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1"/>
  </p:sldMasterIdLst>
  <p:notesMasterIdLst>
    <p:notesMasterId r:id="rId16"/>
  </p:notesMasterIdLst>
  <p:sldIdLst>
    <p:sldId id="256" r:id="rId2"/>
    <p:sldId id="257" r:id="rId3"/>
    <p:sldId id="263" r:id="rId4"/>
    <p:sldId id="273" r:id="rId5"/>
    <p:sldId id="274" r:id="rId6"/>
    <p:sldId id="276" r:id="rId7"/>
    <p:sldId id="270" r:id="rId8"/>
    <p:sldId id="271" r:id="rId9"/>
    <p:sldId id="275" r:id="rId10"/>
    <p:sldId id="277" r:id="rId11"/>
    <p:sldId id="278" r:id="rId12"/>
    <p:sldId id="268" r:id="rId13"/>
    <p:sldId id="269" r:id="rId14"/>
    <p:sldId id="262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Gotham"/>
      <p:regular r:id="rId25"/>
    </p:embeddedFont>
    <p:embeddedFont>
      <p:font typeface="Lovelo"/>
      <p:regular r:id="rId26"/>
    </p:embeddedFont>
    <p:embeddedFont>
      <p:font typeface="Wingdings 2" pitchFamily="2" charset="2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Demčák" initials="PD" lastIdx="2" clrIdx="0">
    <p:extLst>
      <p:ext uri="{19B8F6BF-5375-455C-9EA6-DF929625EA0E}">
        <p15:presenceInfo xmlns:p15="http://schemas.microsoft.com/office/powerpoint/2012/main" userId="S-1-5-21-3050964094-4660566-4213868913-86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599" autoAdjust="0"/>
  </p:normalViewPr>
  <p:slideViewPr>
    <p:cSldViewPr>
      <p:cViewPr varScale="1">
        <p:scale>
          <a:sx n="70" d="100"/>
          <a:sy n="70" d="100"/>
        </p:scale>
        <p:origin x="2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69BF-D373-3D41-813E-D8A2C6AE9E99}" type="datetimeFigureOut">
              <a:rPr lang="sk-SK" smtClean="0"/>
              <a:t>4.6.2025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k-SK"/>
              <a:t>Upraviť štýly predlohy textu
Druhá úroveň
Tretia úroveň
Štvrtá úroveň
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8A69-4012-5A48-836E-135214C162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348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28A69-4012-5A48-836E-135214C1620A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297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28A69-4012-5A48-836E-135214C1620A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66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142999"/>
            <a:ext cx="13712429" cy="800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905395" y="1142999"/>
            <a:ext cx="4387977" cy="8001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72" y="1947672"/>
            <a:ext cx="10972800" cy="4882896"/>
          </a:xfrm>
        </p:spPr>
        <p:txBody>
          <a:bodyPr anchor="b">
            <a:normAutofit/>
          </a:bodyPr>
          <a:lstStyle>
            <a:lvl1pPr algn="l">
              <a:defRPr sz="8850" spc="-15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23" y="7005369"/>
            <a:ext cx="10972800" cy="1371600"/>
          </a:xfrm>
        </p:spPr>
        <p:txBody>
          <a:bodyPr anchor="t">
            <a:normAutofit/>
          </a:bodyPr>
          <a:lstStyle>
            <a:lvl1pPr marL="0" indent="0" algn="l">
              <a:buNone/>
              <a:defRPr sz="3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85800" indent="0" algn="ctr">
              <a:buNone/>
              <a:defRPr sz="3300"/>
            </a:lvl2pPr>
            <a:lvl3pPr marL="1371600" indent="0" algn="ctr">
              <a:buNone/>
              <a:defRPr sz="33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" y="1485900"/>
            <a:ext cx="4229100" cy="74295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1868" y="1303020"/>
            <a:ext cx="10972800" cy="768096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868" y="1947672"/>
            <a:ext cx="10972800" cy="4882896"/>
          </a:xfrm>
        </p:spPr>
        <p:txBody>
          <a:bodyPr anchor="b">
            <a:normAutofit/>
          </a:bodyPr>
          <a:lstStyle>
            <a:lvl1pPr>
              <a:defRPr sz="8850" b="0" spc="-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9300" y="7008876"/>
            <a:ext cx="10972800" cy="1371600"/>
          </a:xfrm>
        </p:spPr>
        <p:txBody>
          <a:bodyPr anchor="t">
            <a:normAutofit/>
          </a:bodyPr>
          <a:lstStyle>
            <a:lvl1pPr marL="0" indent="0">
              <a:buNone/>
              <a:defRPr sz="3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7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1868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27180" y="1303020"/>
            <a:ext cx="521208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1868" y="1535379"/>
            <a:ext cx="5212080" cy="121158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1868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27695" y="1535380"/>
            <a:ext cx="5212080" cy="12197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27695" y="2896404"/>
            <a:ext cx="5212080" cy="603504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9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0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868" y="1303020"/>
            <a:ext cx="10972800" cy="7680960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41264"/>
            <a:ext cx="4251960" cy="3482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714500"/>
            <a:ext cx="4251960" cy="3566160"/>
          </a:xfrm>
        </p:spPr>
        <p:txBody>
          <a:bodyPr anchor="b">
            <a:normAutofit/>
          </a:bodyPr>
          <a:lstStyle>
            <a:lvl1pPr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5966" y="1151129"/>
            <a:ext cx="12172845" cy="7996428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5239512"/>
            <a:ext cx="4251960" cy="34838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48652" y="9534526"/>
            <a:ext cx="886727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138428"/>
            <a:ext cx="5165385" cy="7996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379" y="1685756"/>
            <a:ext cx="4421223" cy="69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723796" y="1138428"/>
            <a:ext cx="576072" cy="799642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902" y="1296162"/>
            <a:ext cx="10972800" cy="7680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698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03903" y="9534526"/>
            <a:ext cx="886727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51203" y="9534526"/>
            <a:ext cx="229639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 spc="-9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3716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Wingdings 2" pitchFamily="18" charset="2"/>
        <a:buChar char=""/>
        <a:defRPr sz="3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0287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7145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4003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3086100" indent="-27432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Font typeface="Wingdings 2" pitchFamily="18" charset="2"/>
        <a:buChar char="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tiva 12"/>
          <p:cNvSpPr/>
          <p:nvPr/>
        </p:nvSpPr>
        <p:spPr>
          <a:xfrm rot="12551393">
            <a:off x="4630241" y="-113520"/>
            <a:ext cx="9962117" cy="10644929"/>
          </a:xfrm>
          <a:prstGeom prst="chord">
            <a:avLst>
              <a:gd name="adj1" fmla="val 4254072"/>
              <a:gd name="adj2" fmla="val 137945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65092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469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0800" y="495300"/>
            <a:ext cx="3923378" cy="1250791"/>
          </a:xfrm>
          <a:custGeom>
            <a:avLst/>
            <a:gdLst/>
            <a:ahLst/>
            <a:cxnLst/>
            <a:rect l="l" t="t" r="r" b="b"/>
            <a:pathLst>
              <a:path w="3923378" h="1250791">
                <a:moveTo>
                  <a:pt x="0" y="0"/>
                </a:moveTo>
                <a:lnTo>
                  <a:pt x="3923378" y="0"/>
                </a:lnTo>
                <a:lnTo>
                  <a:pt x="3923378" y="1250791"/>
                </a:lnTo>
                <a:lnTo>
                  <a:pt x="0" y="12507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7874147" y="2738915"/>
            <a:ext cx="10287000" cy="4809173"/>
          </a:xfrm>
          <a:custGeom>
            <a:avLst/>
            <a:gdLst/>
            <a:ahLst/>
            <a:cxnLst/>
            <a:rect l="l" t="t" r="r" b="b"/>
            <a:pathLst>
              <a:path w="10287000" h="4809173">
                <a:moveTo>
                  <a:pt x="0" y="0"/>
                </a:moveTo>
                <a:lnTo>
                  <a:pt x="10287000" y="0"/>
                </a:lnTo>
                <a:lnTo>
                  <a:pt x="10287000" y="4809172"/>
                </a:lnTo>
                <a:lnTo>
                  <a:pt x="0" y="48091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86076" y="3771900"/>
            <a:ext cx="11177730" cy="1942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sk-SK" sz="6000" b="1" dirty="0"/>
              <a:t>Súťažná aréna: </a:t>
            </a:r>
            <a:br>
              <a:rPr lang="sk-SK" sz="6000" b="1" dirty="0"/>
            </a:br>
            <a:r>
              <a:rPr lang="sk-SK" sz="6000" b="1" dirty="0"/>
              <a:t>česko-slovenský panel</a:t>
            </a:r>
            <a:endParaRPr lang="sk-SK" sz="54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274724" y="7142361"/>
            <a:ext cx="635158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sk-SK" sz="4000" dirty="0">
                <a:solidFill>
                  <a:srgbClr val="000000"/>
                </a:solidFill>
              </a:rPr>
              <a:t>Bratislava </a:t>
            </a:r>
          </a:p>
          <a:p>
            <a:pPr algn="ctr">
              <a:lnSpc>
                <a:spcPts val="4480"/>
              </a:lnSpc>
            </a:pPr>
            <a:r>
              <a:rPr lang="sk-SK" sz="4000" dirty="0">
                <a:solidFill>
                  <a:srgbClr val="000000"/>
                </a:solidFill>
              </a:rPr>
              <a:t>05.06.2025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8F7CB11-E119-484B-9ACD-CFA0AD393DF3}"/>
              </a:ext>
            </a:extLst>
          </p:cNvPr>
          <p:cNvSpPr txBox="1"/>
          <p:nvPr/>
        </p:nvSpPr>
        <p:spPr>
          <a:xfrm>
            <a:off x="3196717" y="1390111"/>
            <a:ext cx="103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>
                <a:latin typeface="+mj-lt"/>
                <a:cs typeface="Futura Medium" panose="020B0602020204020303" pitchFamily="34" charset="-79"/>
              </a:rPr>
              <a:t>Aktuálne trendy v práve hospodárskej súťaže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1756" y="3833042"/>
            <a:ext cx="681593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278323" y="3266936"/>
            <a:ext cx="7643859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sk-SK" sz="2400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400" dirty="0"/>
              <a:t>pokuta 60 tis. EUR za odmietnutie predložiť kľúčové informácie: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v rámci inšpekcie bolo zistené, že približne 500 000 emailov bolo vymazaných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dané emaily sa nachádzajú u podnikateľa poskytujúceho </a:t>
            </a:r>
            <a:r>
              <a:rPr lang="sk-SK" sz="2400" dirty="0" err="1"/>
              <a:t>hostingové</a:t>
            </a:r>
            <a:r>
              <a:rPr lang="sk-SK" sz="2400" dirty="0"/>
              <a:t> a doménové služby, ktorý ich ale odmietol vydať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sk-SK" sz="2400" dirty="0"/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sk-SK" sz="2400" dirty="0"/>
              <a:t>News and </a:t>
            </a:r>
            <a:r>
              <a:rPr lang="sk-SK" sz="2400" dirty="0" err="1"/>
              <a:t>Media</a:t>
            </a:r>
            <a:r>
              <a:rPr lang="sk-SK" sz="2400" dirty="0"/>
              <a:t> Holding  </a:t>
            </a:r>
            <a:r>
              <a:rPr lang="sk-SK" sz="2400" dirty="0" err="1"/>
              <a:t>a.s</a:t>
            </a:r>
            <a:r>
              <a:rPr lang="sk-SK" sz="2400" dirty="0"/>
              <a:t>. – Nový Čas</a:t>
            </a:r>
          </a:p>
          <a:p>
            <a:pPr marL="1028700" lvl="2" indent="-571500">
              <a:buFont typeface="Courier New" panose="02070309020205020404" pitchFamily="49" charset="0"/>
              <a:buChar char="o"/>
            </a:pPr>
            <a:r>
              <a:rPr lang="sk-SK" sz="2400" dirty="0"/>
              <a:t>prešetrovanie prevodu aktív</a:t>
            </a:r>
          </a:p>
          <a:p>
            <a:pPr marL="1028700" lvl="2" indent="-571500">
              <a:buFont typeface="Courier New" panose="02070309020205020404" pitchFamily="49" charset="0"/>
              <a:buChar char="o"/>
            </a:pPr>
            <a:r>
              <a:rPr lang="sk-SK" sz="2400" dirty="0"/>
              <a:t>nedostatok kompetencií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FFFF00"/>
              </a:solidFill>
            </a:endParaRPr>
          </a:p>
          <a:p>
            <a:pPr marL="0" lvl="1"/>
            <a:endParaRPr lang="sk-SK" sz="2800" dirty="0"/>
          </a:p>
          <a:p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60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448800" y="3543300"/>
            <a:ext cx="86868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/>
              <a:t>rozhodnutie BEKO SPÓLKA AKCYJNA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externí obchodní zástupcovia tvoria so šetreným súťažiteľom jeden podnik, a teda sú povinní sa podrobiť inšpekcii</a:t>
            </a:r>
          </a:p>
          <a:p>
            <a:pPr marL="1028700" lvl="1" indent="-571500" algn="just">
              <a:buFont typeface="Courier New" panose="02070309020205020404" pitchFamily="49" charset="0"/>
              <a:buChar char="o"/>
            </a:pPr>
            <a:r>
              <a:rPr lang="sk-SK" sz="2400" dirty="0"/>
              <a:t>chýbal ale jasný pokyn inšpektorov pri vykonávaní inšpekcie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predseda ÚOHS rozhodnutie zrušil a zastavil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sk-SK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400" dirty="0"/>
              <a:t>rozhodnutie Taxi Praha </a:t>
            </a:r>
            <a:r>
              <a:rPr lang="sk-SK" sz="2400" dirty="0" err="1"/>
              <a:t>s.r.o</a:t>
            </a:r>
            <a:r>
              <a:rPr lang="sk-SK" sz="2400" dirty="0"/>
              <a:t>., </a:t>
            </a:r>
            <a:r>
              <a:rPr lang="sk-SK" sz="2400" dirty="0" err="1"/>
              <a:t>FIX,spol.s</a:t>
            </a:r>
            <a:r>
              <a:rPr lang="sk-SK" sz="2400" dirty="0"/>
              <a:t> </a:t>
            </a:r>
            <a:r>
              <a:rPr lang="sk-SK" sz="2400" dirty="0" err="1"/>
              <a:t>r.o</a:t>
            </a:r>
            <a:r>
              <a:rPr lang="sk-SK" sz="2400" dirty="0"/>
              <a:t>.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rozklad voči rozhodnutiu podaný účastníkom, ktorý sa urovnal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napadnutie výroku o vine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účastník súhlasil so skutkovým zistením, ale </a:t>
            </a:r>
            <a:r>
              <a:rPr lang="sk-SK" sz="2400" dirty="0" err="1"/>
              <a:t>rozporoval</a:t>
            </a:r>
            <a:r>
              <a:rPr lang="sk-SK" sz="2400" dirty="0"/>
              <a:t> právne hodnotenie, </a:t>
            </a:r>
            <a:r>
              <a:rPr lang="sk-SK" sz="2400" dirty="0" err="1"/>
              <a:t>t.j</a:t>
            </a:r>
            <a:r>
              <a:rPr lang="sk-SK" sz="2400" dirty="0"/>
              <a:t>. že ide o zakázanú dohodu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predseda ÚOHS rozhodnutie zrušil a vrátil na I. st.</a:t>
            </a:r>
          </a:p>
          <a:p>
            <a:pPr lvl="1"/>
            <a:endParaRPr lang="sk-SK" sz="2800" dirty="0"/>
          </a:p>
          <a:p>
            <a:pPr lvl="1"/>
            <a:endParaRPr lang="sk-SK" sz="28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sk-SK" sz="2800" dirty="0"/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5" y="672910"/>
            <a:ext cx="139299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Iné prípady  </a:t>
            </a:r>
          </a:p>
          <a:p>
            <a:endParaRPr lang="sk-SK" sz="48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957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19089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91281" y="3467100"/>
            <a:ext cx="6806410" cy="380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081416" y="3467100"/>
            <a:ext cx="7643860" cy="954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Packeta</a:t>
            </a:r>
            <a:r>
              <a:rPr lang="sk-SK" sz="2800" dirty="0"/>
              <a:t> Slovakia </a:t>
            </a:r>
            <a:r>
              <a:rPr lang="sk-SK" sz="2800" dirty="0" err="1"/>
              <a:t>s.r.o</a:t>
            </a:r>
            <a:r>
              <a:rPr lang="sk-SK" sz="2800" dirty="0"/>
              <a:t>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Ticketportal</a:t>
            </a:r>
            <a:r>
              <a:rPr lang="sk-SK" sz="2800" dirty="0"/>
              <a:t> SK, </a:t>
            </a:r>
            <a:r>
              <a:rPr lang="sk-SK" sz="2800" dirty="0" err="1"/>
              <a:t>s.r.o</a:t>
            </a:r>
            <a:r>
              <a:rPr lang="sk-SK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Dôvera zdravotná poisťovňa, </a:t>
            </a:r>
            <a:r>
              <a:rPr lang="sk-SK" sz="2800" dirty="0" err="1"/>
              <a:t>a.s</a:t>
            </a:r>
            <a:r>
              <a:rPr lang="sk-SK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Stanovisko PMÚ ku konzorciám vo verejných obstarávaniach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 Súťažné právo a dohody na trhu práce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Stanovisko k cenám PHM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Školenia na tému no-</a:t>
            </a:r>
            <a:r>
              <a:rPr lang="sk-SK" sz="2800" dirty="0" err="1"/>
              <a:t>poach</a:t>
            </a:r>
            <a:r>
              <a:rPr lang="sk-SK" sz="2800" dirty="0"/>
              <a:t> – kartely  </a:t>
            </a:r>
          </a:p>
          <a:p>
            <a:r>
              <a:rPr lang="sk-SK" sz="2800" dirty="0"/>
              <a:t>		zamestnávateľov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rgbClr val="FFFF00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60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346928" y="3186619"/>
            <a:ext cx="878867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Google Merchant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No-</a:t>
            </a:r>
            <a:r>
              <a:rPr lang="sk-SK" sz="2800" dirty="0" err="1"/>
              <a:t>poach</a:t>
            </a:r>
            <a:r>
              <a:rPr lang="sk-SK" sz="2800" dirty="0"/>
              <a:t> –  profesijné združenia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Regulácia hazardu </a:t>
            </a:r>
            <a:r>
              <a:rPr lang="sk-SK" sz="2800" dirty="0" err="1"/>
              <a:t>Sviadnov</a:t>
            </a: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Hospodárska súťaž a šport (2024)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Vertikálne dohody (2025)</a:t>
            </a:r>
          </a:p>
          <a:p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Workshop na NSS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E-learing</a:t>
            </a:r>
            <a:r>
              <a:rPr lang="sk-SK" sz="2800" dirty="0"/>
              <a:t> </a:t>
            </a:r>
            <a:r>
              <a:rPr lang="sk-SK" sz="2800" dirty="0" err="1"/>
              <a:t>bid</a:t>
            </a:r>
            <a:r>
              <a:rPr lang="sk-SK" sz="2800" dirty="0"/>
              <a:t> </a:t>
            </a:r>
            <a:r>
              <a:rPr lang="sk-SK" sz="2800" dirty="0" err="1"/>
              <a:t>rigging</a:t>
            </a: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lvl="1"/>
            <a:endParaRPr lang="sk-SK" sz="2800" dirty="0"/>
          </a:p>
          <a:p>
            <a:pPr lvl="1"/>
            <a:endParaRPr lang="sk-SK" sz="28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sk-SK" sz="2800" dirty="0"/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5" y="672910"/>
            <a:ext cx="139299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Súťažná advokácia</a:t>
            </a:r>
          </a:p>
          <a:p>
            <a:endParaRPr lang="sk-SK" sz="48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16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091DA9A-4340-4B6A-B3DD-45B8E8F1A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C0E2E365-F702-4C1B-A6C2-C5DFB1D95D09}"/>
              </a:ext>
            </a:extLst>
          </p:cNvPr>
          <p:cNvSpPr txBox="1"/>
          <p:nvPr/>
        </p:nvSpPr>
        <p:spPr>
          <a:xfrm>
            <a:off x="3352800" y="11049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Priority a výzvy súťažných úradov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E70A02B-7956-4210-B5CD-689C02A12557}"/>
              </a:ext>
            </a:extLst>
          </p:cNvPr>
          <p:cNvSpPr txBox="1"/>
          <p:nvPr/>
        </p:nvSpPr>
        <p:spPr>
          <a:xfrm>
            <a:off x="2895600" y="2781300"/>
            <a:ext cx="1173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/>
              <a:t>Nová </a:t>
            </a:r>
            <a:r>
              <a:rPr lang="sk-SK" sz="3600" dirty="0" err="1"/>
              <a:t>prioritizačná</a:t>
            </a:r>
            <a:r>
              <a:rPr lang="sk-SK" sz="3600" dirty="0"/>
              <a:t> politika PMÚ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/>
              <a:t>Pripravovaná legislatíva v ČR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600" dirty="0"/>
              <a:t>nový súťažný nástroj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600" dirty="0" err="1"/>
              <a:t>call</a:t>
            </a:r>
            <a:r>
              <a:rPr lang="sk-SK" sz="3600" dirty="0"/>
              <a:t>-in model</a:t>
            </a:r>
            <a:endParaRPr lang="sk-SK" sz="3600" dirty="0">
              <a:solidFill>
                <a:srgbClr val="FFFF00"/>
              </a:solidFill>
            </a:endParaRP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600" dirty="0"/>
              <a:t>správne sankcie pre fyzické osoby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sk-SK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/>
              <a:t>Budovanie tímov a manažment konaní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/>
              <a:t>Komunikácia, efektívnosť a transparentnosť</a:t>
            </a:r>
          </a:p>
        </p:txBody>
      </p:sp>
    </p:spTree>
    <p:extLst>
      <p:ext uri="{BB962C8B-B14F-4D97-AF65-F5344CB8AC3E}">
        <p14:creationId xmlns:p14="http://schemas.microsoft.com/office/powerpoint/2010/main" val="381208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6BB4E6DE-7BD2-4F4A-8C4A-3746DD51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F2508C57-ACF0-473B-AFDA-99F7E03C6E6F}"/>
              </a:ext>
            </a:extLst>
          </p:cNvPr>
          <p:cNvSpPr txBox="1"/>
          <p:nvPr/>
        </p:nvSpPr>
        <p:spPr>
          <a:xfrm>
            <a:off x="6553200" y="4635668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/>
              <a:t>   </a:t>
            </a:r>
            <a:r>
              <a:rPr lang="sk-SK" sz="72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88377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46311" y="0"/>
            <a:ext cx="1389228" cy="10287000"/>
            <a:chOff x="0" y="0"/>
            <a:chExt cx="3658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887" cy="2709333"/>
            </a:xfrm>
            <a:custGeom>
              <a:avLst/>
              <a:gdLst/>
              <a:ahLst/>
              <a:cxnLst/>
              <a:rect l="l" t="t" r="r" b="b"/>
              <a:pathLst>
                <a:path w="365887" h="2709333">
                  <a:moveTo>
                    <a:pt x="0" y="0"/>
                  </a:moveTo>
                  <a:lnTo>
                    <a:pt x="365887" y="0"/>
                  </a:lnTo>
                  <a:lnTo>
                    <a:pt x="3658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65887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9231061" y="2571750"/>
            <a:ext cx="10287000" cy="5143500"/>
          </a:xfrm>
          <a:custGeom>
            <a:avLst/>
            <a:gdLst/>
            <a:ahLst/>
            <a:cxnLst/>
            <a:rect l="l" t="t" r="r" b="b"/>
            <a:pathLst>
              <a:path w="10287000" h="5143500">
                <a:moveTo>
                  <a:pt x="0" y="0"/>
                </a:moveTo>
                <a:lnTo>
                  <a:pt x="10287000" y="0"/>
                </a:lnTo>
                <a:lnTo>
                  <a:pt x="10287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731608" y="9600546"/>
            <a:ext cx="1556392" cy="669016"/>
          </a:xfrm>
          <a:custGeom>
            <a:avLst/>
            <a:gdLst/>
            <a:ahLst/>
            <a:cxnLst/>
            <a:rect l="l" t="t" r="r" b="b"/>
            <a:pathLst>
              <a:path w="1556392" h="669016">
                <a:moveTo>
                  <a:pt x="0" y="0"/>
                </a:moveTo>
                <a:lnTo>
                  <a:pt x="1556392" y="0"/>
                </a:lnTo>
                <a:lnTo>
                  <a:pt x="1556392" y="669017"/>
                </a:lnTo>
                <a:lnTo>
                  <a:pt x="0" y="66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4726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376466" y="4206875"/>
            <a:ext cx="9084656" cy="926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+mj-lt"/>
              </a:rPr>
              <a:t>ĎAKUJEME ZA POZORNOSŤ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grpSp>
        <p:nvGrpSpPr>
          <p:cNvPr id="3" name="Group 3"/>
          <p:cNvGrpSpPr/>
          <p:nvPr/>
        </p:nvGrpSpPr>
        <p:grpSpPr>
          <a:xfrm>
            <a:off x="4751280" y="0"/>
            <a:ext cx="13541074" cy="10287000"/>
            <a:chOff x="0" y="0"/>
            <a:chExt cx="356637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66373" cy="2709333"/>
            </a:xfrm>
            <a:custGeom>
              <a:avLst/>
              <a:gdLst/>
              <a:ahLst/>
              <a:cxnLst/>
              <a:rect l="l" t="t" r="r" b="b"/>
              <a:pathLst>
                <a:path w="3566373" h="2709333">
                  <a:moveTo>
                    <a:pt x="0" y="0"/>
                  </a:moveTo>
                  <a:lnTo>
                    <a:pt x="3566373" y="0"/>
                  </a:lnTo>
                  <a:lnTo>
                    <a:pt x="356637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356637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6"/>
                </a:lnSpc>
              </a:pPr>
              <a:endParaRPr/>
            </a:p>
          </p:txBody>
        </p:sp>
      </p:grpSp>
      <p:sp>
        <p:nvSpPr>
          <p:cNvPr id="10" name="Tetiva 9"/>
          <p:cNvSpPr>
            <a:spLocks noChangeAspect="1"/>
          </p:cNvSpPr>
          <p:nvPr/>
        </p:nvSpPr>
        <p:spPr>
          <a:xfrm rot="201164">
            <a:off x="292315" y="6122"/>
            <a:ext cx="9504182" cy="10274757"/>
          </a:xfrm>
          <a:prstGeom prst="chord">
            <a:avLst>
              <a:gd name="adj1" fmla="val 5355645"/>
              <a:gd name="adj2" fmla="val 15829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TextBox 6"/>
          <p:cNvSpPr txBox="1"/>
          <p:nvPr/>
        </p:nvSpPr>
        <p:spPr>
          <a:xfrm>
            <a:off x="2057400" y="1409700"/>
            <a:ext cx="15468600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201"/>
              </a:lnSpc>
            </a:pPr>
            <a:endParaRPr lang="en-US" sz="3715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613102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850238" y="605790"/>
            <a:ext cx="4646562" cy="8357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sk-SK" sz="4800" b="1" dirty="0" err="1">
                <a:solidFill>
                  <a:srgbClr val="000000"/>
                </a:solidFill>
                <a:latin typeface="+mj-lt"/>
              </a:rPr>
              <a:t>Panelisti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1DA3925A-0966-42DA-B1FC-F44D057EF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87" y="1911870"/>
            <a:ext cx="12885417" cy="7088262"/>
          </a:xfrm>
          <a:prstGeom prst="rect">
            <a:avLst/>
          </a:prstGeom>
        </p:spPr>
      </p:pic>
      <p:sp>
        <p:nvSpPr>
          <p:cNvPr id="11" name="Obdĺžnik 10">
            <a:extLst>
              <a:ext uri="{FF2B5EF4-FFF2-40B4-BE49-F238E27FC236}">
                <a16:creationId xmlns:a16="http://schemas.microsoft.com/office/drawing/2014/main" id="{3450083A-A8B3-4A99-8060-8BCBEB6752E4}"/>
              </a:ext>
            </a:extLst>
          </p:cNvPr>
          <p:cNvSpPr/>
          <p:nvPr/>
        </p:nvSpPr>
        <p:spPr>
          <a:xfrm>
            <a:off x="3886200" y="7886700"/>
            <a:ext cx="2286000" cy="904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FD02583A-ADAF-4005-987B-6AEA17CA72A6}"/>
              </a:ext>
            </a:extLst>
          </p:cNvPr>
          <p:cNvSpPr/>
          <p:nvPr/>
        </p:nvSpPr>
        <p:spPr>
          <a:xfrm>
            <a:off x="12344400" y="7962900"/>
            <a:ext cx="2743200" cy="992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EBB95C44-F04B-4AB8-AB68-5F7DAE4E6E4A}"/>
              </a:ext>
            </a:extLst>
          </p:cNvPr>
          <p:cNvSpPr txBox="1"/>
          <p:nvPr/>
        </p:nvSpPr>
        <p:spPr>
          <a:xfrm>
            <a:off x="4038600" y="7732067"/>
            <a:ext cx="299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 Podpredseda PMÚ SR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0886F4B-21C1-4333-AD8D-E9FDF1CCA520}"/>
              </a:ext>
            </a:extLst>
          </p:cNvPr>
          <p:cNvSpPr txBox="1"/>
          <p:nvPr/>
        </p:nvSpPr>
        <p:spPr>
          <a:xfrm>
            <a:off x="11636457" y="773214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Podpredseda ÚOHS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4392627-2273-431E-BDDE-A223C33E2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6771981" cy="102870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2FF9ED31-55AC-411F-B1DE-1502CE72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875" y="-200526"/>
            <a:ext cx="13499125" cy="10469247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C977F70-70EC-474D-8A23-09D20F0A8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4648200" cy="1027874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30D1AAD-8324-436F-9898-690367345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37" y="9528581"/>
            <a:ext cx="1688738" cy="50286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29ECDB30-57E1-4C9A-A51A-0613B09E6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200" y="9468382"/>
            <a:ext cx="1676545" cy="725487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BBFB998F-518C-42F7-8148-84225A8E677C}"/>
              </a:ext>
            </a:extLst>
          </p:cNvPr>
          <p:cNvSpPr txBox="1"/>
          <p:nvPr/>
        </p:nvSpPr>
        <p:spPr>
          <a:xfrm>
            <a:off x="3150575" y="1229033"/>
            <a:ext cx="12573000" cy="1126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Dnes sa pozrieme na: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48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Prehľad rozhodnutí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36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Prešetrovania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36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Inšpekcie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36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Zaujímavé prípady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36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Súťažnú advokáciu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36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Priority a výzvy súťažných orgánov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sk-SK" sz="3600" b="1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sk-SK" sz="3600" b="1" dirty="0"/>
              <a:t>Q&amp;A</a:t>
            </a:r>
          </a:p>
          <a:p>
            <a:endParaRPr lang="sk-SK" sz="4800" b="1" dirty="0"/>
          </a:p>
          <a:p>
            <a:endParaRPr lang="sk-SK" sz="4800" b="1" dirty="0"/>
          </a:p>
          <a:p>
            <a:endParaRPr lang="sk-SK" sz="4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6919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FE76D77-6212-AB4A-93CA-DEB4804F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36196BB-20C7-8042-9226-7565A9EEC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287999" cy="10287000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C171110B-4786-5D4A-A715-10E8BF24A1A6}"/>
              </a:ext>
            </a:extLst>
          </p:cNvPr>
          <p:cNvSpPr txBox="1"/>
          <p:nvPr/>
        </p:nvSpPr>
        <p:spPr>
          <a:xfrm>
            <a:off x="4876800" y="862012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Prehľad rozhodnutí: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728B82F-A7A4-C946-8922-E81281DB3C0D}"/>
              </a:ext>
            </a:extLst>
          </p:cNvPr>
          <p:cNvSpPr txBox="1"/>
          <p:nvPr/>
        </p:nvSpPr>
        <p:spPr>
          <a:xfrm>
            <a:off x="2362200" y="2324100"/>
            <a:ext cx="862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/>
              <a:t>SR</a:t>
            </a:r>
            <a:r>
              <a:rPr lang="sk-SK" sz="3600" dirty="0"/>
              <a:t>:</a:t>
            </a:r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C289C748-9A71-F64D-BFBE-0F8D90E6E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5663"/>
              </p:ext>
            </p:extLst>
          </p:nvPr>
        </p:nvGraphicFramePr>
        <p:xfrm>
          <a:off x="5207795" y="1642408"/>
          <a:ext cx="120634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480">
                  <a:extLst>
                    <a:ext uri="{9D8B030D-6E8A-4147-A177-3AD203B41FA5}">
                      <a16:colId xmlns:a16="http://schemas.microsoft.com/office/drawing/2014/main" val="2963313792"/>
                    </a:ext>
                  </a:extLst>
                </a:gridCol>
                <a:gridCol w="2402884">
                  <a:extLst>
                    <a:ext uri="{9D8B030D-6E8A-4147-A177-3AD203B41FA5}">
                      <a16:colId xmlns:a16="http://schemas.microsoft.com/office/drawing/2014/main" val="63021406"/>
                    </a:ext>
                  </a:extLst>
                </a:gridCol>
                <a:gridCol w="2412682">
                  <a:extLst>
                    <a:ext uri="{9D8B030D-6E8A-4147-A177-3AD203B41FA5}">
                      <a16:colId xmlns:a16="http://schemas.microsoft.com/office/drawing/2014/main" val="618951550"/>
                    </a:ext>
                  </a:extLst>
                </a:gridCol>
                <a:gridCol w="2412682">
                  <a:extLst>
                    <a:ext uri="{9D8B030D-6E8A-4147-A177-3AD203B41FA5}">
                      <a16:colId xmlns:a16="http://schemas.microsoft.com/office/drawing/2014/main" val="503267787"/>
                    </a:ext>
                  </a:extLst>
                </a:gridCol>
                <a:gridCol w="2412682">
                  <a:extLst>
                    <a:ext uri="{9D8B030D-6E8A-4147-A177-3AD203B41FA5}">
                      <a16:colId xmlns:a16="http://schemas.microsoft.com/office/drawing/2014/main" val="101632116"/>
                    </a:ext>
                  </a:extLst>
                </a:gridCol>
              </a:tblGrid>
              <a:tr h="1224384">
                <a:tc>
                  <a:txBody>
                    <a:bodyPr/>
                    <a:lstStyle/>
                    <a:p>
                      <a:r>
                        <a:rPr lang="sk-SK" dirty="0"/>
                        <a:t>Úroveň správneho konania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Koncentrácie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Zneužívanie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Dohody obmedzujúce súťaž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Pokuty za </a:t>
                      </a:r>
                      <a:r>
                        <a:rPr lang="sk-SK" dirty="0" err="1"/>
                        <a:t>nespoluprácu</a:t>
                      </a:r>
                      <a:r>
                        <a:rPr lang="sk-SK" dirty="0"/>
                        <a:t> s úradom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737385"/>
                  </a:ext>
                </a:extLst>
              </a:tr>
              <a:tr h="464422">
                <a:tc>
                  <a:txBody>
                    <a:bodyPr/>
                    <a:lstStyle/>
                    <a:p>
                      <a:r>
                        <a:rPr lang="sk-SK" dirty="0"/>
                        <a:t>1.stupeň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4 (</a:t>
                      </a:r>
                      <a:r>
                        <a:rPr lang="sk-SK" baseline="0" dirty="0">
                          <a:solidFill>
                            <a:schemeClr val="tx1"/>
                          </a:solidFill>
                        </a:rPr>
                        <a:t> z toho </a:t>
                      </a:r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1 záväzkové)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17098"/>
                  </a:ext>
                </a:extLst>
              </a:tr>
              <a:tr h="464422">
                <a:tc>
                  <a:txBody>
                    <a:bodyPr/>
                    <a:lstStyle/>
                    <a:p>
                      <a:r>
                        <a:rPr lang="sk-SK" dirty="0"/>
                        <a:t>2.stupeň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270370"/>
                  </a:ext>
                </a:extLst>
              </a:tr>
              <a:tr h="464422">
                <a:tc>
                  <a:txBody>
                    <a:bodyPr/>
                    <a:lstStyle/>
                    <a:p>
                      <a:r>
                        <a:rPr lang="sk-SK" dirty="0"/>
                        <a:t>Spolu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4 ( z toho 1 záväzkové)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882538"/>
                  </a:ext>
                </a:extLst>
              </a:tr>
            </a:tbl>
          </a:graphicData>
        </a:graphic>
      </p:graphicFrame>
      <p:sp>
        <p:nvSpPr>
          <p:cNvPr id="8" name="BlokTextu 7">
            <a:extLst>
              <a:ext uri="{FF2B5EF4-FFF2-40B4-BE49-F238E27FC236}">
                <a16:creationId xmlns:a16="http://schemas.microsoft.com/office/drawing/2014/main" id="{3584F992-9145-9544-A1D7-39F54C419E65}"/>
              </a:ext>
            </a:extLst>
          </p:cNvPr>
          <p:cNvSpPr txBox="1"/>
          <p:nvPr/>
        </p:nvSpPr>
        <p:spPr>
          <a:xfrm>
            <a:off x="2514600" y="596479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/>
              <a:t>ČR:</a:t>
            </a:r>
          </a:p>
        </p:txBody>
      </p:sp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4B681FEE-A27E-4E4A-90EE-B081204A7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82862"/>
              </p:ext>
            </p:extLst>
          </p:nvPr>
        </p:nvGraphicFramePr>
        <p:xfrm>
          <a:off x="5181600" y="5959374"/>
          <a:ext cx="119634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680">
                  <a:extLst>
                    <a:ext uri="{9D8B030D-6E8A-4147-A177-3AD203B41FA5}">
                      <a16:colId xmlns:a16="http://schemas.microsoft.com/office/drawing/2014/main" val="356633052"/>
                    </a:ext>
                  </a:extLst>
                </a:gridCol>
                <a:gridCol w="2392680">
                  <a:extLst>
                    <a:ext uri="{9D8B030D-6E8A-4147-A177-3AD203B41FA5}">
                      <a16:colId xmlns:a16="http://schemas.microsoft.com/office/drawing/2014/main" val="1596473509"/>
                    </a:ext>
                  </a:extLst>
                </a:gridCol>
                <a:gridCol w="2392680">
                  <a:extLst>
                    <a:ext uri="{9D8B030D-6E8A-4147-A177-3AD203B41FA5}">
                      <a16:colId xmlns:a16="http://schemas.microsoft.com/office/drawing/2014/main" val="1103519487"/>
                    </a:ext>
                  </a:extLst>
                </a:gridCol>
                <a:gridCol w="2392680">
                  <a:extLst>
                    <a:ext uri="{9D8B030D-6E8A-4147-A177-3AD203B41FA5}">
                      <a16:colId xmlns:a16="http://schemas.microsoft.com/office/drawing/2014/main" val="896060424"/>
                    </a:ext>
                  </a:extLst>
                </a:gridCol>
                <a:gridCol w="2392680">
                  <a:extLst>
                    <a:ext uri="{9D8B030D-6E8A-4147-A177-3AD203B41FA5}">
                      <a16:colId xmlns:a16="http://schemas.microsoft.com/office/drawing/2014/main" val="1972742671"/>
                    </a:ext>
                  </a:extLst>
                </a:gridCol>
              </a:tblGrid>
              <a:tr h="923376">
                <a:tc>
                  <a:txBody>
                    <a:bodyPr/>
                    <a:lstStyle/>
                    <a:p>
                      <a:r>
                        <a:rPr lang="sk-SK" dirty="0"/>
                        <a:t>Úroveň správneho konania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Koncentrácie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Zneužívanie DP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Dohody obmedzujúce súťaž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§19a Protisúťažné konanie 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62784"/>
                  </a:ext>
                </a:extLst>
              </a:tr>
              <a:tr h="350246">
                <a:tc>
                  <a:txBody>
                    <a:bodyPr/>
                    <a:lstStyle/>
                    <a:p>
                      <a:r>
                        <a:rPr lang="sk-SK" dirty="0"/>
                        <a:t>1.stupeň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11 (6H + 5V)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529232"/>
                  </a:ext>
                </a:extLst>
              </a:tr>
              <a:tr h="350246">
                <a:tc>
                  <a:txBody>
                    <a:bodyPr/>
                    <a:lstStyle/>
                    <a:p>
                      <a:r>
                        <a:rPr lang="sk-SK" dirty="0"/>
                        <a:t>2.stupeň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52242"/>
                  </a:ext>
                </a:extLst>
              </a:tr>
              <a:tr h="350246">
                <a:tc>
                  <a:txBody>
                    <a:bodyPr/>
                    <a:lstStyle/>
                    <a:p>
                      <a:r>
                        <a:rPr lang="sk-SK" dirty="0"/>
                        <a:t>Spolu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60417"/>
                  </a:ext>
                </a:extLst>
              </a:tr>
            </a:tbl>
          </a:graphicData>
        </a:graphic>
      </p:graphicFrame>
      <p:sp>
        <p:nvSpPr>
          <p:cNvPr id="10" name="BlokTextu 9">
            <a:extLst>
              <a:ext uri="{FF2B5EF4-FFF2-40B4-BE49-F238E27FC236}">
                <a16:creationId xmlns:a16="http://schemas.microsoft.com/office/drawing/2014/main" id="{D7F5091D-035F-1A46-ABCB-484D86347F44}"/>
              </a:ext>
            </a:extLst>
          </p:cNvPr>
          <p:cNvSpPr txBox="1"/>
          <p:nvPr/>
        </p:nvSpPr>
        <p:spPr>
          <a:xfrm>
            <a:off x="5334000" y="5249407"/>
            <a:ext cx="1181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V roku 2024 bola najvyššia uložená pokuta vo výške 21 mil. EUR. Celková výška pokút dosiahla takmer  29 mil. EUR</a:t>
            </a:r>
            <a:r>
              <a:rPr lang="sk-SK" dirty="0"/>
              <a:t>.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3D99FD79-0602-F944-9182-1BB14B2B1A99}"/>
              </a:ext>
            </a:extLst>
          </p:cNvPr>
          <p:cNvSpPr txBox="1"/>
          <p:nvPr/>
        </p:nvSpPr>
        <p:spPr>
          <a:xfrm>
            <a:off x="5334000" y="9027671"/>
            <a:ext cx="1013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Pokuty uložené v 1. stupni celkovo takmer 367 mil. Kč</a:t>
            </a:r>
            <a:r>
              <a:rPr lang="sk-SK" dirty="0"/>
              <a:t> (cca 15 mil. EUR).  </a:t>
            </a:r>
          </a:p>
        </p:txBody>
      </p:sp>
    </p:spTree>
    <p:extLst>
      <p:ext uri="{BB962C8B-B14F-4D97-AF65-F5344CB8AC3E}">
        <p14:creationId xmlns:p14="http://schemas.microsoft.com/office/powerpoint/2010/main" val="388974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1756" y="3833042"/>
            <a:ext cx="681593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258947" y="3807597"/>
            <a:ext cx="764385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79 podnetov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37 začatých správnych konaní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prešetrovanie v oblasti veľkoobchodného prístupu k mobilným sieťam pre mobilných virtuálnych operátorov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sektorové prešetrovanie budovania optických sietí na stĺpoch el. vedenia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530914" y="3875991"/>
            <a:ext cx="814748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252 podnetov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71 začatých správnych konaní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/>
              <a:t>sektorové prešetrovania: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/>
              <a:t>výroba a predaj cukru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 err="1"/>
              <a:t>výroba</a:t>
            </a:r>
            <a:r>
              <a:rPr lang="sk-SK" sz="2800" dirty="0"/>
              <a:t> a </a:t>
            </a:r>
            <a:r>
              <a:rPr lang="sk-SK" sz="2800" dirty="0" err="1"/>
              <a:t>off-trade</a:t>
            </a:r>
            <a:r>
              <a:rPr lang="sk-SK" sz="2800" dirty="0"/>
              <a:t> predaj </a:t>
            </a:r>
            <a:r>
              <a:rPr lang="sk-SK" sz="2800" dirty="0" err="1"/>
              <a:t>nealk</a:t>
            </a:r>
            <a:r>
              <a:rPr lang="sk-SK" sz="2800" dirty="0"/>
              <a:t>. nápojov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/>
              <a:t>odpadové hospodárstvo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6" y="672910"/>
            <a:ext cx="5700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Prešetrovania  </a:t>
            </a:r>
          </a:p>
          <a:p>
            <a:r>
              <a:rPr lang="sk-SK" sz="4800" b="1" dirty="0"/>
              <a:t>(2024)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63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1756" y="3833042"/>
            <a:ext cx="681593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081416" y="3675158"/>
            <a:ext cx="764385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000" dirty="0"/>
              <a:t>4 </a:t>
            </a:r>
            <a:r>
              <a:rPr lang="sk-SK" sz="2800" dirty="0"/>
              <a:t>inšpekcie: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 err="1"/>
              <a:t>fotovoltika</a:t>
            </a:r>
            <a:endParaRPr lang="sk-SK" sz="28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/>
              <a:t>ústavná zdravotná starostlivosť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/>
              <a:t>prvá inšpekcia podľa ECN+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/>
              <a:t>zdravotnícke pomôcky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inšpekcie vykonávané </a:t>
            </a:r>
            <a:r>
              <a:rPr lang="sk-SK" sz="2800" dirty="0" err="1"/>
              <a:t>forénzne</a:t>
            </a:r>
            <a:r>
              <a:rPr lang="sk-SK" sz="2800" dirty="0"/>
              <a:t> – minimalizácia dopadov na chod podnikateľa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err="1"/>
              <a:t>Leniency</a:t>
            </a:r>
            <a:r>
              <a:rPr lang="sk-SK" sz="2800" dirty="0"/>
              <a:t>: 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2019 – 1    2020 – 1    2021 – 2    2022 –  3    2023 – 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400" dirty="0"/>
              <a:t>súdne rozhodnutie vo veci PENAM SLOVAKIA, a. s.: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400" dirty="0"/>
              <a:t>zamietnutie žaloby, súd dal v zásadných veciach za pravdu PMÚ</a:t>
            </a:r>
          </a:p>
          <a:p>
            <a:pPr lvl="1"/>
            <a:endParaRPr lang="sk-SK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530914" y="3875991"/>
            <a:ext cx="81474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000" dirty="0"/>
              <a:t>11 inšpekcií: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000" dirty="0"/>
              <a:t>stavebníctvo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000" dirty="0"/>
              <a:t>dopravná infraštruktúra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000" dirty="0" err="1"/>
              <a:t>Seznam.cz</a:t>
            </a:r>
            <a:endParaRPr lang="sk-SK" sz="30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000" dirty="0"/>
              <a:t>energetický sektor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3000" dirty="0"/>
              <a:t>telekomunikačný sektor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inšpekcie vykonávané na mieste  u podnikateľa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err="1"/>
              <a:t>Leniency</a:t>
            </a:r>
            <a:r>
              <a:rPr lang="sk-SK" sz="2800" dirty="0"/>
              <a:t> – trendy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ÚS ČR: dôvodnosť šetrenia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NSS:	HP </a:t>
            </a:r>
            <a:r>
              <a:rPr lang="sk-SK" sz="2800" dirty="0" err="1"/>
              <a:t>Tronic</a:t>
            </a:r>
            <a:r>
              <a:rPr lang="sk-SK" sz="2800" dirty="0"/>
              <a:t> dôkazy mimo rozsah poverenia</a:t>
            </a:r>
          </a:p>
          <a:p>
            <a:pPr lvl="2"/>
            <a:r>
              <a:rPr lang="sk-SK" sz="2800" dirty="0"/>
              <a:t>	</a:t>
            </a:r>
            <a:r>
              <a:rPr lang="sk-SK" sz="2800" dirty="0" err="1"/>
              <a:t>Gorenje</a:t>
            </a:r>
            <a:r>
              <a:rPr lang="sk-SK" sz="2800" dirty="0"/>
              <a:t> „dôkazy z inej inšpekcie“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sk-SK" sz="2800" dirty="0"/>
              <a:t>“</a:t>
            </a:r>
            <a:r>
              <a:rPr lang="sk-SK" sz="2800" dirty="0" err="1"/>
              <a:t>Seznam.cz</a:t>
            </a:r>
            <a:r>
              <a:rPr lang="sk-SK" sz="2800" dirty="0"/>
              <a:t>“ – otázka nevyhnutnosti inšpekcie</a:t>
            </a:r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6" y="672910"/>
            <a:ext cx="4709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Inšpekcie </a:t>
            </a:r>
          </a:p>
          <a:p>
            <a:r>
              <a:rPr lang="sk-SK" sz="4800" b="1" dirty="0"/>
              <a:t>(2024)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254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4193" y="3631079"/>
            <a:ext cx="681593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081416" y="4031787"/>
            <a:ext cx="764385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b="1" dirty="0"/>
              <a:t>Rozhodnutie vo veci SPIE Elektrovod, </a:t>
            </a:r>
            <a:r>
              <a:rPr lang="sk-SK" sz="2600" b="1" dirty="0" err="1"/>
              <a:t>a.s</a:t>
            </a:r>
            <a:r>
              <a:rPr lang="sk-SK" sz="2600" b="1" dirty="0"/>
              <a:t>., </a:t>
            </a:r>
            <a:r>
              <a:rPr lang="sk-SK" sz="2600" b="1" dirty="0" err="1"/>
              <a:t>Alter</a:t>
            </a:r>
            <a:r>
              <a:rPr lang="sk-SK" sz="2600" b="1" dirty="0"/>
              <a:t> </a:t>
            </a:r>
            <a:r>
              <a:rPr lang="sk-SK" sz="2600" b="1" dirty="0" err="1"/>
              <a:t>Energo</a:t>
            </a:r>
            <a:r>
              <a:rPr lang="sk-SK" sz="2600" b="1" dirty="0"/>
              <a:t>, </a:t>
            </a:r>
            <a:r>
              <a:rPr lang="sk-SK" sz="2600" b="1" dirty="0" err="1"/>
              <a:t>a.s</a:t>
            </a:r>
            <a:r>
              <a:rPr lang="sk-SK" sz="2600" b="1" dirty="0"/>
              <a:t>., </a:t>
            </a:r>
            <a:r>
              <a:rPr lang="sk-SK" sz="2600" b="1" dirty="0" err="1"/>
              <a:t>LiV</a:t>
            </a:r>
            <a:r>
              <a:rPr lang="sk-SK" sz="2600" b="1" dirty="0"/>
              <a:t> ELEKTRA, </a:t>
            </a:r>
            <a:r>
              <a:rPr lang="sk-SK" sz="2600" b="1" dirty="0" err="1"/>
              <a:t>a.s</a:t>
            </a:r>
            <a:r>
              <a:rPr lang="sk-SK" sz="2600" b="1" dirty="0"/>
              <a:t>., KLEMENT, </a:t>
            </a:r>
            <a:r>
              <a:rPr lang="sk-SK" sz="2600" b="1" dirty="0" err="1"/>
              <a:t>a.s</a:t>
            </a:r>
            <a:r>
              <a:rPr lang="sk-SK" sz="2600" b="1" dirty="0"/>
              <a:t>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pokuta 7 165 100,-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uloženie zákazu účasti na 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program zhovievavosti spol. KLEMENT, </a:t>
            </a:r>
            <a:r>
              <a:rPr lang="sk-SK" sz="2600" dirty="0" err="1"/>
              <a:t>a.s</a:t>
            </a:r>
            <a:r>
              <a:rPr lang="sk-SK" sz="2600" dirty="0"/>
              <a:t>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2600" dirty="0"/>
              <a:t>I. stupeň odňal účasť na programe - neposkytnutie všetkých dôkazov a potrebnej spolupráce,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sk-SK" sz="2600" dirty="0"/>
              <a:t>Rada PMÚ priznala účasť na programe - spolupráca dostatočná, </a:t>
            </a:r>
            <a:r>
              <a:rPr lang="sk-SK" sz="2600" dirty="0" err="1"/>
              <a:t>prispievajúca</a:t>
            </a:r>
            <a:r>
              <a:rPr lang="sk-SK" sz="2600" dirty="0"/>
              <a:t> k preukázaniu kartelu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právoplatné – na súde</a:t>
            </a: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562724" y="4048522"/>
            <a:ext cx="81474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600" b="1" dirty="0"/>
              <a:t>Rozhodnutie UOHS vo veci </a:t>
            </a:r>
            <a:r>
              <a:rPr lang="sk-SK" sz="2600" b="1" dirty="0" err="1"/>
              <a:t>Finezza</a:t>
            </a:r>
            <a:r>
              <a:rPr lang="sk-SK" sz="2600" b="1" dirty="0"/>
              <a:t> </a:t>
            </a:r>
            <a:r>
              <a:rPr lang="sk-SK" sz="2600" b="1" dirty="0" err="1"/>
              <a:t>facility</a:t>
            </a:r>
            <a:r>
              <a:rPr lang="sk-SK" sz="2600" b="1" dirty="0"/>
              <a:t> </a:t>
            </a:r>
            <a:r>
              <a:rPr lang="sk-SK" sz="2600" b="1" dirty="0" err="1"/>
              <a:t>s.r.o</a:t>
            </a:r>
            <a:r>
              <a:rPr lang="sk-SK" sz="2600" b="1" dirty="0"/>
              <a:t>. a REK SYSTEM </a:t>
            </a:r>
            <a:r>
              <a:rPr lang="sk-SK" sz="2600" b="1" dirty="0" err="1"/>
              <a:t>s.r.o</a:t>
            </a:r>
            <a:r>
              <a:rPr lang="sk-SK" sz="2600" b="1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pokuta 1 068 000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 err="1"/>
              <a:t>Finezza</a:t>
            </a:r>
            <a:r>
              <a:rPr lang="sk-SK" sz="2600" dirty="0"/>
              <a:t> </a:t>
            </a:r>
            <a:r>
              <a:rPr lang="sk-SK" sz="2600" dirty="0" err="1"/>
              <a:t>facility</a:t>
            </a:r>
            <a:r>
              <a:rPr lang="sk-SK" sz="2600" dirty="0"/>
              <a:t> </a:t>
            </a:r>
            <a:r>
              <a:rPr lang="sk-SK" sz="2600" dirty="0" err="1"/>
              <a:t>s.r.o</a:t>
            </a:r>
            <a:r>
              <a:rPr lang="sk-SK" sz="2600" dirty="0"/>
              <a:t>. – uloženie zákazu účasti na VO,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REK SYSTEM </a:t>
            </a:r>
            <a:r>
              <a:rPr lang="sk-SK" sz="2600" dirty="0" err="1"/>
              <a:t>s.r.o</a:t>
            </a:r>
            <a:r>
              <a:rPr lang="sk-SK" sz="2600" dirty="0"/>
              <a:t>. - len pokuta, zákaz účasti na VO nebol uložený, keďže by to mohlo byť likvidačné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/>
              <a:t>neprávoplatné</a:t>
            </a:r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6" y="672910"/>
            <a:ext cx="26738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Kartely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146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81756" y="3833042"/>
            <a:ext cx="681593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081415" y="2933700"/>
            <a:ext cx="7643861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sk-SK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600" dirty="0"/>
              <a:t>United </a:t>
            </a:r>
            <a:r>
              <a:rPr lang="sk-SK" sz="2600" dirty="0" err="1"/>
              <a:t>Classifieds</a:t>
            </a:r>
            <a:r>
              <a:rPr lang="sk-SK" sz="2600" dirty="0"/>
              <a:t> </a:t>
            </a:r>
            <a:r>
              <a:rPr lang="sk-SK" sz="2600" dirty="0" err="1"/>
              <a:t>s.r.o</a:t>
            </a:r>
            <a:r>
              <a:rPr lang="sk-SK" sz="2600" dirty="0"/>
              <a:t>. 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zneužívanie DP v oblasti poskytovania služieb online inzercie nehnuteľností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"balíčkovanie" a technické obmedzenia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pokuta 675 200,- EUR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600" dirty="0"/>
              <a:t>rozhodnutie </a:t>
            </a:r>
            <a:r>
              <a:rPr lang="sk-SK" sz="2600" dirty="0" err="1"/>
              <a:t>Zľavomat.sk</a:t>
            </a:r>
            <a:endParaRPr lang="sk-SK" sz="26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vyžadovanie exkluzivity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uplatňovanie cenových obmedzení 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záväzky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600" dirty="0"/>
              <a:t>2 rozhodnutia vo veci zneužívania DP prevádzkovateľov autobusových staníc: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uplatňovanie neprimerane vysokého poplatku voči autobusovým dopravcom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600" dirty="0"/>
              <a:t>pokuty 218 500,- EUR a 34 000,- EUR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60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296400" y="3374565"/>
            <a:ext cx="838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600" dirty="0"/>
              <a:t>rozhodnutie Electrolux, </a:t>
            </a:r>
            <a:r>
              <a:rPr lang="sk-SK" sz="2600" dirty="0" err="1"/>
              <a:t>s.r.o</a:t>
            </a:r>
            <a:r>
              <a:rPr lang="sk-SK" sz="2600" dirty="0"/>
              <a:t>.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domáce spotrebiče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určovanie minimálnych cien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obmedzovanie ďalšieho predaja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 err="1"/>
              <a:t>compliance</a:t>
            </a:r>
            <a:r>
              <a:rPr lang="sk-SK" sz="2600" dirty="0"/>
              <a:t> program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urovnanie, pokuta 125 mil. Kč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endParaRPr lang="sk-SK" sz="2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600" dirty="0"/>
              <a:t>rozhodnutie  VAFO PRAHA, </a:t>
            </a:r>
            <a:r>
              <a:rPr lang="sk-SK" sz="2600" dirty="0" err="1"/>
              <a:t>s.r.o</a:t>
            </a:r>
            <a:r>
              <a:rPr lang="sk-SK" sz="2600" dirty="0"/>
              <a:t>.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dodávateľ krmív pre zvieratá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obmedzoval predajcov v poskytovaní nižších cien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tzv. </a:t>
            </a:r>
            <a:r>
              <a:rPr lang="sk-SK" sz="2600" dirty="0" err="1"/>
              <a:t>quasi</a:t>
            </a:r>
            <a:r>
              <a:rPr lang="sk-SK" sz="2600" dirty="0"/>
              <a:t> </a:t>
            </a:r>
            <a:r>
              <a:rPr lang="sk-SK" sz="2600" dirty="0" err="1"/>
              <a:t>leniency</a:t>
            </a:r>
            <a:r>
              <a:rPr lang="sk-SK" sz="2600" dirty="0"/>
              <a:t>, </a:t>
            </a:r>
            <a:r>
              <a:rPr lang="sk-SK" sz="2600" dirty="0" err="1"/>
              <a:t>compliance</a:t>
            </a:r>
            <a:r>
              <a:rPr lang="sk-SK" sz="2600" dirty="0"/>
              <a:t> program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sk-SK" sz="2600" dirty="0"/>
              <a:t>urovnanie, pokuta 120 mil. 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 err="1"/>
              <a:t>rozhodnutie</a:t>
            </a:r>
            <a:r>
              <a:rPr lang="cs-CZ" sz="2600" dirty="0"/>
              <a:t> </a:t>
            </a:r>
            <a:r>
              <a:rPr lang="cs-CZ" sz="2600" dirty="0" err="1"/>
              <a:t>Zásilkovna</a:t>
            </a:r>
            <a:r>
              <a:rPr lang="cs-CZ" sz="2600" dirty="0"/>
              <a:t> s.r.o.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600" dirty="0" err="1"/>
              <a:t>konkurenčná</a:t>
            </a:r>
            <a:r>
              <a:rPr lang="cs-CZ" sz="2600" dirty="0"/>
              <a:t> doložka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600" dirty="0" err="1"/>
              <a:t>záväzky</a:t>
            </a:r>
            <a:endParaRPr lang="sk-SK" sz="26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sk-SK" sz="2800" dirty="0"/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5" y="672910"/>
            <a:ext cx="169017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Vertikálne dohody a zneužívanie dominantného postavenia  </a:t>
            </a:r>
          </a:p>
          <a:p>
            <a:endParaRPr lang="sk-SK" sz="48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850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73287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7F7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10366589" y="3280592"/>
            <a:ext cx="1543050" cy="0"/>
          </a:xfrm>
          <a:prstGeom prst="line">
            <a:avLst/>
          </a:prstGeom>
          <a:ln w="76200" cap="flat">
            <a:solidFill>
              <a:srgbClr val="A9E8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91281" y="3280592"/>
            <a:ext cx="1543050" cy="0"/>
          </a:xfrm>
          <a:prstGeom prst="line">
            <a:avLst/>
          </a:prstGeom>
          <a:ln w="76200" cap="flat">
            <a:solidFill>
              <a:srgbClr val="FF7F7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662818" y="1929765"/>
            <a:ext cx="5118982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SR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47650" y="1929765"/>
            <a:ext cx="5582949" cy="683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sk-SK" sz="3999" dirty="0">
                <a:solidFill>
                  <a:srgbClr val="000000"/>
                </a:solidFill>
                <a:latin typeface="Lovelo"/>
              </a:rPr>
              <a:t>ČR </a:t>
            </a:r>
            <a:endParaRPr lang="en-US" sz="3999" dirty="0">
              <a:solidFill>
                <a:srgbClr val="000000"/>
              </a:solidFill>
              <a:latin typeface="Lovelo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29428" y="4368491"/>
            <a:ext cx="6815935" cy="3813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00215" y="3664767"/>
            <a:ext cx="6859085" cy="273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  <a:p>
            <a:pPr algn="ctr">
              <a:lnSpc>
                <a:spcPts val="3636"/>
              </a:lnSpc>
            </a:pPr>
            <a:endParaRPr lang="en-US" sz="2597" dirty="0">
              <a:solidFill>
                <a:srgbClr val="000000"/>
              </a:solidFill>
              <a:latin typeface="Gotham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8306551" y="9567044"/>
            <a:ext cx="1674898" cy="719956"/>
          </a:xfrm>
          <a:custGeom>
            <a:avLst/>
            <a:gdLst/>
            <a:ahLst/>
            <a:cxnLst/>
            <a:rect l="l" t="t" r="r" b="b"/>
            <a:pathLst>
              <a:path w="1674898" h="719956">
                <a:moveTo>
                  <a:pt x="0" y="0"/>
                </a:moveTo>
                <a:lnTo>
                  <a:pt x="1674898" y="0"/>
                </a:lnTo>
                <a:lnTo>
                  <a:pt x="1674898" y="719956"/>
                </a:lnTo>
                <a:lnTo>
                  <a:pt x="0" y="719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54726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398" y="9600546"/>
            <a:ext cx="1685556" cy="537363"/>
          </a:xfrm>
          <a:custGeom>
            <a:avLst/>
            <a:gdLst/>
            <a:ahLst/>
            <a:cxnLst/>
            <a:rect l="l" t="t" r="r" b="b"/>
            <a:pathLst>
              <a:path w="1685556" h="537363">
                <a:moveTo>
                  <a:pt x="0" y="0"/>
                </a:moveTo>
                <a:lnTo>
                  <a:pt x="1685556" y="0"/>
                </a:lnTo>
                <a:lnTo>
                  <a:pt x="1685556" y="537363"/>
                </a:lnTo>
                <a:lnTo>
                  <a:pt x="0" y="537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AFE852C-70E3-4D76-B5AB-C7C5CBBE1A18}"/>
              </a:ext>
            </a:extLst>
          </p:cNvPr>
          <p:cNvSpPr/>
          <p:nvPr/>
        </p:nvSpPr>
        <p:spPr>
          <a:xfrm>
            <a:off x="1081416" y="4031787"/>
            <a:ext cx="7643859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2024 rozhodnutia: </a:t>
            </a:r>
            <a:r>
              <a:rPr lang="sk-SK" sz="2800" dirty="0">
                <a:latin typeface="Abadi MT Condensed Light" panose="020B0306030101010103" pitchFamily="34" charset="0"/>
              </a:rPr>
              <a:t>0</a:t>
            </a:r>
            <a:r>
              <a:rPr lang="sk-SK" sz="2800" dirty="0"/>
              <a:t> </a:t>
            </a:r>
            <a:r>
              <a:rPr lang="sk-SK" sz="2800" dirty="0" err="1"/>
              <a:t>zákazových</a:t>
            </a:r>
            <a:r>
              <a:rPr lang="sk-SK" sz="2800" dirty="0"/>
              <a:t>, 2 s podmienkami a povinnosťami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rozhodnutie HP </a:t>
            </a:r>
            <a:r>
              <a:rPr lang="sk-SK" sz="2800" dirty="0" err="1"/>
              <a:t>Invest</a:t>
            </a:r>
            <a:r>
              <a:rPr lang="sk-SK" sz="2800" dirty="0"/>
              <a:t>, </a:t>
            </a:r>
            <a:r>
              <a:rPr lang="sk-SK" sz="2800" dirty="0" err="1"/>
              <a:t>a.s</a:t>
            </a:r>
            <a:r>
              <a:rPr lang="sk-SK" sz="2800" dirty="0"/>
              <a:t>./NAY, </a:t>
            </a:r>
            <a:r>
              <a:rPr lang="sk-SK" sz="2800" dirty="0" err="1"/>
              <a:t>a.s</a:t>
            </a:r>
            <a:r>
              <a:rPr lang="sk-SK" sz="2800" dirty="0"/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schválené s podmienkami – povinnosť odpredať 9 kamenných predajní </a:t>
            </a:r>
          </a:p>
          <a:p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rozhodnutie  AGROFERT, a. s.: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neoznámenie koncentrácie – pokuta 7M EUR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implementácia  koncentrácie – pokuta 14M EUR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právoplatné, pokuta uhradená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napadnuté na súde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600" dirty="0"/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6463EE56-54AD-48F2-916A-07735A1BC3DF}"/>
              </a:ext>
            </a:extLst>
          </p:cNvPr>
          <p:cNvSpPr/>
          <p:nvPr/>
        </p:nvSpPr>
        <p:spPr>
          <a:xfrm>
            <a:off x="9553251" y="4041616"/>
            <a:ext cx="86046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2024 rozhodnutia: </a:t>
            </a:r>
            <a:r>
              <a:rPr lang="sk-SK" sz="2800" dirty="0">
                <a:latin typeface="Abadi MT Condensed Light" panose="020B0306030101010103" pitchFamily="34" charset="0"/>
              </a:rPr>
              <a:t>0</a:t>
            </a:r>
            <a:r>
              <a:rPr lang="sk-SK" sz="2800" dirty="0"/>
              <a:t> </a:t>
            </a:r>
            <a:r>
              <a:rPr lang="sk-SK" sz="2800" dirty="0" err="1"/>
              <a:t>zákazových</a:t>
            </a:r>
            <a:r>
              <a:rPr lang="sk-SK" sz="2800" dirty="0"/>
              <a:t>, 2 so záväzkami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rozhodnutie HP </a:t>
            </a:r>
            <a:r>
              <a:rPr lang="sk-SK" sz="2800" dirty="0" err="1"/>
              <a:t>Invest</a:t>
            </a:r>
            <a:r>
              <a:rPr lang="sk-SK" sz="2800" dirty="0"/>
              <a:t>, </a:t>
            </a:r>
            <a:r>
              <a:rPr lang="sk-SK" sz="2800" dirty="0" err="1"/>
              <a:t>a.s</a:t>
            </a:r>
            <a:r>
              <a:rPr lang="sk-SK" sz="2800" dirty="0"/>
              <a:t>./NAY, </a:t>
            </a:r>
            <a:r>
              <a:rPr lang="sk-SK" sz="2800" dirty="0" err="1"/>
              <a:t>a.s</a:t>
            </a:r>
            <a:r>
              <a:rPr lang="sk-SK" sz="2800" dirty="0"/>
              <a:t>.: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sk-SK" sz="2800" dirty="0"/>
              <a:t>schválené bez záväzkov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/>
              <a:t>EP ENERGY TRADING, </a:t>
            </a:r>
            <a:r>
              <a:rPr lang="sk-SK" sz="2800" dirty="0" err="1"/>
              <a:t>a.s</a:t>
            </a:r>
            <a:r>
              <a:rPr lang="sk-SK" sz="2800" dirty="0"/>
              <a:t>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výmena citlivých obchodných informácií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implementácia a neoznámenie koncentrácie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pokuta 18 840 000 Kč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sk-SK" sz="2800" dirty="0"/>
              <a:t>urovnanie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sk-SK" sz="2800" dirty="0"/>
          </a:p>
          <a:p>
            <a:pPr lvl="1"/>
            <a:endParaRPr lang="sk-SK" sz="2800" dirty="0"/>
          </a:p>
          <a:p>
            <a:pPr lvl="1"/>
            <a:endParaRPr lang="sk-SK" sz="2800" dirty="0"/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sk-SK" sz="2800" dirty="0"/>
          </a:p>
          <a:p>
            <a:endParaRPr lang="sk-SK" sz="28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1F5D929-30A2-CD43-B232-80A0B8E0D675}"/>
              </a:ext>
            </a:extLst>
          </p:cNvPr>
          <p:cNvSpPr txBox="1"/>
          <p:nvPr/>
        </p:nvSpPr>
        <p:spPr>
          <a:xfrm>
            <a:off x="1081415" y="672910"/>
            <a:ext cx="139299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Koncentrácie  </a:t>
            </a:r>
          </a:p>
          <a:p>
            <a:endParaRPr lang="sk-SK" sz="48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1591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Rá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9262</TotalTime>
  <Words>1081</Words>
  <Application>Microsoft Macintosh PowerPoint</Application>
  <PresentationFormat>Vlastná</PresentationFormat>
  <Paragraphs>343</Paragraphs>
  <Slides>14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4" baseType="lpstr">
      <vt:lpstr>Gotham</vt:lpstr>
      <vt:lpstr>Corbel</vt:lpstr>
      <vt:lpstr>Calibri</vt:lpstr>
      <vt:lpstr>Lovelo</vt:lpstr>
      <vt:lpstr>Futura Medium</vt:lpstr>
      <vt:lpstr>Wingdings 2</vt:lpstr>
      <vt:lpstr>Arial</vt:lpstr>
      <vt:lpstr>Courier New</vt:lpstr>
      <vt:lpstr>Abadi MT Condensed Light</vt:lpstr>
      <vt:lpstr>Rám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hee</dc:title>
  <dc:creator>Lívia Cseresová</dc:creator>
  <cp:lastModifiedBy>Radoslav Toth</cp:lastModifiedBy>
  <cp:revision>112</cp:revision>
  <cp:lastPrinted>2025-06-04T11:26:46Z</cp:lastPrinted>
  <dcterms:created xsi:type="dcterms:W3CDTF">2006-08-16T00:00:00Z</dcterms:created>
  <dcterms:modified xsi:type="dcterms:W3CDTF">2025-06-04T12:57:28Z</dcterms:modified>
  <dc:identifier>DAFxycz_BzU</dc:identifier>
</cp:coreProperties>
</file>