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3" r:id="rId3"/>
    <p:sldId id="268" r:id="rId4"/>
    <p:sldId id="269" r:id="rId5"/>
    <p:sldId id="271" r:id="rId6"/>
    <p:sldId id="270" r:id="rId7"/>
    <p:sldId id="272" r:id="rId8"/>
    <p:sldId id="266" r:id="rId9"/>
    <p:sldId id="262" r:id="rId10"/>
  </p:sldIdLst>
  <p:sldSz cx="18288000" cy="10287000"/>
  <p:notesSz cx="6797675" cy="9926638"/>
  <p:embeddedFontLst>
    <p:embeddedFont>
      <p:font typeface="Gotham Bold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otham" panose="020B0604020202020204" charset="0"/>
      <p:regular r:id="rId18"/>
    </p:embeddedFont>
    <p:embeddedFont>
      <p:font typeface="Lovelo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Antolíková" initials="AA" lastIdx="0" clrIdx="0">
    <p:extLst>
      <p:ext uri="{19B8F6BF-5375-455C-9EA6-DF929625EA0E}">
        <p15:presenceInfo xmlns:p15="http://schemas.microsoft.com/office/powerpoint/2012/main" userId="S-1-5-21-3050964094-4660566-4213868913-52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274" autoAdjust="0"/>
  </p:normalViewPr>
  <p:slideViewPr>
    <p:cSldViewPr>
      <p:cViewPr varScale="1">
        <p:scale>
          <a:sx n="53" d="100"/>
          <a:sy n="53" d="100"/>
        </p:scale>
        <p:origin x="730" y="-1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186F-F9EB-4CF3-9D0C-476C8DFCDC2E}" type="datetimeFigureOut">
              <a:rPr lang="sk-SK" smtClean="0"/>
              <a:t>4. 6. 2025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1FB49-AA3B-495B-90C0-639C0F55508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817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31768-2226-4700-8858-9F0E01E48709}" type="datetimeFigureOut">
              <a:rPr lang="sk-SK" smtClean="0"/>
              <a:t>4. 6. 2025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DCF5A-514C-4C04-AF1D-FAC9AEB93D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1983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DCF5A-514C-4C04-AF1D-FAC9AEB93DB7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0404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DCF5A-514C-4C04-AF1D-FAC9AEB93DB7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94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DCF5A-514C-4C04-AF1D-FAC9AEB93DB7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9700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DCF5A-514C-4C04-AF1D-FAC9AEB93DB7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6923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DCF5A-514C-4C04-AF1D-FAC9AEB93DB7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6470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DCF5A-514C-4C04-AF1D-FAC9AEB93DB7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2984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DCF5A-514C-4C04-AF1D-FAC9AEB93DB7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9120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DCF5A-514C-4C04-AF1D-FAC9AEB93DB7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0639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12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tiva 12"/>
          <p:cNvSpPr/>
          <p:nvPr/>
        </p:nvSpPr>
        <p:spPr>
          <a:xfrm rot="12551393">
            <a:off x="4630241" y="-113520"/>
            <a:ext cx="9962117" cy="10644929"/>
          </a:xfrm>
          <a:prstGeom prst="chord">
            <a:avLst>
              <a:gd name="adj1" fmla="val 4254072"/>
              <a:gd name="adj2" fmla="val 1379450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-65092" y="0"/>
            <a:ext cx="10687050" cy="10287000"/>
            <a:chOff x="0" y="0"/>
            <a:chExt cx="28146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14696" cy="2709333"/>
            </a:xfrm>
            <a:custGeom>
              <a:avLst/>
              <a:gdLst/>
              <a:ahLst/>
              <a:cxnLst/>
              <a:rect l="l" t="t" r="r" b="b"/>
              <a:pathLst>
                <a:path w="2814696" h="2709333">
                  <a:moveTo>
                    <a:pt x="0" y="0"/>
                  </a:moveTo>
                  <a:lnTo>
                    <a:pt x="2814696" y="0"/>
                  </a:lnTo>
                  <a:lnTo>
                    <a:pt x="28146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814696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r="-154726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985994" y="532781"/>
            <a:ext cx="3923378" cy="1250791"/>
          </a:xfrm>
          <a:custGeom>
            <a:avLst/>
            <a:gdLst/>
            <a:ahLst/>
            <a:cxnLst/>
            <a:rect l="l" t="t" r="r" b="b"/>
            <a:pathLst>
              <a:path w="3923378" h="1250791">
                <a:moveTo>
                  <a:pt x="0" y="0"/>
                </a:moveTo>
                <a:lnTo>
                  <a:pt x="3923378" y="0"/>
                </a:lnTo>
                <a:lnTo>
                  <a:pt x="3923378" y="1250791"/>
                </a:lnTo>
                <a:lnTo>
                  <a:pt x="0" y="12507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00000">
            <a:off x="7874147" y="2738915"/>
            <a:ext cx="10287000" cy="4809173"/>
          </a:xfrm>
          <a:custGeom>
            <a:avLst/>
            <a:gdLst/>
            <a:ahLst/>
            <a:cxnLst/>
            <a:rect l="l" t="t" r="r" b="b"/>
            <a:pathLst>
              <a:path w="10287000" h="4809173">
                <a:moveTo>
                  <a:pt x="0" y="0"/>
                </a:moveTo>
                <a:lnTo>
                  <a:pt x="10287000" y="0"/>
                </a:lnTo>
                <a:lnTo>
                  <a:pt x="10287000" y="4809172"/>
                </a:lnTo>
                <a:lnTo>
                  <a:pt x="0" y="48091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674898" y="1678797"/>
            <a:ext cx="11177730" cy="2926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sk-SK" sz="5400" b="1" dirty="0" smtClean="0">
                <a:latin typeface="+mj-lt"/>
                <a:cs typeface="Gotham Bold" panose="020B0604020202020204" charset="0"/>
              </a:rPr>
              <a:t>Vykorisťovacie praktiky </a:t>
            </a:r>
            <a:r>
              <a:rPr lang="sk-SK" sz="5400" b="1" dirty="0">
                <a:latin typeface="+mj-lt"/>
                <a:cs typeface="Gotham Bold" panose="020B0604020202020204" charset="0"/>
              </a:rPr>
              <a:t>ako forma zneužívania dominantného postavenia </a:t>
            </a:r>
            <a:endParaRPr lang="sk-SK" sz="5400" dirty="0">
              <a:latin typeface="+mj-lt"/>
              <a:cs typeface="Gotham Bold" panose="020B0604020202020204" charset="0"/>
            </a:endParaRPr>
          </a:p>
          <a:p>
            <a:r>
              <a:rPr lang="sk-SK" dirty="0"/>
              <a:t> </a:t>
            </a:r>
          </a:p>
          <a:p>
            <a:pPr algn="ctr">
              <a:lnSpc>
                <a:spcPts val="7699"/>
              </a:lnSpc>
            </a:pPr>
            <a:r>
              <a:rPr lang="sk-SK" sz="5499" dirty="0" smtClean="0">
                <a:solidFill>
                  <a:srgbClr val="000000"/>
                </a:solidFill>
                <a:latin typeface="Lovelo"/>
              </a:rPr>
              <a:t> </a:t>
            </a:r>
            <a:endParaRPr lang="en-US" sz="5499" dirty="0">
              <a:solidFill>
                <a:srgbClr val="000000"/>
              </a:solidFill>
              <a:latin typeface="Lovel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438400" y="7142361"/>
            <a:ext cx="8187912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sk-SK" sz="3200" dirty="0" smtClean="0">
                <a:solidFill>
                  <a:srgbClr val="000000"/>
                </a:solidFill>
              </a:rPr>
              <a:t>Andrea Antoliková</a:t>
            </a:r>
            <a:endParaRPr lang="en-US" sz="3200" dirty="0">
              <a:solidFill>
                <a:srgbClr val="000000"/>
              </a:solidFill>
            </a:endParaRPr>
          </a:p>
          <a:p>
            <a:pPr algn="ctr">
              <a:lnSpc>
                <a:spcPts val="4480"/>
              </a:lnSpc>
            </a:pPr>
            <a:r>
              <a:rPr lang="sk-SK" sz="3200" dirty="0" smtClean="0">
                <a:solidFill>
                  <a:srgbClr val="000000"/>
                </a:solidFill>
              </a:rPr>
              <a:t>odbor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sk-SK" sz="3200" dirty="0" smtClean="0">
                <a:solidFill>
                  <a:srgbClr val="000000"/>
                </a:solidFill>
              </a:rPr>
              <a:t>zneužívania dominantného postavenia</a:t>
            </a:r>
            <a:endParaRPr lang="sk-SK" sz="3200" dirty="0">
              <a:solidFill>
                <a:srgbClr val="000000"/>
              </a:solidFill>
            </a:endParaRPr>
          </a:p>
          <a:p>
            <a:pPr algn="ctr">
              <a:lnSpc>
                <a:spcPts val="4480"/>
              </a:lnSpc>
            </a:pPr>
            <a:r>
              <a:rPr lang="sk-SK" sz="3200" dirty="0" err="1" smtClean="0">
                <a:solidFill>
                  <a:srgbClr val="000000"/>
                </a:solidFill>
              </a:rPr>
              <a:t>andrea.antolikova</a:t>
            </a:r>
            <a:r>
              <a:rPr lang="en-US" sz="3200" dirty="0" smtClean="0">
                <a:solidFill>
                  <a:srgbClr val="000000"/>
                </a:solidFill>
              </a:rPr>
              <a:t>@antimon.gov.sk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8398" y="9600546"/>
            <a:ext cx="1685556" cy="537363"/>
          </a:xfrm>
          <a:custGeom>
            <a:avLst/>
            <a:gdLst/>
            <a:ahLst/>
            <a:cxnLst/>
            <a:rect l="l" t="t" r="r" b="b"/>
            <a:pathLst>
              <a:path w="1685556" h="537363">
                <a:moveTo>
                  <a:pt x="0" y="0"/>
                </a:moveTo>
                <a:lnTo>
                  <a:pt x="1685556" y="0"/>
                </a:lnTo>
                <a:lnTo>
                  <a:pt x="1685556" y="537363"/>
                </a:lnTo>
                <a:lnTo>
                  <a:pt x="0" y="5373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746926" y="0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376636" y="6121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6"/>
          <p:cNvSpPr txBox="1"/>
          <p:nvPr/>
        </p:nvSpPr>
        <p:spPr>
          <a:xfrm>
            <a:off x="2057400" y="1409700"/>
            <a:ext cx="15468600" cy="13142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>
              <a:lnSpc>
                <a:spcPts val="5201"/>
              </a:lnSpc>
              <a:buAutoNum type="arabicPeriod"/>
            </a:pPr>
            <a:endParaRPr lang="sk-SK" sz="3715" dirty="0" smtClean="0">
              <a:solidFill>
                <a:srgbClr val="000000"/>
              </a:solidFill>
              <a:latin typeface="Gotham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sk-SK" sz="3600" dirty="0" smtClean="0">
                <a:solidFill>
                  <a:srgbClr val="000000"/>
                </a:solidFill>
              </a:rPr>
              <a:t>Dve kategórie praktík zneužívania dominantného postavenia:</a:t>
            </a:r>
          </a:p>
          <a:p>
            <a:pPr marL="1524000" indent="-571500">
              <a:buFont typeface="Arial" panose="020B0604020202020204" pitchFamily="34" charset="0"/>
              <a:buChar char="•"/>
            </a:pPr>
            <a:r>
              <a:rPr lang="sk-SK" sz="3600" dirty="0" smtClean="0">
                <a:solidFill>
                  <a:srgbClr val="000000"/>
                </a:solidFill>
              </a:rPr>
              <a:t>vylučovacie – vytláčanie konkurentov dominantného podnikateľa z trhu alebo bránenie konkurentom vstúpiť na trh,</a:t>
            </a:r>
          </a:p>
          <a:p>
            <a:pPr marL="1524000" indent="-571500">
              <a:buFont typeface="Arial" panose="020B0604020202020204" pitchFamily="34" charset="0"/>
              <a:buChar char="•"/>
            </a:pPr>
            <a:r>
              <a:rPr lang="sk-SK" sz="3600" dirty="0" smtClean="0">
                <a:solidFill>
                  <a:srgbClr val="000000"/>
                </a:solidFill>
              </a:rPr>
              <a:t>vykorisťovacie – priame poškodenie odberateľov dominantného podnikateľa alebo spotrebiteľov. </a:t>
            </a:r>
          </a:p>
          <a:p>
            <a:pPr marL="987425" indent="-571500">
              <a:buFont typeface="Arial" panose="020B0604020202020204" pitchFamily="34" charset="0"/>
              <a:buChar char="•"/>
            </a:pPr>
            <a:endParaRPr lang="sk-SK" sz="3600" dirty="0">
              <a:solidFill>
                <a:srgbClr val="0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sk-SK" sz="3600" dirty="0" smtClean="0">
                <a:solidFill>
                  <a:srgbClr val="000000"/>
                </a:solidFill>
              </a:rPr>
              <a:t>Vykorisťovacie praktiky - § 5 ods. 3 písm. a) zákona o ochrane hospodárskej súťaže a čl. 102 písm. a) Zmluvy - uplatňovanie </a:t>
            </a:r>
            <a:r>
              <a:rPr lang="sk-SK" sz="3600" b="1" dirty="0" smtClean="0">
                <a:solidFill>
                  <a:srgbClr val="000000"/>
                </a:solidFill>
              </a:rPr>
              <a:t>neprimeraných cien </a:t>
            </a:r>
            <a:r>
              <a:rPr lang="sk-SK" sz="3600" dirty="0" smtClean="0">
                <a:solidFill>
                  <a:srgbClr val="000000"/>
                </a:solidFill>
              </a:rPr>
              <a:t>alebo iných </a:t>
            </a:r>
            <a:r>
              <a:rPr lang="sk-SK" sz="3600" b="1" dirty="0" smtClean="0">
                <a:solidFill>
                  <a:srgbClr val="000000"/>
                </a:solidFill>
              </a:rPr>
              <a:t>neprimeraných obchodných podmienok</a:t>
            </a:r>
            <a:r>
              <a:rPr lang="sk-SK" sz="3600" dirty="0" smtClean="0">
                <a:solidFill>
                  <a:srgbClr val="000000"/>
                </a:solidFill>
              </a:rPr>
              <a:t>. </a:t>
            </a:r>
          </a:p>
          <a:p>
            <a:endParaRPr lang="sk-SK" sz="3600" dirty="0">
              <a:solidFill>
                <a:srgbClr val="000000"/>
              </a:solidFill>
            </a:endParaRPr>
          </a:p>
          <a:p>
            <a:endParaRPr lang="sk-SK" sz="3600" dirty="0">
              <a:solidFill>
                <a:srgbClr val="000000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</a:endParaRPr>
          </a:p>
          <a:p>
            <a:pPr algn="ctr"/>
            <a:endParaRPr lang="en-US" sz="3200" dirty="0">
              <a:solidFill>
                <a:srgbClr val="000000"/>
              </a:solidFill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154726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876800" y="605790"/>
            <a:ext cx="906780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sk-SK" sz="5000" b="1" dirty="0" smtClean="0">
                <a:solidFill>
                  <a:srgbClr val="000000"/>
                </a:solidFill>
                <a:latin typeface="+mj-lt"/>
              </a:rPr>
              <a:t>VYKORISŤOVACIE PRAKTIKY   </a:t>
            </a:r>
            <a:endParaRPr lang="en-US" sz="50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2349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8398" y="9600546"/>
            <a:ext cx="1685556" cy="537363"/>
          </a:xfrm>
          <a:custGeom>
            <a:avLst/>
            <a:gdLst/>
            <a:ahLst/>
            <a:cxnLst/>
            <a:rect l="l" t="t" r="r" b="b"/>
            <a:pathLst>
              <a:path w="1685556" h="537363">
                <a:moveTo>
                  <a:pt x="0" y="0"/>
                </a:moveTo>
                <a:lnTo>
                  <a:pt x="1685556" y="0"/>
                </a:lnTo>
                <a:lnTo>
                  <a:pt x="1685556" y="537363"/>
                </a:lnTo>
                <a:lnTo>
                  <a:pt x="0" y="5373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775955" y="0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376636" y="6121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6"/>
          <p:cNvSpPr txBox="1"/>
          <p:nvPr/>
        </p:nvSpPr>
        <p:spPr>
          <a:xfrm>
            <a:off x="2057400" y="1409700"/>
            <a:ext cx="15468600" cy="16935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>
              <a:buAutoNum type="arabicPeriod"/>
            </a:pPr>
            <a:endParaRPr lang="sk-SK" sz="3715" dirty="0" smtClean="0">
              <a:solidFill>
                <a:srgbClr val="000000"/>
              </a:solidFill>
              <a:latin typeface="Gotham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3600" dirty="0" smtClean="0"/>
              <a:t>Oprávnenosť zásahu súťažných autorít voči neprimeraným cenám:</a:t>
            </a:r>
          </a:p>
          <a:p>
            <a:pPr marL="1787525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600" dirty="0">
                <a:solidFill>
                  <a:srgbClr val="000000"/>
                </a:solidFill>
              </a:rPr>
              <a:t>ceny sú výrazne vyššie ako </a:t>
            </a:r>
            <a:r>
              <a:rPr lang="sk-SK" sz="3600" dirty="0" smtClean="0">
                <a:solidFill>
                  <a:srgbClr val="000000"/>
                </a:solidFill>
              </a:rPr>
              <a:t>náklady, ceny výrazne vyššie ako ekonomická </a:t>
            </a:r>
            <a:r>
              <a:rPr lang="sk-SK" sz="3600" dirty="0">
                <a:solidFill>
                  <a:srgbClr val="000000"/>
                </a:solidFill>
              </a:rPr>
              <a:t>hodnota </a:t>
            </a:r>
            <a:r>
              <a:rPr lang="sk-SK" sz="3600" dirty="0" smtClean="0">
                <a:solidFill>
                  <a:srgbClr val="000000"/>
                </a:solidFill>
              </a:rPr>
              <a:t>tovaru, </a:t>
            </a:r>
            <a:endParaRPr lang="sk-SK" sz="3600" dirty="0">
              <a:solidFill>
                <a:srgbClr val="000000"/>
              </a:solidFill>
            </a:endParaRPr>
          </a:p>
          <a:p>
            <a:pPr marL="1787525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600" dirty="0" smtClean="0">
                <a:solidFill>
                  <a:srgbClr val="000000"/>
                </a:solidFill>
              </a:rPr>
              <a:t>vysoké a nie ľahko prekonateľné bariéry vstupu na trh,</a:t>
            </a:r>
          </a:p>
          <a:p>
            <a:pPr marL="1787525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600" dirty="0" smtClean="0">
                <a:solidFill>
                  <a:srgbClr val="000000"/>
                </a:solidFill>
              </a:rPr>
              <a:t>silné dominantné postavenie,  </a:t>
            </a:r>
          </a:p>
          <a:p>
            <a:pPr marL="1787525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600" dirty="0" smtClean="0">
                <a:solidFill>
                  <a:srgbClr val="000000"/>
                </a:solidFill>
              </a:rPr>
              <a:t>obchodní partneri s nízkou vyjednávacou silou, </a:t>
            </a:r>
            <a:endParaRPr lang="sk-SK" sz="3600" dirty="0">
              <a:solidFill>
                <a:srgbClr val="000000"/>
              </a:solidFill>
            </a:endParaRPr>
          </a:p>
          <a:p>
            <a:pPr marL="1787525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600" dirty="0" smtClean="0">
                <a:solidFill>
                  <a:srgbClr val="000000"/>
                </a:solidFill>
              </a:rPr>
              <a:t>neexistuje vhodné alebo rýchle riešenie zo strany regulátora.</a:t>
            </a:r>
          </a:p>
          <a:p>
            <a:pPr marL="1262063" lvl="1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k-SK" sz="3600" dirty="0" smtClean="0">
              <a:solidFill>
                <a:srgbClr val="000000"/>
              </a:solidFill>
            </a:endParaRPr>
          </a:p>
          <a:p>
            <a:pPr marL="627063" lvl="1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3600" dirty="0" smtClean="0">
                <a:solidFill>
                  <a:srgbClr val="000000"/>
                </a:solidFill>
              </a:rPr>
              <a:t>Neprimerané ceny predstavujú najpriamejší dopad na odberateľa/spotrebiteľa.</a:t>
            </a:r>
          </a:p>
          <a:p>
            <a:pPr marL="627063" lvl="1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k-SK" sz="3600" dirty="0" smtClean="0">
              <a:solidFill>
                <a:srgbClr val="000000"/>
              </a:solidFill>
            </a:endParaRPr>
          </a:p>
          <a:p>
            <a:pPr marL="1262063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sz="3600" dirty="0" smtClean="0">
              <a:solidFill>
                <a:srgbClr val="000000"/>
              </a:solidFill>
            </a:endParaRPr>
          </a:p>
          <a:p>
            <a:pPr marL="1262063" lvl="1" indent="-571500">
              <a:buFont typeface="Arial" panose="020B0604020202020204" pitchFamily="34" charset="0"/>
              <a:buChar char="•"/>
            </a:pPr>
            <a:endParaRPr lang="sk-SK" sz="3600" dirty="0" smtClean="0">
              <a:solidFill>
                <a:srgbClr val="000000"/>
              </a:solidFill>
            </a:endParaRPr>
          </a:p>
          <a:p>
            <a:pPr marL="1028700" lvl="1" indent="-571500">
              <a:lnSpc>
                <a:spcPts val="5201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154726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948512" y="605790"/>
            <a:ext cx="9767488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sk-SK" sz="5000" b="1" dirty="0" smtClean="0">
                <a:solidFill>
                  <a:srgbClr val="000000"/>
                </a:solidFill>
              </a:rPr>
              <a:t>PRÍSTUP K NEPRIMERANÝM CENÁM </a:t>
            </a:r>
            <a:endParaRPr lang="en-US" sz="5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07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8398" y="9600546"/>
            <a:ext cx="1685556" cy="537363"/>
          </a:xfrm>
          <a:custGeom>
            <a:avLst/>
            <a:gdLst/>
            <a:ahLst/>
            <a:cxnLst/>
            <a:rect l="l" t="t" r="r" b="b"/>
            <a:pathLst>
              <a:path w="1685556" h="537363">
                <a:moveTo>
                  <a:pt x="0" y="0"/>
                </a:moveTo>
                <a:lnTo>
                  <a:pt x="1685556" y="0"/>
                </a:lnTo>
                <a:lnTo>
                  <a:pt x="1685556" y="537363"/>
                </a:lnTo>
                <a:lnTo>
                  <a:pt x="0" y="5373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775955" y="0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376636" y="6121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6"/>
          <p:cNvSpPr txBox="1"/>
          <p:nvPr/>
        </p:nvSpPr>
        <p:spPr>
          <a:xfrm>
            <a:off x="2057400" y="1409700"/>
            <a:ext cx="15468600" cy="138881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>
              <a:buAutoNum type="arabicPeriod"/>
            </a:pPr>
            <a:endParaRPr lang="sk-SK" sz="3715" dirty="0" smtClean="0">
              <a:solidFill>
                <a:srgbClr val="000000"/>
              </a:solidFill>
              <a:latin typeface="Gotham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sk-SK" sz="3600" dirty="0" smtClean="0">
                <a:solidFill>
                  <a:srgbClr val="000000"/>
                </a:solidFill>
              </a:rPr>
              <a:t>C-27/76 United </a:t>
            </a:r>
            <a:r>
              <a:rPr lang="sk-SK" sz="3600" dirty="0" err="1" smtClean="0">
                <a:solidFill>
                  <a:srgbClr val="000000"/>
                </a:solidFill>
              </a:rPr>
              <a:t>Brands</a:t>
            </a:r>
            <a:r>
              <a:rPr lang="sk-SK" sz="3600" dirty="0" smtClean="0">
                <a:solidFill>
                  <a:srgbClr val="000000"/>
                </a:solidFill>
              </a:rPr>
              <a:t> a neskoršie rozhodnutia – cena by mala byť považovaná za neprimeranú, ak nemá žiadny odôvodnený vzťah k ekonomickej hodnote tovaru. 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sk-SK" sz="3600" dirty="0" smtClean="0">
              <a:solidFill>
                <a:srgbClr val="0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sk-SK" sz="3600" dirty="0" smtClean="0">
                <a:solidFill>
                  <a:srgbClr val="000000"/>
                </a:solidFill>
              </a:rPr>
              <a:t>Metóda preukazovania neprimeraných cien – dvojkrokový test:</a:t>
            </a:r>
          </a:p>
          <a:p>
            <a:pPr marL="2060575" lvl="2" indent="-696913">
              <a:buFont typeface="+mj-lt"/>
              <a:buAutoNum type="arabicPeriod"/>
            </a:pPr>
            <a:r>
              <a:rPr lang="sk-SK" sz="3600" dirty="0" smtClean="0">
                <a:solidFill>
                  <a:srgbClr val="000000"/>
                </a:solidFill>
              </a:rPr>
              <a:t>Je rozdiel medzi účtovanou cenou (príjmami) a nákladmi spojenými so skúmaným tovarom neprimerane vysoký? Ak áno,</a:t>
            </a:r>
          </a:p>
          <a:p>
            <a:pPr marL="2060575" lvl="2" indent="-696913">
              <a:buFont typeface="+mj-lt"/>
              <a:buAutoNum type="arabicPeriod"/>
            </a:pPr>
            <a:r>
              <a:rPr lang="sk-SK" sz="3600" dirty="0">
                <a:solidFill>
                  <a:srgbClr val="000000"/>
                </a:solidFill>
              </a:rPr>
              <a:t>j</a:t>
            </a:r>
            <a:r>
              <a:rPr lang="sk-SK" sz="3600" dirty="0" smtClean="0">
                <a:solidFill>
                  <a:srgbClr val="000000"/>
                </a:solidFill>
              </a:rPr>
              <a:t>e cena neprimerane vysoká (neférová) sama o sebe alebo v porovnaní s konkurenčnými tovarmi? </a:t>
            </a:r>
          </a:p>
          <a:p>
            <a:pPr marL="3135313" lvl="4" indent="-571500">
              <a:buFont typeface="Courier New" panose="02070309020205020404" pitchFamily="49" charset="0"/>
              <a:buChar char="o"/>
            </a:pPr>
            <a:r>
              <a:rPr lang="sk-SK" sz="3600" dirty="0" smtClean="0">
                <a:solidFill>
                  <a:srgbClr val="000000"/>
                </a:solidFill>
              </a:rPr>
              <a:t>porovnávanie cien skúmaného tovaru s konkurenčnými tovarmi, alebo</a:t>
            </a:r>
          </a:p>
          <a:p>
            <a:pPr marL="3135313" lvl="4" indent="-571500">
              <a:buFont typeface="Courier New" panose="02070309020205020404" pitchFamily="49" charset="0"/>
              <a:buChar char="o"/>
            </a:pPr>
            <a:r>
              <a:rPr lang="sk-SK" sz="3600" dirty="0" smtClean="0">
                <a:solidFill>
                  <a:srgbClr val="000000"/>
                </a:solidFill>
              </a:rPr>
              <a:t>priame zohľadnenie ekonomickej hodnoty skúmaného tovaru.</a:t>
            </a:r>
          </a:p>
          <a:p>
            <a:pPr marL="1028700" lvl="1" indent="-571500">
              <a:lnSpc>
                <a:spcPts val="5201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154726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301560" y="647700"/>
            <a:ext cx="10328840" cy="842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sk-SK" sz="5000" b="1" dirty="0" smtClean="0">
                <a:solidFill>
                  <a:srgbClr val="000000"/>
                </a:solidFill>
              </a:rPr>
              <a:t>POSÚDENIE  NEPRIMERANÝCH  CIEN</a:t>
            </a:r>
            <a:endParaRPr lang="en-US" sz="5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60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8398" y="9600546"/>
            <a:ext cx="1685556" cy="537363"/>
          </a:xfrm>
          <a:custGeom>
            <a:avLst/>
            <a:gdLst/>
            <a:ahLst/>
            <a:cxnLst/>
            <a:rect l="l" t="t" r="r" b="b"/>
            <a:pathLst>
              <a:path w="1685556" h="537363">
                <a:moveTo>
                  <a:pt x="0" y="0"/>
                </a:moveTo>
                <a:lnTo>
                  <a:pt x="1685556" y="0"/>
                </a:lnTo>
                <a:lnTo>
                  <a:pt x="1685556" y="537363"/>
                </a:lnTo>
                <a:lnTo>
                  <a:pt x="0" y="5373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775955" y="0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376636" y="6121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6"/>
          <p:cNvSpPr txBox="1"/>
          <p:nvPr/>
        </p:nvSpPr>
        <p:spPr>
          <a:xfrm>
            <a:off x="2057400" y="1409700"/>
            <a:ext cx="15468600" cy="15806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>
              <a:buAutoNum type="arabicPeriod"/>
            </a:pPr>
            <a:endParaRPr lang="sk-SK" sz="3715" dirty="0" smtClean="0">
              <a:solidFill>
                <a:srgbClr val="000000"/>
              </a:solidFill>
              <a:latin typeface="Gotham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sk-SK" sz="3600" dirty="0" smtClean="0">
                <a:solidFill>
                  <a:srgbClr val="000000"/>
                </a:solidFill>
              </a:rPr>
              <a:t>Prípady úradu vo veci neprimeraných cien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rgbClr val="000000"/>
                </a:solidFill>
              </a:rPr>
              <a:t>2022 - prípad v oblasti kolektívnej správy autorských práv  - posudzované poplatky uplatňované organizáciou kolektívnej správy autorských práv voči ubytovacím zariadeniam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rgbClr val="000000"/>
                </a:solidFill>
              </a:rPr>
              <a:t>2024 - dva prípady v oblasti autobusových staníc – posudzované poplatky uplatňované autobusovými stanicami voči autobusovým dopravcom  </a:t>
            </a:r>
          </a:p>
          <a:p>
            <a:pPr marL="623888" lvl="2" indent="-571500">
              <a:buFont typeface="Wingdings" panose="05000000000000000000" pitchFamily="2" charset="2"/>
              <a:buChar char="§"/>
            </a:pPr>
            <a:endParaRPr lang="sk-SK" sz="3600" dirty="0" smtClean="0">
              <a:solidFill>
                <a:srgbClr val="000000"/>
              </a:solidFill>
            </a:endParaRPr>
          </a:p>
          <a:p>
            <a:pPr marL="623888" lvl="2" indent="-571500">
              <a:buFont typeface="Wingdings" panose="05000000000000000000" pitchFamily="2" charset="2"/>
              <a:buChar char="§"/>
            </a:pPr>
            <a:r>
              <a:rPr lang="sk-SK" sz="3600" dirty="0" smtClean="0">
                <a:solidFill>
                  <a:srgbClr val="000000"/>
                </a:solidFill>
              </a:rPr>
              <a:t>Charakteristiky prípadov úradu: </a:t>
            </a:r>
            <a:endParaRPr lang="sk-SK" sz="3600" dirty="0">
              <a:solidFill>
                <a:srgbClr val="000000"/>
              </a:solidFill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rgbClr val="000000"/>
                </a:solidFill>
              </a:rPr>
              <a:t>monopol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rgbClr val="000000"/>
                </a:solidFill>
              </a:rPr>
              <a:t>vysoké bariéry vstupu na trh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sk-SK" sz="3200" dirty="0">
                <a:solidFill>
                  <a:srgbClr val="000000"/>
                </a:solidFill>
              </a:rPr>
              <a:t>situácia na trhu aj ako výsledok koncentrácií nepodliehajúcich kontrole úradu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rgbClr val="000000"/>
                </a:solidFill>
              </a:rPr>
              <a:t>zákazníkmi sú subjekty bez vyjednávacej sily alebo motivácie ju uplatniť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rgbClr val="000000"/>
                </a:solidFill>
              </a:rPr>
              <a:t>žiadna cenová regulácia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rgbClr val="000000"/>
                </a:solidFill>
              </a:rPr>
              <a:t>trh bez rizika, investícií, inovácií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rgbClr val="000000"/>
                </a:solidFill>
              </a:rPr>
              <a:t>vysoký rozdiel medzi cenami a nákladmi resp. porovnávacím štandardom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sk-SK" sz="3600" dirty="0" smtClean="0">
              <a:solidFill>
                <a:srgbClr val="0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sk-SK" sz="3600" dirty="0" smtClean="0">
              <a:solidFill>
                <a:srgbClr val="000000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154726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267200" y="605790"/>
            <a:ext cx="1082040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sk-SK" sz="5000" b="1" dirty="0" smtClean="0">
                <a:solidFill>
                  <a:srgbClr val="000000"/>
                </a:solidFill>
                <a:latin typeface="+mj-lt"/>
              </a:rPr>
              <a:t>NEPRIMERANÉ  CENY – PRÍPADY ÚRADU</a:t>
            </a:r>
            <a:endParaRPr lang="en-US" sz="50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5135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8398" y="9600546"/>
            <a:ext cx="1685556" cy="537363"/>
          </a:xfrm>
          <a:custGeom>
            <a:avLst/>
            <a:gdLst/>
            <a:ahLst/>
            <a:cxnLst/>
            <a:rect l="l" t="t" r="r" b="b"/>
            <a:pathLst>
              <a:path w="1685556" h="537363">
                <a:moveTo>
                  <a:pt x="0" y="0"/>
                </a:moveTo>
                <a:lnTo>
                  <a:pt x="1685556" y="0"/>
                </a:lnTo>
                <a:lnTo>
                  <a:pt x="1685556" y="537363"/>
                </a:lnTo>
                <a:lnTo>
                  <a:pt x="0" y="5373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775955" y="0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376636" y="6121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6"/>
          <p:cNvSpPr txBox="1"/>
          <p:nvPr/>
        </p:nvSpPr>
        <p:spPr>
          <a:xfrm>
            <a:off x="2057400" y="1409700"/>
            <a:ext cx="15468600" cy="13334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>
              <a:buAutoNum type="arabicPeriod"/>
            </a:pPr>
            <a:endParaRPr lang="sk-SK" sz="3715" dirty="0" smtClean="0">
              <a:solidFill>
                <a:srgbClr val="000000"/>
              </a:solidFill>
              <a:latin typeface="Gotham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sk-SK" sz="3600" dirty="0" smtClean="0">
                <a:solidFill>
                  <a:srgbClr val="000000"/>
                </a:solidFill>
              </a:rPr>
              <a:t>Neprimerané obchodné podmienky – rôzne podmienky uplatňované podnikateľom v dominantnom postavení  jednostranne a neférovo voči svojim obchodným partnerom.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sk-SK" sz="3600" dirty="0" smtClean="0">
              <a:solidFill>
                <a:srgbClr val="0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sk-SK" sz="3600" dirty="0" smtClean="0">
                <a:solidFill>
                  <a:srgbClr val="000000"/>
                </a:solidFill>
              </a:rPr>
              <a:t>Koncept a právne posúdenie neprimeraných obchodných podmienok sú odlišné od excesívnych cien, ale dopad neprimeraných obchodných podmienok sa môže prejaviť, okrem iného, aj zvýšenými cenami.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sk-SK" sz="3600" dirty="0" smtClean="0">
              <a:solidFill>
                <a:srgbClr val="0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sk-SK" sz="3600" dirty="0" smtClean="0">
              <a:solidFill>
                <a:srgbClr val="000000"/>
              </a:solidFill>
            </a:endParaRPr>
          </a:p>
          <a:p>
            <a:pPr marL="623888" lvl="2" indent="-571500">
              <a:buFont typeface="Wingdings" panose="05000000000000000000" pitchFamily="2" charset="2"/>
              <a:buChar char="§"/>
            </a:pPr>
            <a:endParaRPr lang="sk-SK" sz="3600" dirty="0" smtClean="0">
              <a:solidFill>
                <a:srgbClr val="000000"/>
              </a:solidFill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sk-SK" sz="3600" dirty="0" smtClean="0">
              <a:solidFill>
                <a:srgbClr val="000000"/>
              </a:solidFill>
            </a:endParaRPr>
          </a:p>
          <a:p>
            <a:pPr marL="1028700" lvl="1" indent="-571500">
              <a:lnSpc>
                <a:spcPts val="5201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154726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798954" y="605790"/>
            <a:ext cx="10831446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sk-SK" sz="5000" b="1" dirty="0" smtClean="0">
                <a:solidFill>
                  <a:srgbClr val="000000"/>
                </a:solidFill>
              </a:rPr>
              <a:t>NEPRIMERANÉ OBCHODNÉ PODMIENKY </a:t>
            </a:r>
            <a:endParaRPr lang="en-US" sz="5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52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8398" y="9600546"/>
            <a:ext cx="1685556" cy="537363"/>
          </a:xfrm>
          <a:custGeom>
            <a:avLst/>
            <a:gdLst/>
            <a:ahLst/>
            <a:cxnLst/>
            <a:rect l="l" t="t" r="r" b="b"/>
            <a:pathLst>
              <a:path w="1685556" h="537363">
                <a:moveTo>
                  <a:pt x="0" y="0"/>
                </a:moveTo>
                <a:lnTo>
                  <a:pt x="1685556" y="0"/>
                </a:lnTo>
                <a:lnTo>
                  <a:pt x="1685556" y="537363"/>
                </a:lnTo>
                <a:lnTo>
                  <a:pt x="0" y="5373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775955" y="0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376636" y="6121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6"/>
          <p:cNvSpPr txBox="1"/>
          <p:nvPr/>
        </p:nvSpPr>
        <p:spPr>
          <a:xfrm>
            <a:off x="2057400" y="1409700"/>
            <a:ext cx="15468600" cy="14996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>
              <a:buAutoNum type="arabicPeriod"/>
            </a:pPr>
            <a:endParaRPr lang="sk-SK" sz="3715" dirty="0" smtClean="0">
              <a:solidFill>
                <a:srgbClr val="000000"/>
              </a:solidFill>
              <a:latin typeface="Gotham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sk-SK" sz="3600" dirty="0" smtClean="0">
                <a:solidFill>
                  <a:srgbClr val="000000"/>
                </a:solidFill>
              </a:rPr>
              <a:t>Prípadové právo limitované, avšak možno z neho právny test vyvodiť.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sk-SK" sz="3600" dirty="0" smtClean="0">
              <a:solidFill>
                <a:srgbClr val="000000"/>
              </a:solidFill>
            </a:endParaRPr>
          </a:p>
          <a:p>
            <a:pPr marL="623888" indent="-623888">
              <a:buFont typeface="Wingdings" panose="05000000000000000000" pitchFamily="2" charset="2"/>
              <a:buChar char="§"/>
            </a:pPr>
            <a:r>
              <a:rPr lang="sk-SK" sz="3600" dirty="0" smtClean="0"/>
              <a:t>Obchodné </a:t>
            </a:r>
            <a:r>
              <a:rPr lang="sk-SK" sz="3600" dirty="0" smtClean="0"/>
              <a:t>podmienky sa považujú za neprimerané, ak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sk-SK" sz="3600" dirty="0" smtClean="0">
                <a:solidFill>
                  <a:srgbClr val="000000"/>
                </a:solidFill>
              </a:rPr>
              <a:t>sú uložené </a:t>
            </a:r>
            <a:r>
              <a:rPr lang="sk-SK" sz="3600" dirty="0">
                <a:solidFill>
                  <a:srgbClr val="000000"/>
                </a:solidFill>
              </a:rPr>
              <a:t>dominantným subjektom voči jeho obchodným </a:t>
            </a:r>
            <a:r>
              <a:rPr lang="sk-SK" sz="3600" dirty="0" smtClean="0">
                <a:solidFill>
                  <a:srgbClr val="000000"/>
                </a:solidFill>
              </a:rPr>
              <a:t>partnerom,  </a:t>
            </a:r>
            <a:endParaRPr lang="sk-SK" sz="3600" dirty="0">
              <a:solidFill>
                <a:srgbClr val="000000"/>
              </a:solidFill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sk-SK" sz="3600" dirty="0" smtClean="0">
                <a:solidFill>
                  <a:srgbClr val="000000"/>
                </a:solidFill>
              </a:rPr>
              <a:t>nie </a:t>
            </a:r>
            <a:r>
              <a:rPr lang="sk-SK" sz="3600" dirty="0">
                <a:solidFill>
                  <a:srgbClr val="000000"/>
                </a:solidFill>
              </a:rPr>
              <a:t>sú nevyhnutné na dosiahnutie legitímnych cieľov obchodných vzťahov a sú neproporčné v tom zmysle, že idú nad rámec toho, čo je skutočne </a:t>
            </a:r>
            <a:r>
              <a:rPr lang="sk-SK" sz="3600" dirty="0" smtClean="0">
                <a:solidFill>
                  <a:srgbClr val="000000"/>
                </a:solidFill>
              </a:rPr>
              <a:t>nevyhnutné,  </a:t>
            </a:r>
            <a:endParaRPr lang="sk-SK" sz="3600" dirty="0">
              <a:solidFill>
                <a:srgbClr val="000000"/>
              </a:solidFill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sk-SK" sz="3600" dirty="0" smtClean="0">
                <a:solidFill>
                  <a:srgbClr val="000000"/>
                </a:solidFill>
              </a:rPr>
              <a:t>sú </a:t>
            </a:r>
            <a:r>
              <a:rPr lang="sk-SK" sz="3600" dirty="0">
                <a:solidFill>
                  <a:srgbClr val="000000"/>
                </a:solidFill>
              </a:rPr>
              <a:t>nepriaznivé alebo škodlivé vo vzťahu k záujmom </a:t>
            </a:r>
            <a:r>
              <a:rPr lang="sk-SK" sz="3600" dirty="0" smtClean="0">
                <a:solidFill>
                  <a:srgbClr val="000000"/>
                </a:solidFill>
              </a:rPr>
              <a:t>obchodných </a:t>
            </a:r>
            <a:r>
              <a:rPr lang="sk-SK" sz="3600" dirty="0">
                <a:solidFill>
                  <a:srgbClr val="000000"/>
                </a:solidFill>
              </a:rPr>
              <a:t>partnerov dominantného subjektu, resp. tretích strán. </a:t>
            </a:r>
          </a:p>
          <a:p>
            <a:pPr marL="623888" lvl="2" indent="-571500">
              <a:buFont typeface="Wingdings" panose="05000000000000000000" pitchFamily="2" charset="2"/>
              <a:buChar char="§"/>
            </a:pPr>
            <a:endParaRPr lang="sk-SK" sz="3600" dirty="0" smtClean="0">
              <a:solidFill>
                <a:srgbClr val="0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sk-SK" sz="3600" dirty="0" smtClean="0">
                <a:solidFill>
                  <a:srgbClr val="000000"/>
                </a:solidFill>
              </a:rPr>
              <a:t>Právny test aplikovaný v rozhodnutiach Komisie Apple </a:t>
            </a:r>
            <a:r>
              <a:rPr lang="sk-SK" sz="3600" dirty="0" err="1" smtClean="0">
                <a:solidFill>
                  <a:srgbClr val="000000"/>
                </a:solidFill>
              </a:rPr>
              <a:t>music</a:t>
            </a:r>
            <a:r>
              <a:rPr lang="sk-SK" sz="3600" dirty="0" smtClean="0">
                <a:solidFill>
                  <a:srgbClr val="000000"/>
                </a:solidFill>
              </a:rPr>
              <a:t> </a:t>
            </a:r>
            <a:r>
              <a:rPr lang="sk-SK" sz="3600" dirty="0" err="1" smtClean="0">
                <a:solidFill>
                  <a:srgbClr val="000000"/>
                </a:solidFill>
              </a:rPr>
              <a:t>streaming</a:t>
            </a:r>
            <a:r>
              <a:rPr lang="sk-SK" sz="3600" dirty="0" smtClean="0">
                <a:solidFill>
                  <a:srgbClr val="000000"/>
                </a:solidFill>
              </a:rPr>
              <a:t> a Facebook Marketplace – </a:t>
            </a:r>
            <a:r>
              <a:rPr lang="sk-SK" sz="3600" dirty="0" smtClean="0"/>
              <a:t>bude preskúmaný súdmi, keďže spoločnosti sa odvolali.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sk-SK" sz="3600" dirty="0" smtClean="0">
              <a:solidFill>
                <a:srgbClr val="000000"/>
              </a:solidFill>
            </a:endParaRPr>
          </a:p>
          <a:p>
            <a:pPr marL="1028700" lvl="1" indent="-571500">
              <a:lnSpc>
                <a:spcPts val="5201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154726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893954" y="605790"/>
            <a:ext cx="15479646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sk-SK" sz="5000" b="1" dirty="0" smtClean="0">
                <a:solidFill>
                  <a:srgbClr val="000000"/>
                </a:solidFill>
              </a:rPr>
              <a:t>NEPRIMERANÉ OBCHODNÉ PODMIENKY – PRÁVNY TEST</a:t>
            </a:r>
            <a:endParaRPr lang="en-US" sz="5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94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8398" y="9600546"/>
            <a:ext cx="1685556" cy="537363"/>
          </a:xfrm>
          <a:custGeom>
            <a:avLst/>
            <a:gdLst/>
            <a:ahLst/>
            <a:cxnLst/>
            <a:rect l="l" t="t" r="r" b="b"/>
            <a:pathLst>
              <a:path w="1685556" h="537363">
                <a:moveTo>
                  <a:pt x="0" y="0"/>
                </a:moveTo>
                <a:lnTo>
                  <a:pt x="1685556" y="0"/>
                </a:lnTo>
                <a:lnTo>
                  <a:pt x="1685556" y="537363"/>
                </a:lnTo>
                <a:lnTo>
                  <a:pt x="0" y="5373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775955" y="0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376636" y="6121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6"/>
          <p:cNvSpPr txBox="1"/>
          <p:nvPr/>
        </p:nvSpPr>
        <p:spPr>
          <a:xfrm>
            <a:off x="2057400" y="2017316"/>
            <a:ext cx="15468600" cy="12459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sk-SK" sz="3600" dirty="0" smtClean="0">
                <a:solidFill>
                  <a:srgbClr val="000000"/>
                </a:solidFill>
              </a:rPr>
              <a:t>Prípady úradu vo veci neprimeraných obchodných podmienok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sk-SK" sz="3600" dirty="0" smtClean="0">
                <a:solidFill>
                  <a:srgbClr val="000000"/>
                </a:solidFill>
              </a:rPr>
              <a:t>2021 – prípad v oblasti poskytovania energetických služieb v priemyselnom parku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sk-SK" sz="3600" dirty="0" smtClean="0">
                <a:solidFill>
                  <a:srgbClr val="000000"/>
                </a:solidFill>
              </a:rPr>
              <a:t>2022/2024 – prípad v oblasti odpadového hospodárstva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sk-SK" sz="3600" dirty="0" smtClean="0">
                <a:solidFill>
                  <a:srgbClr val="000000"/>
                </a:solidFill>
              </a:rPr>
              <a:t>2025 – prípad v oblasti online riadkovej inzercie nehnuteľností</a:t>
            </a:r>
          </a:p>
          <a:p>
            <a:pPr marL="449263" lvl="1" indent="-449263">
              <a:buFont typeface="Wingdings" panose="05000000000000000000" pitchFamily="2" charset="2"/>
              <a:buChar char="§"/>
            </a:pPr>
            <a:endParaRPr lang="sk-SK" sz="3600" dirty="0" smtClean="0">
              <a:solidFill>
                <a:srgbClr val="000000"/>
              </a:solidFill>
            </a:endParaRPr>
          </a:p>
          <a:p>
            <a:pPr marL="449263" lvl="1" indent="-449263">
              <a:buFont typeface="Wingdings" panose="05000000000000000000" pitchFamily="2" charset="2"/>
              <a:buChar char="§"/>
            </a:pPr>
            <a:r>
              <a:rPr lang="sk-SK" sz="3600" dirty="0" smtClean="0">
                <a:solidFill>
                  <a:srgbClr val="000000"/>
                </a:solidFill>
              </a:rPr>
              <a:t>Charakteristiky prípadov úradu:</a:t>
            </a:r>
          </a:p>
          <a:p>
            <a:pPr marL="1485900" lvl="3" indent="-571500">
              <a:buFont typeface="Arial" panose="020B0604020202020204" pitchFamily="34" charset="0"/>
              <a:buChar char="•"/>
            </a:pPr>
            <a:r>
              <a:rPr lang="sk-SK" sz="3600" dirty="0" smtClean="0">
                <a:solidFill>
                  <a:srgbClr val="000000"/>
                </a:solidFill>
              </a:rPr>
              <a:t>silné dominantné postavenie, </a:t>
            </a:r>
          </a:p>
          <a:p>
            <a:pPr marL="1485900" lvl="3" indent="-571500">
              <a:buFont typeface="Arial" panose="020B0604020202020204" pitchFamily="34" charset="0"/>
              <a:buChar char="•"/>
            </a:pPr>
            <a:r>
              <a:rPr lang="sk-SK" sz="3600" dirty="0" smtClean="0">
                <a:solidFill>
                  <a:srgbClr val="000000"/>
                </a:solidFill>
              </a:rPr>
              <a:t>dominantný podnikateľ ako nevyhnutný obchodný partner pre zákazníkov, ktorí sú na poskytovaní služby závislí bez existencie prijateľnej alternatívy, </a:t>
            </a:r>
          </a:p>
          <a:p>
            <a:pPr marL="1485900" lvl="3" indent="-571500">
              <a:buFont typeface="Arial" panose="020B0604020202020204" pitchFamily="34" charset="0"/>
              <a:buChar char="•"/>
            </a:pPr>
            <a:r>
              <a:rPr lang="sk-SK" sz="3600" dirty="0" smtClean="0">
                <a:solidFill>
                  <a:srgbClr val="000000"/>
                </a:solidFill>
              </a:rPr>
              <a:t>jednostranne uložené určité podmienky </a:t>
            </a:r>
            <a:r>
              <a:rPr lang="sk-SK" sz="3600" dirty="0" err="1" smtClean="0">
                <a:solidFill>
                  <a:srgbClr val="000000"/>
                </a:solidFill>
              </a:rPr>
              <a:t>vykorisťovacieho</a:t>
            </a:r>
            <a:r>
              <a:rPr lang="sk-SK" sz="3600" dirty="0" smtClean="0">
                <a:solidFill>
                  <a:srgbClr val="000000"/>
                </a:solidFill>
              </a:rPr>
              <a:t> charakteru. </a:t>
            </a:r>
            <a:endParaRPr lang="sk-SK" sz="3600" dirty="0">
              <a:solidFill>
                <a:srgbClr val="000000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</a:endParaRPr>
          </a:p>
          <a:p>
            <a:pPr algn="ctr"/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/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154726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524000" y="605790"/>
            <a:ext cx="16165446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sk-SK" sz="5000" b="1" dirty="0" smtClean="0">
                <a:solidFill>
                  <a:srgbClr val="000000"/>
                </a:solidFill>
                <a:latin typeface="+mj-lt"/>
              </a:rPr>
              <a:t>NEPRIMERANÉ OBCHODNÉ PODMIENKY - PRÍPADY ÚRADU</a:t>
            </a:r>
            <a:endParaRPr lang="en-US" sz="50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3976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46311" y="0"/>
            <a:ext cx="1389228" cy="10287000"/>
            <a:chOff x="0" y="0"/>
            <a:chExt cx="365887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5887" cy="2709333"/>
            </a:xfrm>
            <a:custGeom>
              <a:avLst/>
              <a:gdLst/>
              <a:ahLst/>
              <a:cxnLst/>
              <a:rect l="l" t="t" r="r" b="b"/>
              <a:pathLst>
                <a:path w="365887" h="2709333">
                  <a:moveTo>
                    <a:pt x="0" y="0"/>
                  </a:moveTo>
                  <a:lnTo>
                    <a:pt x="365887" y="0"/>
                  </a:lnTo>
                  <a:lnTo>
                    <a:pt x="36588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65887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9231061" y="2571750"/>
            <a:ext cx="10287000" cy="5143500"/>
          </a:xfrm>
          <a:custGeom>
            <a:avLst/>
            <a:gdLst/>
            <a:ahLst/>
            <a:cxnLst/>
            <a:rect l="l" t="t" r="r" b="b"/>
            <a:pathLst>
              <a:path w="10287000" h="5143500">
                <a:moveTo>
                  <a:pt x="0" y="0"/>
                </a:moveTo>
                <a:lnTo>
                  <a:pt x="10287000" y="0"/>
                </a:lnTo>
                <a:lnTo>
                  <a:pt x="10287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731608" y="9600546"/>
            <a:ext cx="1556392" cy="669016"/>
          </a:xfrm>
          <a:custGeom>
            <a:avLst/>
            <a:gdLst/>
            <a:ahLst/>
            <a:cxnLst/>
            <a:rect l="l" t="t" r="r" b="b"/>
            <a:pathLst>
              <a:path w="1556392" h="669016">
                <a:moveTo>
                  <a:pt x="0" y="0"/>
                </a:moveTo>
                <a:lnTo>
                  <a:pt x="1556392" y="0"/>
                </a:lnTo>
                <a:lnTo>
                  <a:pt x="1556392" y="669017"/>
                </a:lnTo>
                <a:lnTo>
                  <a:pt x="0" y="6690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 r="-154726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08398" y="9600546"/>
            <a:ext cx="1685556" cy="537363"/>
          </a:xfrm>
          <a:custGeom>
            <a:avLst/>
            <a:gdLst/>
            <a:ahLst/>
            <a:cxnLst/>
            <a:rect l="l" t="t" r="r" b="b"/>
            <a:pathLst>
              <a:path w="1685556" h="537363">
                <a:moveTo>
                  <a:pt x="0" y="0"/>
                </a:moveTo>
                <a:lnTo>
                  <a:pt x="1685556" y="0"/>
                </a:lnTo>
                <a:lnTo>
                  <a:pt x="1685556" y="537363"/>
                </a:lnTo>
                <a:lnTo>
                  <a:pt x="0" y="53736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376466" y="4206875"/>
            <a:ext cx="9084656" cy="926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 dirty="0">
                <a:solidFill>
                  <a:srgbClr val="000000"/>
                </a:solidFill>
                <a:latin typeface="+mj-lt"/>
              </a:rPr>
              <a:t>ĎAKUJEME ZA POZORNOSŤ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8681</TotalTime>
  <Words>579</Words>
  <Application>Microsoft Office PowerPoint</Application>
  <PresentationFormat>Vlastná</PresentationFormat>
  <Paragraphs>148</Paragraphs>
  <Slides>9</Slides>
  <Notes>8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7" baseType="lpstr">
      <vt:lpstr>Wingdings</vt:lpstr>
      <vt:lpstr>Arial</vt:lpstr>
      <vt:lpstr>Courier New</vt:lpstr>
      <vt:lpstr>Gotham Bold</vt:lpstr>
      <vt:lpstr>Calibri</vt:lpstr>
      <vt:lpstr>Gotham</vt:lpstr>
      <vt:lpstr>Lovelo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Write hee</dc:title>
  <dc:creator>Lívia Cseresová</dc:creator>
  <cp:lastModifiedBy>Andrea Antolíková</cp:lastModifiedBy>
  <cp:revision>155</cp:revision>
  <cp:lastPrinted>2025-06-04T14:45:59Z</cp:lastPrinted>
  <dcterms:created xsi:type="dcterms:W3CDTF">2006-08-16T00:00:00Z</dcterms:created>
  <dcterms:modified xsi:type="dcterms:W3CDTF">2025-06-04T15:16:38Z</dcterms:modified>
  <dc:identifier>DAFxycz_BzU</dc:identifier>
</cp:coreProperties>
</file>