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7"/>
  </p:sldMasterIdLst>
  <p:notesMasterIdLst>
    <p:notesMasterId r:id="rId24"/>
  </p:notesMasterIdLst>
  <p:sldIdLst>
    <p:sldId id="256" r:id="rId8"/>
    <p:sldId id="576" r:id="rId9"/>
    <p:sldId id="577" r:id="rId10"/>
    <p:sldId id="586" r:id="rId11"/>
    <p:sldId id="579" r:id="rId12"/>
    <p:sldId id="583" r:id="rId13"/>
    <p:sldId id="587" r:id="rId14"/>
    <p:sldId id="580" r:id="rId15"/>
    <p:sldId id="584" r:id="rId16"/>
    <p:sldId id="588" r:id="rId17"/>
    <p:sldId id="581" r:id="rId18"/>
    <p:sldId id="589" r:id="rId19"/>
    <p:sldId id="582" r:id="rId20"/>
    <p:sldId id="590" r:id="rId21"/>
    <p:sldId id="585" r:id="rId22"/>
    <p:sldId id="539" r:id="rId23"/>
  </p:sldIdLst>
  <p:sldSz cx="9144000" cy="6858000" type="screen4x3"/>
  <p:notesSz cx="6794500" cy="9906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ia Thiemann" initials="AT" lastIdx="6" clrIdx="0"/>
  <p:cmAuthor id="1" name="MAIORANO Federica, DAF/COMP" initials="MFD" lastIdx="3" clrIdx="1">
    <p:extLst>
      <p:ext uri="{19B8F6BF-5375-455C-9EA6-DF929625EA0E}">
        <p15:presenceInfo xmlns:p15="http://schemas.microsoft.com/office/powerpoint/2012/main" userId="S-1-5-21-2146598497-832928401-1254845835-55346" providerId="AD"/>
      </p:ext>
    </p:extLst>
  </p:cmAuthor>
  <p:cmAuthor id="2" name="ABATE Carolina, DAF/COMP" initials="ACD" lastIdx="1" clrIdx="2">
    <p:extLst>
      <p:ext uri="{19B8F6BF-5375-455C-9EA6-DF929625EA0E}">
        <p15:presenceInfo xmlns:p15="http://schemas.microsoft.com/office/powerpoint/2012/main" userId="S-1-5-21-2146598497-832928401-1254845835-1463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D24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3447" autoAdjust="0"/>
  </p:normalViewPr>
  <p:slideViewPr>
    <p:cSldViewPr>
      <p:cViewPr varScale="1">
        <p:scale>
          <a:sx n="140" d="100"/>
          <a:sy n="140" d="100"/>
        </p:scale>
        <p:origin x="2448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5736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A1EA78-2E13-4DAB-A47B-6F111820A157}" type="doc">
      <dgm:prSet loTypeId="urn:microsoft.com/office/officeart/2005/8/layout/cycle7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91E294-2327-4D36-B619-DDB419D071A5}">
      <dgm:prSet phldrT="[Text]" custT="1"/>
      <dgm:spPr/>
      <dgm:t>
        <a:bodyPr/>
        <a:lstStyle/>
        <a:p>
          <a:r>
            <a:rPr lang="en-GB" sz="1800" dirty="0"/>
            <a:t>Anticompetitive conduct</a:t>
          </a:r>
          <a:endParaRPr lang="en-US" sz="1800" dirty="0"/>
        </a:p>
      </dgm:t>
    </dgm:pt>
    <dgm:pt modelId="{AB3EDFA9-0569-4ABB-B98B-AE5060DB5E10}" type="parTrans" cxnId="{C6328F56-2034-4102-96CC-AA462E1BCAF1}">
      <dgm:prSet/>
      <dgm:spPr/>
      <dgm:t>
        <a:bodyPr/>
        <a:lstStyle/>
        <a:p>
          <a:endParaRPr lang="en-US"/>
        </a:p>
      </dgm:t>
    </dgm:pt>
    <dgm:pt modelId="{6D55966A-A8FC-45EA-B058-987D1B0353C0}" type="sibTrans" cxnId="{C6328F56-2034-4102-96CC-AA462E1BCAF1}">
      <dgm:prSet/>
      <dgm:spPr/>
      <dgm:t>
        <a:bodyPr/>
        <a:lstStyle/>
        <a:p>
          <a:endParaRPr lang="en-US"/>
        </a:p>
      </dgm:t>
    </dgm:pt>
    <dgm:pt modelId="{ACA58524-CE74-4C5F-8DB3-AB812163321B}">
      <dgm:prSet phldrT="[Text]" custT="1"/>
      <dgm:spPr/>
      <dgm:t>
        <a:bodyPr/>
        <a:lstStyle/>
        <a:p>
          <a:r>
            <a:rPr lang="en-GB" sz="1800" dirty="0"/>
            <a:t>Infringement of users’ data privacy</a:t>
          </a:r>
          <a:endParaRPr lang="en-US" sz="1800" dirty="0"/>
        </a:p>
      </dgm:t>
    </dgm:pt>
    <dgm:pt modelId="{6B17E966-5C17-4143-B6F3-BD26C933D26A}" type="parTrans" cxnId="{CE71B856-D379-40FF-9B32-16913EAFD3FC}">
      <dgm:prSet/>
      <dgm:spPr/>
      <dgm:t>
        <a:bodyPr/>
        <a:lstStyle/>
        <a:p>
          <a:endParaRPr lang="en-US"/>
        </a:p>
      </dgm:t>
    </dgm:pt>
    <dgm:pt modelId="{F2B0E723-E8EA-4434-8973-0505A7435A87}" type="sibTrans" cxnId="{CE71B856-D379-40FF-9B32-16913EAFD3FC}">
      <dgm:prSet/>
      <dgm:spPr/>
      <dgm:t>
        <a:bodyPr/>
        <a:lstStyle/>
        <a:p>
          <a:endParaRPr lang="en-US" dirty="0"/>
        </a:p>
      </dgm:t>
    </dgm:pt>
    <dgm:pt modelId="{A3D42C06-1937-44C9-829B-0C959A66938B}">
      <dgm:prSet phldrT="[Text]" custT="1"/>
      <dgm:spPr/>
      <dgm:t>
        <a:bodyPr/>
        <a:lstStyle/>
        <a:p>
          <a:r>
            <a:rPr lang="en-GB" sz="1800" dirty="0"/>
            <a:t>Concentration of data in large digital firms</a:t>
          </a:r>
          <a:endParaRPr lang="en-US" sz="1800" dirty="0"/>
        </a:p>
      </dgm:t>
    </dgm:pt>
    <dgm:pt modelId="{13D738EB-9BD4-47D3-93E5-94683E9525DA}" type="parTrans" cxnId="{C06D17C1-AD9F-4CEC-99AE-CA6CD44BB1D1}">
      <dgm:prSet/>
      <dgm:spPr/>
      <dgm:t>
        <a:bodyPr/>
        <a:lstStyle/>
        <a:p>
          <a:endParaRPr lang="en-US"/>
        </a:p>
      </dgm:t>
    </dgm:pt>
    <dgm:pt modelId="{0C6A170A-3D6F-4F69-A275-8514B019D433}" type="sibTrans" cxnId="{C06D17C1-AD9F-4CEC-99AE-CA6CD44BB1D1}">
      <dgm:prSet/>
      <dgm:spPr/>
      <dgm:t>
        <a:bodyPr/>
        <a:lstStyle/>
        <a:p>
          <a:endParaRPr lang="en-US"/>
        </a:p>
      </dgm:t>
    </dgm:pt>
    <dgm:pt modelId="{978FFCA4-669B-40A3-BD15-9ED7A6BB42BC}" type="pres">
      <dgm:prSet presAssocID="{83A1EA78-2E13-4DAB-A47B-6F111820A157}" presName="Name0" presStyleCnt="0">
        <dgm:presLayoutVars>
          <dgm:dir/>
          <dgm:resizeHandles val="exact"/>
        </dgm:presLayoutVars>
      </dgm:prSet>
      <dgm:spPr/>
    </dgm:pt>
    <dgm:pt modelId="{0AD01875-4B6E-4DDB-820A-D3F49B6C6036}" type="pres">
      <dgm:prSet presAssocID="{5491E294-2327-4D36-B619-DDB419D071A5}" presName="node" presStyleLbl="node1" presStyleIdx="0" presStyleCnt="3" custScaleX="142168" custScaleY="159939" custRadScaleRad="156788" custRadScaleInc="88375">
        <dgm:presLayoutVars>
          <dgm:bulletEnabled val="1"/>
        </dgm:presLayoutVars>
      </dgm:prSet>
      <dgm:spPr/>
    </dgm:pt>
    <dgm:pt modelId="{7071B4D1-C707-4032-9666-015CDC5A4741}" type="pres">
      <dgm:prSet presAssocID="{6D55966A-A8FC-45EA-B058-987D1B0353C0}" presName="sibTrans" presStyleLbl="sibTrans2D1" presStyleIdx="0" presStyleCnt="3" custFlipVert="1" custScaleX="89104" custScaleY="63468" custLinFactNeighborX="-1631" custLinFactNeighborY="10521"/>
      <dgm:spPr/>
    </dgm:pt>
    <dgm:pt modelId="{1E42D0C9-8DF1-4F0C-B275-5503EBFBD153}" type="pres">
      <dgm:prSet presAssocID="{6D55966A-A8FC-45EA-B058-987D1B0353C0}" presName="connectorText" presStyleLbl="sibTrans2D1" presStyleIdx="0" presStyleCnt="3"/>
      <dgm:spPr/>
    </dgm:pt>
    <dgm:pt modelId="{8C1ABE32-3955-499C-AC44-D8CFF145650F}" type="pres">
      <dgm:prSet presAssocID="{ACA58524-CE74-4C5F-8DB3-AB812163321B}" presName="node" presStyleLbl="node1" presStyleIdx="1" presStyleCnt="3" custScaleX="142168" custScaleY="159939" custRadScaleRad="133453" custRadScaleInc="-14571">
        <dgm:presLayoutVars>
          <dgm:bulletEnabled val="1"/>
        </dgm:presLayoutVars>
      </dgm:prSet>
      <dgm:spPr/>
    </dgm:pt>
    <dgm:pt modelId="{6520E224-3969-4FBC-A54F-25941A7A51B5}" type="pres">
      <dgm:prSet presAssocID="{F2B0E723-E8EA-4434-8973-0505A7435A87}" presName="sibTrans" presStyleLbl="sibTrans2D1" presStyleIdx="1" presStyleCnt="3" custScaleX="108905" custScaleY="63468"/>
      <dgm:spPr/>
    </dgm:pt>
    <dgm:pt modelId="{E6FEFDF4-11B4-4AF1-8D0D-1F1CB419D7AC}" type="pres">
      <dgm:prSet presAssocID="{F2B0E723-E8EA-4434-8973-0505A7435A87}" presName="connectorText" presStyleLbl="sibTrans2D1" presStyleIdx="1" presStyleCnt="3"/>
      <dgm:spPr/>
    </dgm:pt>
    <dgm:pt modelId="{16081ACE-02E0-4025-97E6-AC93753F0373}" type="pres">
      <dgm:prSet presAssocID="{A3D42C06-1937-44C9-829B-0C959A66938B}" presName="node" presStyleLbl="node1" presStyleIdx="2" presStyleCnt="3" custScaleX="162711" custScaleY="233897" custRadScaleRad="159621" custRadScaleInc="62998">
        <dgm:presLayoutVars>
          <dgm:bulletEnabled val="1"/>
        </dgm:presLayoutVars>
      </dgm:prSet>
      <dgm:spPr/>
    </dgm:pt>
    <dgm:pt modelId="{F3E6DA6E-7FFA-42EE-9AC1-ACB1E7135522}" type="pres">
      <dgm:prSet presAssocID="{0C6A170A-3D6F-4F69-A275-8514B019D433}" presName="sibTrans" presStyleLbl="sibTrans2D1" presStyleIdx="2" presStyleCnt="3" custScaleX="108905" custScaleY="63468"/>
      <dgm:spPr/>
    </dgm:pt>
    <dgm:pt modelId="{21D9DF52-60D1-44AB-ACAB-D1DDB9914CF1}" type="pres">
      <dgm:prSet presAssocID="{0C6A170A-3D6F-4F69-A275-8514B019D433}" presName="connectorText" presStyleLbl="sibTrans2D1" presStyleIdx="2" presStyleCnt="3"/>
      <dgm:spPr/>
    </dgm:pt>
  </dgm:ptLst>
  <dgm:cxnLst>
    <dgm:cxn modelId="{795E750E-A23A-4FFE-97B6-BD2CD2C53C0F}" type="presOf" srcId="{5491E294-2327-4D36-B619-DDB419D071A5}" destId="{0AD01875-4B6E-4DDB-820A-D3F49B6C6036}" srcOrd="0" destOrd="0" presId="urn:microsoft.com/office/officeart/2005/8/layout/cycle7"/>
    <dgm:cxn modelId="{73CDD10E-DC3C-40BD-8DB7-65B61EFE266D}" type="presOf" srcId="{83A1EA78-2E13-4DAB-A47B-6F111820A157}" destId="{978FFCA4-669B-40A3-BD15-9ED7A6BB42BC}" srcOrd="0" destOrd="0" presId="urn:microsoft.com/office/officeart/2005/8/layout/cycle7"/>
    <dgm:cxn modelId="{6C61515F-C287-49E6-8114-E46C3673B001}" type="presOf" srcId="{F2B0E723-E8EA-4434-8973-0505A7435A87}" destId="{6520E224-3969-4FBC-A54F-25941A7A51B5}" srcOrd="0" destOrd="0" presId="urn:microsoft.com/office/officeart/2005/8/layout/cycle7"/>
    <dgm:cxn modelId="{3F99606F-700D-4F6F-9F2E-E05323FCC948}" type="presOf" srcId="{F2B0E723-E8EA-4434-8973-0505A7435A87}" destId="{E6FEFDF4-11B4-4AF1-8D0D-1F1CB419D7AC}" srcOrd="1" destOrd="0" presId="urn:microsoft.com/office/officeart/2005/8/layout/cycle7"/>
    <dgm:cxn modelId="{3FA76D70-76E8-46B9-BEED-5CCBEACCDACE}" type="presOf" srcId="{6D55966A-A8FC-45EA-B058-987D1B0353C0}" destId="{1E42D0C9-8DF1-4F0C-B275-5503EBFBD153}" srcOrd="1" destOrd="0" presId="urn:microsoft.com/office/officeart/2005/8/layout/cycle7"/>
    <dgm:cxn modelId="{C6328F56-2034-4102-96CC-AA462E1BCAF1}" srcId="{83A1EA78-2E13-4DAB-A47B-6F111820A157}" destId="{5491E294-2327-4D36-B619-DDB419D071A5}" srcOrd="0" destOrd="0" parTransId="{AB3EDFA9-0569-4ABB-B98B-AE5060DB5E10}" sibTransId="{6D55966A-A8FC-45EA-B058-987D1B0353C0}"/>
    <dgm:cxn modelId="{CE71B856-D379-40FF-9B32-16913EAFD3FC}" srcId="{83A1EA78-2E13-4DAB-A47B-6F111820A157}" destId="{ACA58524-CE74-4C5F-8DB3-AB812163321B}" srcOrd="1" destOrd="0" parTransId="{6B17E966-5C17-4143-B6F3-BD26C933D26A}" sibTransId="{F2B0E723-E8EA-4434-8973-0505A7435A87}"/>
    <dgm:cxn modelId="{72EAE289-C8F3-47E7-A9B0-44EAB0134788}" type="presOf" srcId="{A3D42C06-1937-44C9-829B-0C959A66938B}" destId="{16081ACE-02E0-4025-97E6-AC93753F0373}" srcOrd="0" destOrd="0" presId="urn:microsoft.com/office/officeart/2005/8/layout/cycle7"/>
    <dgm:cxn modelId="{8A69D7A8-6AB1-46D8-9AA1-369F7E2B7AA2}" type="presOf" srcId="{ACA58524-CE74-4C5F-8DB3-AB812163321B}" destId="{8C1ABE32-3955-499C-AC44-D8CFF145650F}" srcOrd="0" destOrd="0" presId="urn:microsoft.com/office/officeart/2005/8/layout/cycle7"/>
    <dgm:cxn modelId="{6779C4B7-7B96-44B8-AE9A-8718C5143365}" type="presOf" srcId="{6D55966A-A8FC-45EA-B058-987D1B0353C0}" destId="{7071B4D1-C707-4032-9666-015CDC5A4741}" srcOrd="0" destOrd="0" presId="urn:microsoft.com/office/officeart/2005/8/layout/cycle7"/>
    <dgm:cxn modelId="{C149CBBC-4113-41DB-92D2-6CB3A8514838}" type="presOf" srcId="{0C6A170A-3D6F-4F69-A275-8514B019D433}" destId="{F3E6DA6E-7FFA-42EE-9AC1-ACB1E7135522}" srcOrd="0" destOrd="0" presId="urn:microsoft.com/office/officeart/2005/8/layout/cycle7"/>
    <dgm:cxn modelId="{C06D17C1-AD9F-4CEC-99AE-CA6CD44BB1D1}" srcId="{83A1EA78-2E13-4DAB-A47B-6F111820A157}" destId="{A3D42C06-1937-44C9-829B-0C959A66938B}" srcOrd="2" destOrd="0" parTransId="{13D738EB-9BD4-47D3-93E5-94683E9525DA}" sibTransId="{0C6A170A-3D6F-4F69-A275-8514B019D433}"/>
    <dgm:cxn modelId="{98E37BF1-B6E3-463A-A07A-9633ADA3D0BD}" type="presOf" srcId="{0C6A170A-3D6F-4F69-A275-8514B019D433}" destId="{21D9DF52-60D1-44AB-ACAB-D1DDB9914CF1}" srcOrd="1" destOrd="0" presId="urn:microsoft.com/office/officeart/2005/8/layout/cycle7"/>
    <dgm:cxn modelId="{999C813B-D14F-4FBC-811C-E94FB5958DBE}" type="presParOf" srcId="{978FFCA4-669B-40A3-BD15-9ED7A6BB42BC}" destId="{0AD01875-4B6E-4DDB-820A-D3F49B6C6036}" srcOrd="0" destOrd="0" presId="urn:microsoft.com/office/officeart/2005/8/layout/cycle7"/>
    <dgm:cxn modelId="{8304193F-96F9-42EE-9F20-A8CBE60EF882}" type="presParOf" srcId="{978FFCA4-669B-40A3-BD15-9ED7A6BB42BC}" destId="{7071B4D1-C707-4032-9666-015CDC5A4741}" srcOrd="1" destOrd="0" presId="urn:microsoft.com/office/officeart/2005/8/layout/cycle7"/>
    <dgm:cxn modelId="{A03A1A12-C443-4703-AB19-E6C440EC80D1}" type="presParOf" srcId="{7071B4D1-C707-4032-9666-015CDC5A4741}" destId="{1E42D0C9-8DF1-4F0C-B275-5503EBFBD153}" srcOrd="0" destOrd="0" presId="urn:microsoft.com/office/officeart/2005/8/layout/cycle7"/>
    <dgm:cxn modelId="{4AD017F4-0792-4FB1-80BB-2A2EA473E1AF}" type="presParOf" srcId="{978FFCA4-669B-40A3-BD15-9ED7A6BB42BC}" destId="{8C1ABE32-3955-499C-AC44-D8CFF145650F}" srcOrd="2" destOrd="0" presId="urn:microsoft.com/office/officeart/2005/8/layout/cycle7"/>
    <dgm:cxn modelId="{A8A65065-3054-4FEC-B620-620E2985C981}" type="presParOf" srcId="{978FFCA4-669B-40A3-BD15-9ED7A6BB42BC}" destId="{6520E224-3969-4FBC-A54F-25941A7A51B5}" srcOrd="3" destOrd="0" presId="urn:microsoft.com/office/officeart/2005/8/layout/cycle7"/>
    <dgm:cxn modelId="{C4D47098-F7E7-46BD-846C-FABBC72E2C55}" type="presParOf" srcId="{6520E224-3969-4FBC-A54F-25941A7A51B5}" destId="{E6FEFDF4-11B4-4AF1-8D0D-1F1CB419D7AC}" srcOrd="0" destOrd="0" presId="urn:microsoft.com/office/officeart/2005/8/layout/cycle7"/>
    <dgm:cxn modelId="{057BD15B-EC86-43ED-A360-B4D6A649AB15}" type="presParOf" srcId="{978FFCA4-669B-40A3-BD15-9ED7A6BB42BC}" destId="{16081ACE-02E0-4025-97E6-AC93753F0373}" srcOrd="4" destOrd="0" presId="urn:microsoft.com/office/officeart/2005/8/layout/cycle7"/>
    <dgm:cxn modelId="{5BD7F04B-05CD-4FAF-899D-54075AEB29D6}" type="presParOf" srcId="{978FFCA4-669B-40A3-BD15-9ED7A6BB42BC}" destId="{F3E6DA6E-7FFA-42EE-9AC1-ACB1E7135522}" srcOrd="5" destOrd="0" presId="urn:microsoft.com/office/officeart/2005/8/layout/cycle7"/>
    <dgm:cxn modelId="{3232441D-B254-4109-9ED8-A5A688B8C45C}" type="presParOf" srcId="{F3E6DA6E-7FFA-42EE-9AC1-ACB1E7135522}" destId="{21D9DF52-60D1-44AB-ACAB-D1DDB9914CF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5013B1-820F-4926-BD7C-117BD1EF72E5}" type="doc">
      <dgm:prSet loTypeId="urn:microsoft.com/office/officeart/2005/8/layout/cycle7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FB377F-AA47-4130-B59B-49FAE7DFC035}">
      <dgm:prSet phldrT="[Text]" custT="1"/>
      <dgm:spPr/>
      <dgm:t>
        <a:bodyPr/>
        <a:lstStyle/>
        <a:p>
          <a:r>
            <a:rPr lang="en-GB" sz="1800" dirty="0"/>
            <a:t>Consumers/users = data subjects</a:t>
          </a:r>
          <a:endParaRPr lang="en-US" sz="1800" dirty="0"/>
        </a:p>
      </dgm:t>
    </dgm:pt>
    <dgm:pt modelId="{D4443B28-1808-40E0-BFAB-D92F8057521A}" type="parTrans" cxnId="{7E803C85-CFAD-4CC8-83C4-6B99C5738416}">
      <dgm:prSet/>
      <dgm:spPr/>
      <dgm:t>
        <a:bodyPr/>
        <a:lstStyle/>
        <a:p>
          <a:endParaRPr lang="en-US"/>
        </a:p>
      </dgm:t>
    </dgm:pt>
    <dgm:pt modelId="{E14488BB-9F25-47EE-B361-EDE4822E927A}" type="sibTrans" cxnId="{7E803C85-CFAD-4CC8-83C4-6B99C5738416}">
      <dgm:prSet/>
      <dgm:spPr/>
      <dgm:t>
        <a:bodyPr/>
        <a:lstStyle/>
        <a:p>
          <a:endParaRPr lang="en-US"/>
        </a:p>
      </dgm:t>
    </dgm:pt>
    <dgm:pt modelId="{6CC589EA-27DD-4588-BB40-E399C5DAE630}">
      <dgm:prSet phldrT="[Text]" custT="1"/>
      <dgm:spPr/>
      <dgm:t>
        <a:bodyPr/>
        <a:lstStyle/>
        <a:p>
          <a:r>
            <a:rPr lang="en-GB" sz="1800" dirty="0"/>
            <a:t>Data privacy as relevant non-price parameter of competition</a:t>
          </a:r>
          <a:endParaRPr lang="en-US" sz="1800" dirty="0"/>
        </a:p>
      </dgm:t>
    </dgm:pt>
    <dgm:pt modelId="{795AF55F-52C6-40E3-966C-E1EF99A0BBED}" type="parTrans" cxnId="{EDB327A2-9184-4A11-8F65-7FC7DEE2D292}">
      <dgm:prSet/>
      <dgm:spPr/>
      <dgm:t>
        <a:bodyPr/>
        <a:lstStyle/>
        <a:p>
          <a:endParaRPr lang="en-US"/>
        </a:p>
      </dgm:t>
    </dgm:pt>
    <dgm:pt modelId="{B08C7EF0-F869-41D7-8F52-E9CA326EAE49}" type="sibTrans" cxnId="{EDB327A2-9184-4A11-8F65-7FC7DEE2D292}">
      <dgm:prSet/>
      <dgm:spPr/>
      <dgm:t>
        <a:bodyPr/>
        <a:lstStyle/>
        <a:p>
          <a:endParaRPr lang="en-US"/>
        </a:p>
      </dgm:t>
    </dgm:pt>
    <dgm:pt modelId="{516FF9D3-34F7-4B8A-BDAA-55D31489C989}">
      <dgm:prSet phldrT="[Text]" custT="1"/>
      <dgm:spPr/>
      <dgm:t>
        <a:bodyPr/>
        <a:lstStyle/>
        <a:p>
          <a:r>
            <a:rPr lang="en-GB" sz="1800" dirty="0"/>
            <a:t>Data plays a key role in platforms’ market power</a:t>
          </a:r>
          <a:endParaRPr lang="en-US" sz="1800" dirty="0"/>
        </a:p>
      </dgm:t>
    </dgm:pt>
    <dgm:pt modelId="{F5F5B3EC-23ED-4736-876C-148915DD8AA5}" type="parTrans" cxnId="{EB2540EA-2C15-4409-B1D4-130CC0B8EBE6}">
      <dgm:prSet/>
      <dgm:spPr/>
      <dgm:t>
        <a:bodyPr/>
        <a:lstStyle/>
        <a:p>
          <a:endParaRPr lang="en-US"/>
        </a:p>
      </dgm:t>
    </dgm:pt>
    <dgm:pt modelId="{3D383F46-E5E5-4D96-81C8-5768621C68F4}" type="sibTrans" cxnId="{EB2540EA-2C15-4409-B1D4-130CC0B8EBE6}">
      <dgm:prSet/>
      <dgm:spPr>
        <a:solidFill>
          <a:schemeClr val="bg1"/>
        </a:solidFill>
        <a:ln>
          <a:solidFill>
            <a:schemeClr val="bg1"/>
          </a:solidFill>
        </a:ln>
        <a:effectLst/>
      </dgm:spPr>
      <dgm:t>
        <a:bodyPr/>
        <a:lstStyle/>
        <a:p>
          <a:endParaRPr lang="en-US" dirty="0"/>
        </a:p>
      </dgm:t>
    </dgm:pt>
    <dgm:pt modelId="{4C63B927-88CB-4135-878C-7ADB1E0A815D}" type="pres">
      <dgm:prSet presAssocID="{BD5013B1-820F-4926-BD7C-117BD1EF72E5}" presName="Name0" presStyleCnt="0">
        <dgm:presLayoutVars>
          <dgm:dir/>
          <dgm:resizeHandles val="exact"/>
        </dgm:presLayoutVars>
      </dgm:prSet>
      <dgm:spPr/>
    </dgm:pt>
    <dgm:pt modelId="{6700B866-FDE2-4485-84B8-89730138B850}" type="pres">
      <dgm:prSet presAssocID="{F1FB377F-AA47-4130-B59B-49FAE7DFC035}" presName="node" presStyleLbl="node1" presStyleIdx="0" presStyleCnt="3" custScaleX="155741" custScaleY="173540" custRadScaleRad="219545" custRadScaleInc="-115448">
        <dgm:presLayoutVars>
          <dgm:bulletEnabled val="1"/>
        </dgm:presLayoutVars>
      </dgm:prSet>
      <dgm:spPr/>
    </dgm:pt>
    <dgm:pt modelId="{035B112E-582F-4330-BD9D-1F0C4ED47F18}" type="pres">
      <dgm:prSet presAssocID="{E14488BB-9F25-47EE-B361-EDE4822E927A}" presName="sibTrans" presStyleLbl="sibTrans2D1" presStyleIdx="0" presStyleCnt="3" custScaleX="367426" custScaleY="63568" custLinFactNeighborX="-22043" custLinFactNeighborY="41537"/>
      <dgm:spPr/>
    </dgm:pt>
    <dgm:pt modelId="{D846AF57-8B42-4D4B-99CF-7E9B1DCB3D95}" type="pres">
      <dgm:prSet presAssocID="{E14488BB-9F25-47EE-B361-EDE4822E927A}" presName="connectorText" presStyleLbl="sibTrans2D1" presStyleIdx="0" presStyleCnt="3"/>
      <dgm:spPr/>
    </dgm:pt>
    <dgm:pt modelId="{B8C64CC1-F528-426F-A4B5-CD024782DCD7}" type="pres">
      <dgm:prSet presAssocID="{6CC589EA-27DD-4588-BB40-E399C5DAE630}" presName="node" presStyleLbl="node1" presStyleIdx="1" presStyleCnt="3" custScaleX="155741" custScaleY="222487" custRadScaleRad="120953" custRadScaleInc="-66828">
        <dgm:presLayoutVars>
          <dgm:bulletEnabled val="1"/>
        </dgm:presLayoutVars>
      </dgm:prSet>
      <dgm:spPr/>
    </dgm:pt>
    <dgm:pt modelId="{1C472DED-048E-4898-8244-4D406BAF0FC2}" type="pres">
      <dgm:prSet presAssocID="{B08C7EF0-F869-41D7-8F52-E9CA326EAE49}" presName="sibTrans" presStyleLbl="sibTrans2D1" presStyleIdx="1" presStyleCnt="3" custScaleX="367426" custScaleY="63568" custLinFactNeighborX="-22087" custLinFactNeighborY="-41233"/>
      <dgm:spPr/>
    </dgm:pt>
    <dgm:pt modelId="{C43AFFEA-FE74-4048-8CE4-E76011F2B669}" type="pres">
      <dgm:prSet presAssocID="{B08C7EF0-F869-41D7-8F52-E9CA326EAE49}" presName="connectorText" presStyleLbl="sibTrans2D1" presStyleIdx="1" presStyleCnt="3"/>
      <dgm:spPr/>
    </dgm:pt>
    <dgm:pt modelId="{D2B9A7F1-53A4-4DED-B3A1-F09A3B5B72C5}" type="pres">
      <dgm:prSet presAssocID="{516FF9D3-34F7-4B8A-BDAA-55D31489C989}" presName="node" presStyleLbl="node1" presStyleIdx="2" presStyleCnt="3" custScaleX="155741" custScaleY="173540" custRadScaleRad="165362" custRadScaleInc="28349">
        <dgm:presLayoutVars>
          <dgm:bulletEnabled val="1"/>
        </dgm:presLayoutVars>
      </dgm:prSet>
      <dgm:spPr/>
    </dgm:pt>
    <dgm:pt modelId="{FEBBEBCE-4FEC-48F9-B217-45A3A8474957}" type="pres">
      <dgm:prSet presAssocID="{3D383F46-E5E5-4D96-81C8-5768621C68F4}" presName="sibTrans" presStyleLbl="sibTrans2D1" presStyleIdx="2" presStyleCnt="3" custFlipVert="1" custFlipHor="0" custScaleX="50757" custScaleY="325483" custLinFactX="600891" custLinFactY="-200000" custLinFactNeighborX="700000" custLinFactNeighborY="-266900"/>
      <dgm:spPr/>
    </dgm:pt>
    <dgm:pt modelId="{111D28CA-7C17-41C7-B82F-47315F48AE3F}" type="pres">
      <dgm:prSet presAssocID="{3D383F46-E5E5-4D96-81C8-5768621C68F4}" presName="connectorText" presStyleLbl="sibTrans2D1" presStyleIdx="2" presStyleCnt="3"/>
      <dgm:spPr/>
    </dgm:pt>
  </dgm:ptLst>
  <dgm:cxnLst>
    <dgm:cxn modelId="{A9119408-A573-4EC6-BD3F-3E7A2792B92A}" type="presOf" srcId="{E14488BB-9F25-47EE-B361-EDE4822E927A}" destId="{D846AF57-8B42-4D4B-99CF-7E9B1DCB3D95}" srcOrd="1" destOrd="0" presId="urn:microsoft.com/office/officeart/2005/8/layout/cycle7"/>
    <dgm:cxn modelId="{7EE4470E-AF3E-4F20-AD79-5925604B7A50}" type="presOf" srcId="{E14488BB-9F25-47EE-B361-EDE4822E927A}" destId="{035B112E-582F-4330-BD9D-1F0C4ED47F18}" srcOrd="0" destOrd="0" presId="urn:microsoft.com/office/officeart/2005/8/layout/cycle7"/>
    <dgm:cxn modelId="{17815024-458A-4BCC-AD89-50A9F145B579}" type="presOf" srcId="{B08C7EF0-F869-41D7-8F52-E9CA326EAE49}" destId="{1C472DED-048E-4898-8244-4D406BAF0FC2}" srcOrd="0" destOrd="0" presId="urn:microsoft.com/office/officeart/2005/8/layout/cycle7"/>
    <dgm:cxn modelId="{ACB91D2B-7C6C-46BC-BDF6-10B330D01D5C}" type="presOf" srcId="{516FF9D3-34F7-4B8A-BDAA-55D31489C989}" destId="{D2B9A7F1-53A4-4DED-B3A1-F09A3B5B72C5}" srcOrd="0" destOrd="0" presId="urn:microsoft.com/office/officeart/2005/8/layout/cycle7"/>
    <dgm:cxn modelId="{5CC44B36-EDA7-47D3-A03C-13278B6081BD}" type="presOf" srcId="{3D383F46-E5E5-4D96-81C8-5768621C68F4}" destId="{111D28CA-7C17-41C7-B82F-47315F48AE3F}" srcOrd="1" destOrd="0" presId="urn:microsoft.com/office/officeart/2005/8/layout/cycle7"/>
    <dgm:cxn modelId="{A37A7960-8FD8-43EC-9F94-227433DE7618}" type="presOf" srcId="{6CC589EA-27DD-4588-BB40-E399C5DAE630}" destId="{B8C64CC1-F528-426F-A4B5-CD024782DCD7}" srcOrd="0" destOrd="0" presId="urn:microsoft.com/office/officeart/2005/8/layout/cycle7"/>
    <dgm:cxn modelId="{9098294B-AEA1-4C69-815E-F54937C78363}" type="presOf" srcId="{B08C7EF0-F869-41D7-8F52-E9CA326EAE49}" destId="{C43AFFEA-FE74-4048-8CE4-E76011F2B669}" srcOrd="1" destOrd="0" presId="urn:microsoft.com/office/officeart/2005/8/layout/cycle7"/>
    <dgm:cxn modelId="{7E803C85-CFAD-4CC8-83C4-6B99C5738416}" srcId="{BD5013B1-820F-4926-BD7C-117BD1EF72E5}" destId="{F1FB377F-AA47-4130-B59B-49FAE7DFC035}" srcOrd="0" destOrd="0" parTransId="{D4443B28-1808-40E0-BFAB-D92F8057521A}" sibTransId="{E14488BB-9F25-47EE-B361-EDE4822E927A}"/>
    <dgm:cxn modelId="{EDB327A2-9184-4A11-8F65-7FC7DEE2D292}" srcId="{BD5013B1-820F-4926-BD7C-117BD1EF72E5}" destId="{6CC589EA-27DD-4588-BB40-E399C5DAE630}" srcOrd="1" destOrd="0" parTransId="{795AF55F-52C6-40E3-966C-E1EF99A0BBED}" sibTransId="{B08C7EF0-F869-41D7-8F52-E9CA326EAE49}"/>
    <dgm:cxn modelId="{9A2AC4A6-48FE-4355-9676-A7C5DE65C088}" type="presOf" srcId="{BD5013B1-820F-4926-BD7C-117BD1EF72E5}" destId="{4C63B927-88CB-4135-878C-7ADB1E0A815D}" srcOrd="0" destOrd="0" presId="urn:microsoft.com/office/officeart/2005/8/layout/cycle7"/>
    <dgm:cxn modelId="{EB2540EA-2C15-4409-B1D4-130CC0B8EBE6}" srcId="{BD5013B1-820F-4926-BD7C-117BD1EF72E5}" destId="{516FF9D3-34F7-4B8A-BDAA-55D31489C989}" srcOrd="2" destOrd="0" parTransId="{F5F5B3EC-23ED-4736-876C-148915DD8AA5}" sibTransId="{3D383F46-E5E5-4D96-81C8-5768621C68F4}"/>
    <dgm:cxn modelId="{0F04F7EB-9BF0-4EAB-B473-6CBA2CDCD0C3}" type="presOf" srcId="{F1FB377F-AA47-4130-B59B-49FAE7DFC035}" destId="{6700B866-FDE2-4485-84B8-89730138B850}" srcOrd="0" destOrd="0" presId="urn:microsoft.com/office/officeart/2005/8/layout/cycle7"/>
    <dgm:cxn modelId="{2AB363F2-8C01-484E-832E-F621B850A4CC}" type="presOf" srcId="{3D383F46-E5E5-4D96-81C8-5768621C68F4}" destId="{FEBBEBCE-4FEC-48F9-B217-45A3A8474957}" srcOrd="0" destOrd="0" presId="urn:microsoft.com/office/officeart/2005/8/layout/cycle7"/>
    <dgm:cxn modelId="{98C8AE93-FD5B-44A2-9DD2-9459E69776CD}" type="presParOf" srcId="{4C63B927-88CB-4135-878C-7ADB1E0A815D}" destId="{6700B866-FDE2-4485-84B8-89730138B850}" srcOrd="0" destOrd="0" presId="urn:microsoft.com/office/officeart/2005/8/layout/cycle7"/>
    <dgm:cxn modelId="{1235E064-3738-40E0-BBB8-CC49409D799D}" type="presParOf" srcId="{4C63B927-88CB-4135-878C-7ADB1E0A815D}" destId="{035B112E-582F-4330-BD9D-1F0C4ED47F18}" srcOrd="1" destOrd="0" presId="urn:microsoft.com/office/officeart/2005/8/layout/cycle7"/>
    <dgm:cxn modelId="{38DD0D0E-2CAA-4C5C-A647-87B016DB762B}" type="presParOf" srcId="{035B112E-582F-4330-BD9D-1F0C4ED47F18}" destId="{D846AF57-8B42-4D4B-99CF-7E9B1DCB3D95}" srcOrd="0" destOrd="0" presId="urn:microsoft.com/office/officeart/2005/8/layout/cycle7"/>
    <dgm:cxn modelId="{1B954224-BF08-44F9-9BFC-0A9CC65524D5}" type="presParOf" srcId="{4C63B927-88CB-4135-878C-7ADB1E0A815D}" destId="{B8C64CC1-F528-426F-A4B5-CD024782DCD7}" srcOrd="2" destOrd="0" presId="urn:microsoft.com/office/officeart/2005/8/layout/cycle7"/>
    <dgm:cxn modelId="{8961BE41-19DB-40AB-AC56-F1ADF0D39716}" type="presParOf" srcId="{4C63B927-88CB-4135-878C-7ADB1E0A815D}" destId="{1C472DED-048E-4898-8244-4D406BAF0FC2}" srcOrd="3" destOrd="0" presId="urn:microsoft.com/office/officeart/2005/8/layout/cycle7"/>
    <dgm:cxn modelId="{73ACD7E1-89EE-4C1A-A8CB-77F14AD0764C}" type="presParOf" srcId="{1C472DED-048E-4898-8244-4D406BAF0FC2}" destId="{C43AFFEA-FE74-4048-8CE4-E76011F2B669}" srcOrd="0" destOrd="0" presId="urn:microsoft.com/office/officeart/2005/8/layout/cycle7"/>
    <dgm:cxn modelId="{7D84C405-30F0-4861-9671-41742F717EA4}" type="presParOf" srcId="{4C63B927-88CB-4135-878C-7ADB1E0A815D}" destId="{D2B9A7F1-53A4-4DED-B3A1-F09A3B5B72C5}" srcOrd="4" destOrd="0" presId="urn:microsoft.com/office/officeart/2005/8/layout/cycle7"/>
    <dgm:cxn modelId="{3106DDE2-F67B-47F4-819E-5812C06230FF}" type="presParOf" srcId="{4C63B927-88CB-4135-878C-7ADB1E0A815D}" destId="{FEBBEBCE-4FEC-48F9-B217-45A3A8474957}" srcOrd="5" destOrd="0" presId="urn:microsoft.com/office/officeart/2005/8/layout/cycle7"/>
    <dgm:cxn modelId="{C68D58BA-B1D0-4085-8EDC-9B14993B9208}" type="presParOf" srcId="{FEBBEBCE-4FEC-48F9-B217-45A3A8474957}" destId="{111D28CA-7C17-41C7-B82F-47315F48AE3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01875-4B6E-4DDB-820A-D3F49B6C6036}">
      <dsp:nvSpPr>
        <dsp:cNvPr id="0" name=""/>
        <dsp:cNvSpPr/>
      </dsp:nvSpPr>
      <dsp:spPr>
        <a:xfrm>
          <a:off x="4575324" y="-303676"/>
          <a:ext cx="2304002" cy="1296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Anticompetitive conduct</a:t>
          </a:r>
          <a:endParaRPr lang="en-US" sz="1800" kern="1200" dirty="0"/>
        </a:p>
      </dsp:txBody>
      <dsp:txXfrm>
        <a:off x="4613283" y="-265717"/>
        <a:ext cx="2228084" cy="1220083"/>
      </dsp:txXfrm>
    </dsp:sp>
    <dsp:sp modelId="{7071B4D1-C707-4032-9666-015CDC5A4741}">
      <dsp:nvSpPr>
        <dsp:cNvPr id="0" name=""/>
        <dsp:cNvSpPr/>
      </dsp:nvSpPr>
      <dsp:spPr>
        <a:xfrm rot="16178687" flipV="1">
          <a:off x="5384629" y="1386679"/>
          <a:ext cx="647999" cy="1800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5438629" y="1422679"/>
        <a:ext cx="539999" cy="108000"/>
      </dsp:txXfrm>
    </dsp:sp>
    <dsp:sp modelId="{8C1ABE32-3955-499C-AC44-D8CFF145650F}">
      <dsp:nvSpPr>
        <dsp:cNvPr id="0" name=""/>
        <dsp:cNvSpPr/>
      </dsp:nvSpPr>
      <dsp:spPr>
        <a:xfrm>
          <a:off x="4561654" y="1901356"/>
          <a:ext cx="2304002" cy="1296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Infringement of users’ data privacy</a:t>
          </a:r>
          <a:endParaRPr lang="en-US" sz="1800" kern="1200" dirty="0"/>
        </a:p>
      </dsp:txBody>
      <dsp:txXfrm>
        <a:off x="4599613" y="1939315"/>
        <a:ext cx="2228084" cy="1220083"/>
      </dsp:txXfrm>
    </dsp:sp>
    <dsp:sp modelId="{6520E224-3969-4FBC-A54F-25941A7A51B5}">
      <dsp:nvSpPr>
        <dsp:cNvPr id="0" name=""/>
        <dsp:cNvSpPr/>
      </dsp:nvSpPr>
      <dsp:spPr>
        <a:xfrm rot="11635470">
          <a:off x="3217926" y="1938774"/>
          <a:ext cx="792000" cy="1800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</dsp:txBody>
      <dsp:txXfrm rot="10800000">
        <a:off x="3271926" y="1974774"/>
        <a:ext cx="684000" cy="108000"/>
      </dsp:txXfrm>
    </dsp:sp>
    <dsp:sp modelId="{16081ACE-02E0-4025-97E6-AC93753F0373}">
      <dsp:nvSpPr>
        <dsp:cNvPr id="0" name=""/>
        <dsp:cNvSpPr/>
      </dsp:nvSpPr>
      <dsp:spPr>
        <a:xfrm>
          <a:off x="29274" y="519275"/>
          <a:ext cx="2636926" cy="18952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Concentration of data in large digital firms</a:t>
          </a:r>
          <a:endParaRPr lang="en-US" sz="1800" kern="1200" dirty="0"/>
        </a:p>
      </dsp:txBody>
      <dsp:txXfrm>
        <a:off x="84785" y="574786"/>
        <a:ext cx="2525904" cy="1784268"/>
      </dsp:txXfrm>
    </dsp:sp>
    <dsp:sp modelId="{F3E6DA6E-7FFA-42EE-9AC1-ACB1E7135522}">
      <dsp:nvSpPr>
        <dsp:cNvPr id="0" name=""/>
        <dsp:cNvSpPr/>
      </dsp:nvSpPr>
      <dsp:spPr>
        <a:xfrm rot="20737392">
          <a:off x="3224762" y="794288"/>
          <a:ext cx="792000" cy="1800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278762" y="830288"/>
        <a:ext cx="684000" cy="108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0B866-FDE2-4485-84B8-89730138B850}">
      <dsp:nvSpPr>
        <dsp:cNvPr id="0" name=""/>
        <dsp:cNvSpPr/>
      </dsp:nvSpPr>
      <dsp:spPr>
        <a:xfrm>
          <a:off x="0" y="-52190"/>
          <a:ext cx="2519999" cy="1403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Consumers/users = data subjects</a:t>
          </a:r>
          <a:endParaRPr lang="en-US" sz="1800" kern="1200" dirty="0"/>
        </a:p>
      </dsp:txBody>
      <dsp:txXfrm>
        <a:off x="41122" y="-11068"/>
        <a:ext cx="2437755" cy="1321755"/>
      </dsp:txXfrm>
    </dsp:sp>
    <dsp:sp modelId="{035B112E-582F-4330-BD9D-1F0C4ED47F18}">
      <dsp:nvSpPr>
        <dsp:cNvPr id="0" name=""/>
        <dsp:cNvSpPr/>
      </dsp:nvSpPr>
      <dsp:spPr>
        <a:xfrm rot="684128">
          <a:off x="2815446" y="1113090"/>
          <a:ext cx="1079999" cy="1800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869446" y="1149090"/>
        <a:ext cx="971999" cy="108000"/>
      </dsp:txXfrm>
    </dsp:sp>
    <dsp:sp modelId="{B8C64CC1-F528-426F-A4B5-CD024782DCD7}">
      <dsp:nvSpPr>
        <dsp:cNvPr id="0" name=""/>
        <dsp:cNvSpPr/>
      </dsp:nvSpPr>
      <dsp:spPr>
        <a:xfrm>
          <a:off x="4320478" y="621139"/>
          <a:ext cx="2519999" cy="17999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Data privacy as relevant non-price parameter of competition</a:t>
          </a:r>
          <a:endParaRPr lang="en-US" sz="1800" kern="1200" dirty="0"/>
        </a:p>
      </dsp:txBody>
      <dsp:txXfrm>
        <a:off x="4373198" y="673859"/>
        <a:ext cx="2414559" cy="1694558"/>
      </dsp:txXfrm>
    </dsp:sp>
    <dsp:sp modelId="{1C472DED-048E-4898-8244-4D406BAF0FC2}">
      <dsp:nvSpPr>
        <dsp:cNvPr id="0" name=""/>
        <dsp:cNvSpPr/>
      </dsp:nvSpPr>
      <dsp:spPr>
        <a:xfrm rot="10093909">
          <a:off x="2815317" y="1764427"/>
          <a:ext cx="1079999" cy="1800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2869317" y="1800427"/>
        <a:ext cx="971999" cy="108000"/>
      </dsp:txXfrm>
    </dsp:sp>
    <dsp:sp modelId="{D2B9A7F1-53A4-4DED-B3A1-F09A3B5B72C5}">
      <dsp:nvSpPr>
        <dsp:cNvPr id="0" name=""/>
        <dsp:cNvSpPr/>
      </dsp:nvSpPr>
      <dsp:spPr>
        <a:xfrm>
          <a:off x="0" y="1719230"/>
          <a:ext cx="2519999" cy="1403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Data plays a key role in platforms’ market power</a:t>
          </a:r>
          <a:endParaRPr lang="en-US" sz="1800" kern="1200" dirty="0"/>
        </a:p>
      </dsp:txBody>
      <dsp:txXfrm>
        <a:off x="41122" y="1760352"/>
        <a:ext cx="2437755" cy="1321755"/>
      </dsp:txXfrm>
    </dsp:sp>
    <dsp:sp modelId="{FEBBEBCE-4FEC-48F9-B217-45A3A8474957}">
      <dsp:nvSpPr>
        <dsp:cNvPr id="0" name=""/>
        <dsp:cNvSpPr/>
      </dsp:nvSpPr>
      <dsp:spPr>
        <a:xfrm rot="5400000" flipV="1">
          <a:off x="5009196" y="-247387"/>
          <a:ext cx="149193" cy="921645"/>
        </a:xfrm>
        <a:prstGeom prst="left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 rot="10800000">
        <a:off x="5053954" y="-63058"/>
        <a:ext cx="59677" cy="552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33F9623C-E3D0-4D4C-A239-F9838A478E6F}" type="datetimeFigureOut">
              <a:rPr lang="en-US" smtClean="0"/>
              <a:pPr/>
              <a:t>02-Jun-2025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08981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A1BC6FC-3FBF-4B8A-9928-17AA07B392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4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BC6FC-3FBF-4B8A-9928-17AA07B3925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78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BC6FC-3FBF-4B8A-9928-17AA07B392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31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BC6FC-3FBF-4B8A-9928-17AA07B3925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60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43CAC1FC-3294-40EE-8E7A-76DC722B7D61}" type="datetime1">
              <a:rPr lang="en-US" smtClean="0"/>
              <a:t>02-Jun-2025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US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62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7D8816B-24E2-4C21-AFC5-D95876E5A691}" type="datetime1">
              <a:rPr lang="en-US" smtClean="0"/>
              <a:t>02-Jun-2025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D1537F4-98B5-4204-B34E-53D652849B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212257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9258D191-8E27-4C1C-BAB9-AC10AC66E934}" type="datetime1">
              <a:rPr lang="en-US" smtClean="0"/>
              <a:t>02-Jun-2025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6D1537F4-98B5-4204-B34E-53D652849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9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fr-FR" dirty="0"/>
              <a:t>Cliquez pour modifier les styles du texte du masque</a:t>
            </a:r>
            <a:endParaRPr lang="en-US" dirty="0"/>
          </a:p>
          <a:p>
            <a:pPr lvl="1" eaLnBrk="1" latinLnBrk="0" hangingPunct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 eaLnBrk="1" latinLnBrk="0" hangingPunct="1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 eaLnBrk="1" latinLnBrk="0" hangingPunct="1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 eaLnBrk="1" latinLnBrk="0" hangingPunct="1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3B395DD4-8A24-4391-A0C1-56709D356295}" type="datetime1">
              <a:rPr lang="en-US" smtClean="0"/>
              <a:t>02-Jun-2025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F1783B39-F8E3-4B91-A884-20DCFE72E7E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pour modifier le titre</a:t>
            </a:r>
            <a:br>
              <a:rPr lang="fr-FR" dirty="0"/>
            </a:br>
            <a:r>
              <a:rPr lang="fr-FR" dirty="0"/>
              <a:t>Le titre peut-être étendu sur deux lignes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5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56EA6E54-954F-436F-8B08-C29405D7E3A3}" type="datetime1">
              <a:rPr lang="en-US" smtClean="0"/>
              <a:t>02-Jun-2025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D1537F4-98B5-4204-B34E-53D652849B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2AB6EC-BDAC-1076-87EF-4E5AEC7E20C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713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232561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70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253293"/>
            <a:ext cx="7920880" cy="2351413"/>
          </a:xfrm>
        </p:spPr>
        <p:txBody>
          <a:bodyPr/>
          <a:lstStyle/>
          <a:p>
            <a:pPr algn="ctr"/>
            <a:r>
              <a:rPr lang="en-US" sz="3200" b="1" cap="none" dirty="0">
                <a:latin typeface="+mn-lt"/>
              </a:rPr>
              <a:t>Exploitative Practices</a:t>
            </a:r>
            <a:br>
              <a:rPr lang="en-US" sz="3200" b="1" cap="none" dirty="0">
                <a:latin typeface="+mn-lt"/>
              </a:rPr>
            </a:br>
            <a:r>
              <a:rPr lang="en-US" sz="3200" b="1" cap="none" dirty="0">
                <a:latin typeface="+mn-lt"/>
              </a:rPr>
              <a:t>in Digital Markets</a:t>
            </a:r>
            <a:br>
              <a:rPr lang="en-US" sz="3200" b="1" cap="none" dirty="0">
                <a:latin typeface="+mn-lt"/>
              </a:rPr>
            </a:br>
            <a:r>
              <a:rPr lang="en-US" sz="2400" b="1" i="1" cap="none" dirty="0">
                <a:latin typeface="+mn-lt"/>
              </a:rPr>
              <a:t>The intersection between competition</a:t>
            </a:r>
            <a:br>
              <a:rPr lang="en-US" sz="2400" b="1" i="1" cap="none" dirty="0">
                <a:latin typeface="+mn-lt"/>
              </a:rPr>
            </a:br>
            <a:r>
              <a:rPr lang="en-US" sz="2400" b="1" i="1" cap="none" dirty="0">
                <a:latin typeface="+mn-lt"/>
              </a:rPr>
              <a:t>and data privacy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548166" y="4725144"/>
            <a:ext cx="6607507" cy="1080120"/>
          </a:xfrm>
          <a:prstGeom prst="rect">
            <a:avLst/>
          </a:prstGeom>
        </p:spPr>
        <p:txBody>
          <a:bodyPr/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0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5589240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Carolina Abate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Competition Expert</a:t>
            </a:r>
          </a:p>
          <a:p>
            <a:r>
              <a:rPr lang="en-GB" dirty="0">
                <a:solidFill>
                  <a:schemeClr val="bg1"/>
                </a:solidFill>
              </a:rPr>
              <a:t>Competition Division, OECD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FC3FAD-A588-CC9F-2FB9-2606D0A5E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/>
              <a:t>Exploitation through concealed practices </a:t>
            </a:r>
            <a:r>
              <a:rPr lang="en-US" sz="3000" dirty="0">
                <a:sym typeface="Wingdings" panose="05000000000000000000" pitchFamily="2" charset="2"/>
              </a:rPr>
              <a:t> level of data </a:t>
            </a:r>
            <a:r>
              <a:rPr lang="en-US" sz="3000" dirty="0"/>
              <a:t>accumulation/combination not easily replicable by competitors</a:t>
            </a:r>
          </a:p>
          <a:p>
            <a:r>
              <a:rPr lang="en-US" sz="3000" dirty="0"/>
              <a:t>Concealed nature of these practices:</a:t>
            </a:r>
          </a:p>
          <a:p>
            <a:pPr lvl="1"/>
            <a:r>
              <a:rPr lang="en-US" sz="2600" dirty="0"/>
              <a:t>the nature and extent of the detriment caused by privacy-degrading practices is hidden </a:t>
            </a:r>
          </a:p>
          <a:p>
            <a:pPr lvl="1"/>
            <a:r>
              <a:rPr lang="en-US" sz="2600" dirty="0"/>
              <a:t>consumers cannot place a value on the improved privacy quality offered by a rival </a:t>
            </a:r>
          </a:p>
          <a:p>
            <a:pPr lvl="1"/>
            <a:r>
              <a:rPr lang="en-US" sz="2600" dirty="0"/>
              <a:t>privacy-enhancing rivals are impeded in their ability to compete on privacy quality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9CF6EA-EF9F-6FD4-D70C-FFEA9A81A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10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C3989F7-6905-9160-34F1-16C3FE1AB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Concealed data practices (3)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356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BD4D76-125C-CF15-6D0F-219ECF39A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Broader context of envelopment strategies that can be seen in digital ecosystems</a:t>
            </a:r>
          </a:p>
          <a:p>
            <a:r>
              <a:rPr lang="en-US" sz="3000" dirty="0"/>
              <a:t>Dominant conglomerate platform can condition the provision of services in one mkt to the acceptance of a privacy policy that allows bundling of user data across all services in unrelated markets</a:t>
            </a:r>
          </a:p>
          <a:p>
            <a:r>
              <a:rPr lang="en-US" sz="3000" dirty="0"/>
              <a:t>Potential exclusionary effects may be accompanied by an exploitative abuse (coercive tying of privacy policies)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5833D6-7626-B176-B679-DB605C181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11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F74A40-9326-0913-B5E0-47268759F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Privacy policy tying (1)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515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900D0C-12A3-7927-7A9D-D554EA287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Acquiring data from a secondary market + extracting user’s consent to the combination:</a:t>
            </a:r>
          </a:p>
          <a:p>
            <a:pPr lvl="1"/>
            <a:r>
              <a:rPr lang="en-US" dirty="0"/>
              <a:t>Platform can </a:t>
            </a:r>
            <a:r>
              <a:rPr lang="en-US" dirty="0" err="1"/>
              <a:t>monetise</a:t>
            </a:r>
            <a:r>
              <a:rPr lang="en-US" dirty="0"/>
              <a:t> the combined data</a:t>
            </a:r>
          </a:p>
          <a:p>
            <a:pPr lvl="1"/>
            <a:r>
              <a:rPr lang="en-US" dirty="0"/>
              <a:t>Obtain insurmountable data advantage in the origin market</a:t>
            </a:r>
          </a:p>
          <a:p>
            <a:pPr lvl="1"/>
            <a:r>
              <a:rPr lang="en-US" dirty="0"/>
              <a:t>Reinforce its market power there, protecting it from new entrants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726D48-C04C-67F7-F372-73F7B6A67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12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21D1E3-0B75-ABCC-4C0A-DA87A9F05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Privacy policy tying (2)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3168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EDF7C8-DD17-1C05-3758-6B2710F10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Use of data privacy as a </a:t>
            </a:r>
            <a:r>
              <a:rPr lang="en-US" sz="2800" dirty="0" err="1"/>
              <a:t>defence</a:t>
            </a:r>
            <a:r>
              <a:rPr lang="en-US" sz="2800" dirty="0"/>
              <a:t> by dominant companies to refuse access to their dataset when this is necessary to compete</a:t>
            </a:r>
          </a:p>
          <a:p>
            <a:endParaRPr lang="en-US" sz="2800" dirty="0"/>
          </a:p>
          <a:p>
            <a:r>
              <a:rPr lang="en-US" sz="2800" dirty="0"/>
              <a:t>Use of an increased level of data privacy offered to end users as a justification for potentially anticompetitive conducts</a:t>
            </a:r>
          </a:p>
          <a:p>
            <a:endParaRPr lang="en-US" sz="2800" dirty="0"/>
          </a:p>
          <a:p>
            <a:r>
              <a:rPr lang="en-US" sz="2800" dirty="0"/>
              <a:t>Also linked to the use of double standards of data privacy by large data holders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EED638-F392-5ECE-03D6-4431DAC6C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13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31C47C-612F-4ED3-A10A-A80748CF9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Privacy defence (1)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5222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36A67F-C742-89A3-B7E0-89F1C9204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Internal data free-for-all vs applying stricter data privacy conditions to third parties for reusing their data </a:t>
            </a:r>
          </a:p>
          <a:p>
            <a:r>
              <a:rPr lang="en-US" sz="2600" dirty="0"/>
              <a:t>Raise entry barriers and strengthen the platform’s position on the data markets while being articulated as compliance with data privacy law </a:t>
            </a:r>
          </a:p>
          <a:p>
            <a:r>
              <a:rPr lang="en-US" sz="2600" dirty="0"/>
              <a:t>French Apple ATT case</a:t>
            </a:r>
          </a:p>
          <a:p>
            <a:r>
              <a:rPr lang="en-US" sz="2600" dirty="0"/>
              <a:t>For enforcement: data privacy measure used as a shield is within the limits of what is mandated by law vs cases where it goes beyond that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8F5D73-5860-DA9F-16A8-32DE4478F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14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0A2BA0F-82A9-7F08-A02C-25264D25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Privacy defence (2)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851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C99356-7F8D-2672-CAA7-CA41FC92C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100" dirty="0"/>
              <a:t>Intertwined nature of safeguarding competitive markets and protecting individual data privacy </a:t>
            </a:r>
            <a:r>
              <a:rPr lang="en-US" sz="3100" dirty="0">
                <a:sym typeface="Wingdings" panose="05000000000000000000" pitchFamily="2" charset="2"/>
              </a:rPr>
              <a:t> n</a:t>
            </a:r>
            <a:r>
              <a:rPr lang="en-US" sz="3100" dirty="0"/>
              <a:t>eed for more integrated enforcement strategies</a:t>
            </a:r>
          </a:p>
          <a:p>
            <a:r>
              <a:rPr lang="en-US" sz="3100" dirty="0"/>
              <a:t>In the long term, effective cross-regulatory co-operation is key</a:t>
            </a:r>
          </a:p>
          <a:p>
            <a:r>
              <a:rPr lang="en-US" sz="3100" dirty="0"/>
              <a:t>To achieve common goals in digital markets regulators should strive to:</a:t>
            </a:r>
          </a:p>
          <a:p>
            <a:pPr lvl="1"/>
            <a:r>
              <a:rPr lang="en-US" dirty="0"/>
              <a:t>establish a mutual understanding of priorities and ways of working</a:t>
            </a:r>
          </a:p>
          <a:p>
            <a:pPr lvl="1"/>
            <a:r>
              <a:rPr lang="en-US" dirty="0"/>
              <a:t>share expertise/resources to better appraise the functioning of new business models and what each community should focus on addressing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659711-F875-9D89-B26F-E51A3D67E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15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FF533A-935A-7E82-2894-733CFE972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Cross-regulatory cooperation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9288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2492896"/>
            <a:ext cx="4860184" cy="2400657"/>
          </a:xfrm>
        </p:spPr>
        <p:txBody>
          <a:bodyPr/>
          <a:lstStyle/>
          <a:p>
            <a:pPr algn="ctr"/>
            <a:r>
              <a:rPr lang="en-GB" sz="4400" b="1" i="1" cap="small" dirty="0">
                <a:latin typeface="+mn-lt"/>
              </a:rPr>
              <a:t>Thank you</a:t>
            </a:r>
            <a:br>
              <a:rPr lang="en-GB" sz="4000" cap="small" dirty="0"/>
            </a:br>
            <a:br>
              <a:rPr lang="en-GB" sz="4000" cap="small" dirty="0"/>
            </a:br>
            <a:r>
              <a:rPr lang="en-GB" sz="1800" i="1" cap="small" dirty="0"/>
              <a:t>carolina.abate@oecd.org</a:t>
            </a:r>
            <a:br>
              <a:rPr lang="en-GB" sz="4000" dirty="0"/>
            </a:br>
            <a:endParaRPr lang="en-US" sz="4000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122537" y="3606236"/>
            <a:ext cx="3457575" cy="1800200"/>
          </a:xfrm>
          <a:prstGeom prst="rect">
            <a:avLst/>
          </a:prstGeom>
        </p:spPr>
        <p:txBody>
          <a:bodyPr/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4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5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Data key for digital business models </a:t>
            </a:r>
            <a:r>
              <a:rPr lang="en-GB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increase in the collection, access and sharing of personal data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The role of data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9A44832-3589-7F2C-8D08-D5F42945E1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6491193"/>
              </p:ext>
            </p:extLst>
          </p:nvPr>
        </p:nvGraphicFramePr>
        <p:xfrm>
          <a:off x="899592" y="2996952"/>
          <a:ext cx="7416824" cy="3130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781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CFD25D-0776-71D9-A675-F639E0AE5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00" y="1397000"/>
            <a:ext cx="8218800" cy="4730200"/>
          </a:xfrm>
        </p:spPr>
        <p:txBody>
          <a:bodyPr/>
          <a:lstStyle/>
          <a:p>
            <a:r>
              <a:rPr lang="en-US" sz="2400" dirty="0"/>
              <a:t>Collection and sharing of consumer data as a concern relevant for competition </a:t>
            </a:r>
          </a:p>
          <a:p>
            <a:r>
              <a:rPr lang="en-US" sz="2400" dirty="0"/>
              <a:t>Data privacy from standalone variable to component of quality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946EA5-7E44-54E6-6DFC-2FE1CCF84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3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23A63F-DBB9-0920-476E-D5CE072DF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Data privacy as antitrust issue?</a:t>
            </a: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037AD79-56DC-4771-2CA6-0D122311C1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6700909"/>
              </p:ext>
            </p:extLst>
          </p:nvPr>
        </p:nvGraphicFramePr>
        <p:xfrm>
          <a:off x="827584" y="3140968"/>
          <a:ext cx="7488832" cy="3123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345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92308C-9BBF-27B0-4261-86C9696C3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Where firms compete on the level of data protection offered </a:t>
            </a:r>
            <a:r>
              <a:rPr lang="en-US" sz="3000" dirty="0">
                <a:sym typeface="Wingdings" panose="05000000000000000000" pitchFamily="2" charset="2"/>
              </a:rPr>
              <a:t> </a:t>
            </a:r>
            <a:r>
              <a:rPr lang="en-US" sz="3000" dirty="0"/>
              <a:t>analysis of potential harm to competition should include exam of data privacy-based competition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Where firms build business models and market power on accumulation/combination and processing of data:</a:t>
            </a:r>
          </a:p>
          <a:p>
            <a:pPr lvl="1"/>
            <a:r>
              <a:rPr lang="en-US" sz="2600" dirty="0"/>
              <a:t>data essential factor to compete</a:t>
            </a:r>
          </a:p>
          <a:p>
            <a:pPr lvl="1"/>
            <a:r>
              <a:rPr lang="en-US" sz="2600" dirty="0"/>
              <a:t>a company’s handling of such data becomes a concern for data protection authorities AND competition authorities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B3FA60-1BFF-E583-7B21-49E32D3FD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4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79F88D5-6DFA-58B8-FFE3-259C9CA46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Integrationist approach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78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D07951-B5C0-F3D1-8B82-EE8A2A488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Main category of exploitative abuses relates to data privacy degradation</a:t>
            </a:r>
          </a:p>
          <a:p>
            <a:endParaRPr lang="en-GB" dirty="0"/>
          </a:p>
          <a:p>
            <a:r>
              <a:rPr lang="en-US" dirty="0"/>
              <a:t>Data privacy seen as a non-price parameter of competition and the weaker data privacy protection as a reduction in quality</a:t>
            </a:r>
          </a:p>
          <a:p>
            <a:endParaRPr lang="en-US" dirty="0"/>
          </a:p>
          <a:p>
            <a:r>
              <a:rPr lang="en-US" dirty="0"/>
              <a:t>Platforms can carry out this conduct in different ways</a:t>
            </a:r>
            <a:endParaRPr lang="en-GB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5AEA0D-7F85-AE73-FC62-776190656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5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4A168D-B234-3783-5511-EEBAEEFB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Data privacy degradation (1)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62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849D8B-4B92-CB36-25EF-4ECEB92EB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/>
              <a:t>A. Excessive collection of users’ data</a:t>
            </a:r>
          </a:p>
          <a:p>
            <a:pPr marL="0" indent="0">
              <a:buNone/>
            </a:pPr>
            <a:r>
              <a:rPr lang="en-US" sz="2800" dirty="0"/>
              <a:t>Firm with strong market power over its end users, whose business model relies on collecting and processing users’ data, may have incentives to:</a:t>
            </a:r>
          </a:p>
          <a:p>
            <a:r>
              <a:rPr lang="en-US" sz="2800" i="1" dirty="0"/>
              <a:t>reduce the level of data privacy offered</a:t>
            </a:r>
          </a:p>
          <a:p>
            <a:r>
              <a:rPr lang="en-US" sz="2800" i="1" dirty="0"/>
              <a:t>increase data collection to a level that is excessive or unfair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1CBD8A-5DC3-8759-2F88-E399561F7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6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07D70A-74BE-7F7F-2050-993867DF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Data privacy degradation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96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E2BEB1-B4F4-1631-7064-AC060553A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100" dirty="0"/>
              <a:t>Prohibition to make the use of the social network conditional on</a:t>
            </a:r>
          </a:p>
          <a:p>
            <a:pPr lvl="1"/>
            <a:r>
              <a:rPr lang="en-US" dirty="0"/>
              <a:t>the collection of user data from third-party websites and other services owned by FB</a:t>
            </a:r>
          </a:p>
          <a:p>
            <a:pPr lvl="1"/>
            <a:r>
              <a:rPr lang="en-US" dirty="0"/>
              <a:t>the combination of such data with those collected though the social network</a:t>
            </a:r>
          </a:p>
          <a:p>
            <a:r>
              <a:rPr lang="en-US" sz="3100" dirty="0"/>
              <a:t>Combination of data was carried out without users’ consent</a:t>
            </a:r>
          </a:p>
          <a:p>
            <a:r>
              <a:rPr lang="en-US" sz="3100" dirty="0"/>
              <a:t>FB’s data processing policies imposed in violation of the GDPR</a:t>
            </a:r>
          </a:p>
          <a:p>
            <a:r>
              <a:rPr lang="en-US" sz="3100" dirty="0"/>
              <a:t>Inclusion of such conditions in FB’s terms of service as exploitative abuse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CBE3E0-8F2F-80C8-8AF5-A3CCA6F47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7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B23A389-0D0E-5217-6AB3-7180C806B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Meta v </a:t>
            </a:r>
            <a:r>
              <a:rPr lang="en-US" b="1" dirty="0" err="1">
                <a:latin typeface="+mn-lt"/>
              </a:rPr>
              <a:t>Bundeskartellamt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234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951849-47D6-7485-B58C-E2BC6B564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B. </a:t>
            </a:r>
            <a:r>
              <a:rPr lang="en-US" dirty="0"/>
              <a:t>Concealed data practices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100" dirty="0"/>
              <a:t>occur </a:t>
            </a:r>
            <a:r>
              <a:rPr lang="en-US" sz="3100" i="1" dirty="0"/>
              <a:t>“when suppliers’ terms provide weak privacy protections for consumers while the extent of those terms, the resultant data practices and the consequences of these data practices are concealed from consumers”</a:t>
            </a:r>
          </a:p>
          <a:p>
            <a:endParaRPr lang="en-US" sz="3100" i="1" dirty="0"/>
          </a:p>
          <a:p>
            <a:r>
              <a:rPr lang="en-US" sz="3100" dirty="0"/>
              <a:t>leading to “</a:t>
            </a:r>
            <a:r>
              <a:rPr lang="en-US" sz="3100" i="1" dirty="0"/>
              <a:t>the collection, retention, use and/or disclosure of personal information, beyond that which is necessary for the provision of the service in question and beyond the reasonable expectations of the consumer</a:t>
            </a:r>
            <a:r>
              <a:rPr lang="en-US" sz="3100" dirty="0"/>
              <a:t>” (Kemp)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578FD6-7B4C-697E-82B1-4160A90C6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8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42BA14-8F63-3C81-18D6-E2B77DCB6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Concealed data practices (1)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3087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B4F20F-E166-2F37-FB9E-F68331960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Detrimental for consumers (or exploitative)</a:t>
            </a:r>
          </a:p>
          <a:p>
            <a:r>
              <a:rPr lang="en-US" sz="3000" dirty="0"/>
              <a:t>These practices also undermine the competitive process by:</a:t>
            </a:r>
          </a:p>
          <a:p>
            <a:pPr lvl="1"/>
            <a:r>
              <a:rPr lang="en-US" dirty="0"/>
              <a:t> further strengthening the platform’s market power</a:t>
            </a:r>
          </a:p>
          <a:p>
            <a:pPr lvl="1"/>
            <a:r>
              <a:rPr lang="en-US" dirty="0"/>
              <a:t>increasing barriers to entry</a:t>
            </a:r>
          </a:p>
          <a:p>
            <a:pPr lvl="1"/>
            <a:r>
              <a:rPr lang="en-US" dirty="0"/>
              <a:t>hampering data privacy-enhancing rivals’ ability to compete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17602D-5247-1B05-6269-857215E86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783B39-F8E3-4B91-A884-20DCFE72E7E3}" type="slidenum">
              <a:rPr lang="en-GB" smtClean="0"/>
              <a:t>9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1D55E2-CC5A-CE72-B7A9-D881F48C9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Concealed data practices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880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27ec883c-a62c-444f-a935-fcddb579e39d" ContentTypeId="0x0101008B4DD370EC31429186F3AD49F0D3098F00D44DBCB9EB4F45278CB5C9765BE52995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CCDD97BACC81094AA9235912A0087CAC" ma:contentTypeVersion="87" ma:contentTypeDescription="" ma:contentTypeScope="" ma:versionID="5d04e6510d2d6acd9021bbf9df077368">
  <xsd:schema xmlns:xsd="http://www.w3.org/2001/XMLSchema" xmlns:xs="http://www.w3.org/2001/XMLSchema" xmlns:p="http://schemas.microsoft.com/office/2006/metadata/properties" xmlns:ns1="54c4cd27-f286-408f-9ce0-33c1e0f3ab39" xmlns:ns2="422d9e62-c95f-4be8-bc96-fc16e6e7af15" xmlns:ns3="ddbd984f-848b-4d59-a9eb-1760df3af461" xmlns:ns5="c9f238dd-bb73-4aef-a7a5-d644ad823e52" xmlns:ns6="ca82dde9-3436-4d3d-bddd-d31447390034" xmlns:ns7="http://schemas.microsoft.com/sharepoint/v4" targetNamespace="http://schemas.microsoft.com/office/2006/metadata/properties" ma:root="true" ma:fieldsID="67c4c0e0d04d1ffe6c5dfe1e52ef102c" ns1:_="" ns2:_="" ns3:_="" ns5:_="" ns6:_="" ns7:_="">
    <xsd:import namespace="54c4cd27-f286-408f-9ce0-33c1e0f3ab39"/>
    <xsd:import namespace="422d9e62-c95f-4be8-bc96-fc16e6e7af15"/>
    <xsd:import namespace="ddbd984f-848b-4d59-a9eb-1760df3af461"/>
    <xsd:import namespace="c9f238dd-bb73-4aef-a7a5-d644ad823e52"/>
    <xsd:import namespace="ca82dde9-3436-4d3d-bddd-d3144739003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OECDKimStatus" minOccurs="0"/>
                <xsd:element ref="ns1:OECDKimBussinessContext" minOccurs="0"/>
                <xsd:element ref="ns1:OECDKimProvenance" minOccurs="0"/>
                <xsd:element ref="ns2:OECDExpirationDate" minOccurs="0"/>
                <xsd:element ref="ns3:OECDProjectLookup" minOccurs="0"/>
                <xsd:element ref="ns3:OECDProjectManager" minOccurs="0"/>
                <xsd:element ref="ns3:OECDProjectMembers" minOccurs="0"/>
                <xsd:element ref="ns3:OECDMainProject" minOccurs="0"/>
                <xsd:element ref="ns3:OECDPinnedBy" minOccurs="0"/>
                <xsd:element ref="ns3:OECDTagsCache" minOccurs="0"/>
                <xsd:element ref="ns2:_dlc_DocIdUrl" minOccurs="0"/>
                <xsd:element ref="ns5:eShareCountryTaxHTField0" minOccurs="0"/>
                <xsd:element ref="ns5:eShareTopicTaxHTField0" minOccurs="0"/>
                <xsd:element ref="ns5:eShareKeywordsTaxHTField0" minOccurs="0"/>
                <xsd:element ref="ns5:eShareCommitteeTaxHTField0" minOccurs="0"/>
                <xsd:element ref="ns5:eSharePWBTaxHTField0" minOccurs="0"/>
                <xsd:element ref="ns3:mcabdfbcfcc34b0db2b26427245c13c6" minOccurs="0"/>
                <xsd:element ref="ns2:_dlc_DocId" minOccurs="0"/>
                <xsd:element ref="ns6:OECDlanguage" minOccurs="0"/>
                <xsd:element ref="ns6:TaxCatchAll" minOccurs="0"/>
                <xsd:element ref="ns6:TaxCatchAllLabel" minOccurs="0"/>
                <xsd:element ref="ns1:OECDMeetingDate" minOccurs="0"/>
                <xsd:element ref="ns2:_dlc_DocIdPersistId" minOccurs="0"/>
                <xsd:element ref="ns2:cdaa264386b64a5eb3931631587e1776" minOccurs="0"/>
                <xsd:element ref="ns3:nbb885e32ada4fa18483bd70230d535b" minOccurs="0"/>
                <xsd:element ref="ns3:OECDSharingStatus" minOccurs="0"/>
                <xsd:element ref="ns3:OECDCommunityDocumentURL" minOccurs="0"/>
                <xsd:element ref="ns3:OECDCommunityDocumentID" minOccurs="0"/>
                <xsd:element ref="ns2:eShareHorizProjTaxHTField0" minOccurs="0"/>
                <xsd:element ref="ns2:OECDAllRelatedUsers" minOccurs="0"/>
                <xsd:element ref="ns3:SharedWithUsers" minOccurs="0"/>
                <xsd:element ref="ns7:IconOverlay" minOccurs="0"/>
                <xsd:element ref="ns1:OECD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KimStatus" ma:index="3" nillable="true" ma:displayName="Kim status" ma:default="Draft" ma:description="" ma:format="Dropdown" ma:hidden="true" ma:internalName="OECDKimStatus" ma:readOnly="false">
      <xsd:simpleType>
        <xsd:restriction base="dms:Choice">
          <xsd:enumeration value="Draft"/>
          <xsd:enumeration value="Final"/>
        </xsd:restriction>
      </xsd:simpleType>
    </xsd:element>
    <xsd:element name="OECDKimBussinessContext" ma:index="4" nillable="true" ma:displayName="Kim bussiness context" ma:description="" ma:hidden="true" ma:internalName="OECDKimBussinessContext" ma:readOnly="false">
      <xsd:simpleType>
        <xsd:restriction base="dms:Text"/>
      </xsd:simpleType>
    </xsd:element>
    <xsd:element name="OECDKimProvenance" ma:index="5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  <xsd:element name="OECDMeetingDate" ma:index="33" nillable="true" ma:displayName="Meeting Date" ma:default="" ma:format="DateOnly" ma:hidden="true" ma:internalName="OECDMeetingDate">
      <xsd:simpleType>
        <xsd:restriction base="dms:DateTime"/>
      </xsd:simpleType>
    </xsd:element>
    <xsd:element name="OECDYear" ma:index="47" nillable="true" ma:displayName="Year" ma:description="" ma:internalName="OECDYea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d9e62-c95f-4be8-bc96-fc16e6e7af15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 ma:readOnly="false">
      <xsd:simpleType>
        <xsd:restriction base="dms:DateTime"/>
      </xsd:simpleType>
    </xsd:element>
    <xsd:element name="_dlc_DocIdUrl" ma:index="18" nillable="true" ma:displayName="Document ID" ma:description="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28" nillable="true" ma:displayName="Document ID" ma:description="" ma:hidden="true" ma:internalName="_dlc_DocId" ma:readOnly="true">
      <xsd:simpleType>
        <xsd:restriction base="dms:Text"/>
      </xsd:simpleType>
    </xsd:element>
    <xsd:element name="_dlc_DocIdPersistId" ma:index="3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daa264386b64a5eb3931631587e1776" ma:index="36" nillable="true" ma:taxonomy="true" ma:internalName="cdaa264386b64a5eb3931631587e1776" ma:taxonomyFieldName="OECDHorizontalProjects" ma:displayName="Horizontal project" ma:default="" ma:fieldId="{cdaa2643-86b6-4a5e-b393-1631587e1776}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41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4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d984f-848b-4d59-a9eb-1760df3af461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bc83b2af-e160-442d-bd56-c59d584bfbe4" ma:internalName="OECDProjectLookup" ma:readOnly="false" ma:showField="OECDShortProjectName" ma:web="ddbd984f-848b-4d59-a9eb-1760df3af461">
      <xsd:simpleType>
        <xsd:restriction base="dms:Lookup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bc83b2af-e160-442d-bd56-c59d584bfbe4" ma:internalName="OECDMainProject" ma:readOnly="false" ma:showField="OECDShortProjectName">
      <xsd:simpleType>
        <xsd:restriction base="dms:Lookup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TagsCache" ma:index="17" nillable="true" ma:displayName="Tags cache" ma:description="" ma:hidden="true" ma:internalName="OECDTagsCache">
      <xsd:simpleType>
        <xsd:restriction base="dms:Note"/>
      </xsd:simpleType>
    </xsd:element>
    <xsd:element name="mcabdfbcfcc34b0db2b26427245c13c6" ma:index="26" nillable="true" ma:displayName="Deliverable owner_0" ma:hidden="true" ma:internalName="mcabdfbcfcc34b0db2b26427245c13c6">
      <xsd:simpleType>
        <xsd:restriction base="dms:Note"/>
      </xsd:simpleType>
    </xsd:element>
    <xsd:element name="nbb885e32ada4fa18483bd70230d535b" ma:index="37" nillable="true" ma:taxonomy="true" ma:internalName="nbb885e32ada4fa18483bd70230d535b" ma:taxonomyFieldName="OECDProjectOwnerStructure" ma:displayName="Project owner" ma:readOnly="false" ma:default="" ma:fieldId="7bb885e3-2ada-4fa1-8483-bd70230d535b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CDSharingStatus" ma:index="38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39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40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SharedWithUsers" ma:index="4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20" nillable="true" ma:taxonomy="true" ma:internalName="eShareCountryTaxHTField0" ma:taxonomyFieldName="OECDCountry" ma:displayName="Country" ma:readOnly="false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21" nillable="true" ma:taxonomy="true" ma:internalName="eShareTopicTaxHTField0" ma:taxonomyFieldName="OECDTopic" ma:displayName="Topic" ma:readOnly="false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2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3" nillable="true" ma:taxonomy="true" ma:internalName="eShareCommitteeTaxHTField0" ma:taxonomyFieldName="OECDCommittee" ma:displayName="Committee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4" nillable="true" ma:taxonomy="true" ma:internalName="eSharePWBTaxHTField0" ma:taxonomyFieldName="OECDPWB" ma:displayName="PWB" ma:fieldId="{fe327ce1-b783-48aa-9b0b-52ad26d1c9f6}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30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31" nillable="true" ma:displayName="Taxonomy Catch All Column" ma:hidden="true" ma:list="{4d2fa938-8d37-45fa-910f-cb0aa52e3ee4}" ma:internalName="TaxCatchAll" ma:showField="CatchAllData" ma:web="422d9e62-c95f-4be8-bc96-fc16e6e7a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2" nillable="true" ma:displayName="Taxonomy Catch All Column1" ma:hidden="true" ma:list="{4d2fa938-8d37-45fa-910f-cb0aa52e3ee4}" ma:internalName="TaxCatchAllLabel" ma:readOnly="true" ma:showField="CatchAllDataLabel" ma:web="422d9e62-c95f-4be8-bc96-fc16e6e7a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index="1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CtFieldPriority xmlns="http://www.oecd.org/eshare/projectsentre/CtFieldPriority/" xmlns:i="http://www.w3.org/2001/XMLSchema-instance">
  <PriorityFields xmlns:a="http://schemas.microsoft.com/2003/10/Serialization/Arrays"/>
</CtFieldPriority>
</file>

<file path=customXml/item6.xml><?xml version="1.0" encoding="utf-8"?>
<p:properties xmlns:p="http://schemas.microsoft.com/office/2006/metadata/properties" xmlns:xsi="http://www.w3.org/2001/XMLSchema-instance">
  <documentManagement>
    <mcabdfbcfcc34b0db2b26427245c13c6 xmlns="ddbd984f-848b-4d59-a9eb-1760df3af461" xsi:nil="true"/>
    <eShareHorizProjTaxHTField0 xmlns="422d9e62-c95f-4be8-bc96-fc16e6e7af15" xsi:nil="true"/>
    <OECDAllRelatedUsers xmlns="422d9e62-c95f-4be8-bc96-fc16e6e7af15">
      <UserInfo>
        <DisplayName/>
        <AccountId xsi:nil="true"/>
        <AccountType/>
      </UserInfo>
    </OECDAllRelatedUsers>
    <OECDTagsCache xmlns="ddbd984f-848b-4d59-a9eb-1760df3af461" xsi:nil="true"/>
    <OECDKimBussinessContext xmlns="54c4cd27-f286-408f-9ce0-33c1e0f3ab39" xsi:nil="true"/>
    <OECDlanguage xmlns="ca82dde9-3436-4d3d-bddd-d31447390034">English</OECDlanguage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4.2.1 Competition</TermName>
          <TermId xmlns="http://schemas.microsoft.com/office/infopath/2007/PartnerControls">c2c9fe2b-6eec-484f-8eae-301ea710154a</TermId>
        </TermInfo>
      </Terms>
    </eSharePWBTaxHTField0>
    <OECDSharingStatus xmlns="ddbd984f-848b-4d59-a9eb-1760df3af461" xsi:nil="true"/>
    <IconOverlay xmlns="http://schemas.microsoft.com/sharepoint/v4" xsi:nil="true"/>
    <OECDCommunityDocumentURL xmlns="ddbd984f-848b-4d59-a9eb-1760df3af461" xsi:nil="true"/>
    <OECDMeetingDate xmlns="54c4cd27-f286-408f-9ce0-33c1e0f3ab39" xsi:nil="true"/>
    <OECDPinnedBy xmlns="ddbd984f-848b-4d59-a9eb-1760df3af461">
      <UserInfo>
        <DisplayName/>
        <AccountId xsi:nil="true"/>
        <AccountType/>
      </UserInfo>
    </OECDPinnedBy>
    <cdaa264386b64a5eb3931631587e1776 xmlns="422d9e62-c95f-4be8-bc96-fc16e6e7af15">
      <Terms xmlns="http://schemas.microsoft.com/office/infopath/2007/PartnerControls"/>
    </cdaa264386b64a5eb3931631587e1776>
    <nbb885e32ada4fa18483bd70230d535b xmlns="ddbd984f-848b-4d59-a9eb-1760df3af461">
      <Terms xmlns="http://schemas.microsoft.com/office/infopath/2007/PartnerControls">
        <TermInfo xmlns="http://schemas.microsoft.com/office/infopath/2007/PartnerControls">
          <TermName xmlns="http://schemas.microsoft.com/office/infopath/2007/PartnerControls">DAF/COMP</TermName>
          <TermId xmlns="http://schemas.microsoft.com/office/infopath/2007/PartnerControls">431d565e-ba67-41c4-aa64-86facffa5382</TermId>
        </TermInfo>
      </Terms>
    </nbb885e32ada4fa18483bd70230d535b>
    <OECDExpirationDate xmlns="422d9e62-c95f-4be8-bc96-fc16e6e7af15" xsi:nil="true"/>
    <OECDProjectMembers xmlns="ddbd984f-848b-4d59-a9eb-1760df3af461">
      <UserInfo>
        <DisplayName>CAPOBIANCO Antonio, DAF/COMP</DisplayName>
        <AccountId>328</AccountId>
        <AccountType/>
      </UserInfo>
      <UserInfo>
        <DisplayName>OHNO Takuya, DAF/COMP</DisplayName>
        <AccountId>3142</AccountId>
        <AccountType/>
      </UserInfo>
      <UserInfo>
        <DisplayName>BARKER Anna, DAF/COMP</DisplayName>
        <AccountId>1350</AccountId>
        <AccountType/>
      </UserInfo>
    </OECDProjectMembers>
    <eShareCommittee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Competition Committee</TermName>
          <TermId xmlns="http://schemas.microsoft.com/office/infopath/2007/PartnerControls">0c76dce9-b0b7-4b5b-afe4-2a37543d11b0</TermId>
        </TermInfo>
      </Terms>
    </eShareCommitteeTaxHTField0>
    <OECDKimProvenance xmlns="54c4cd27-f286-408f-9ce0-33c1e0f3ab39" xsi:nil="true"/>
    <OECDProjectLookup xmlns="ddbd984f-848b-4d59-a9eb-1760df3af461">152</OECDProjectLookup>
    <OECDMainProject xmlns="ddbd984f-848b-4d59-a9eb-1760df3af461">136</OECDMainProject>
    <OECDKimStatus xmlns="54c4cd27-f286-408f-9ce0-33c1e0f3ab39">Draft</OECDKimStatus>
    <eShareCountry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Tunisia</TermName>
          <TermId xmlns="http://schemas.microsoft.com/office/infopath/2007/PartnerControls">0c7d62d6-4806-4be4-9d32-f1251bc4eddd</TermId>
        </TermInfo>
      </Terms>
    </eShareCountryTaxHTField0>
    <eShareTopic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Competition</TermName>
          <TermId xmlns="http://schemas.microsoft.com/office/infopath/2007/PartnerControls">b6ac5923-5890-4408-86a6-89a48aceae0a</TermId>
        </TermInfo>
      </Terms>
    </eShareTopicTaxHTField0>
    <OECDProjectManager xmlns="ddbd984f-848b-4d59-a9eb-1760df3af461">
      <UserInfo>
        <DisplayName/>
        <AccountId>328</AccountId>
        <AccountType/>
      </UserInfo>
    </OECDProjectManager>
    <eShareKeywordsTaxHTField0 xmlns="c9f238dd-bb73-4aef-a7a5-d644ad823e52">
      <Terms xmlns="http://schemas.microsoft.com/office/infopath/2007/PartnerControls"/>
    </eShareKeywordsTaxHTField0>
    <TaxCatchAll xmlns="ca82dde9-3436-4d3d-bddd-d31447390034">
      <Value>125</Value>
      <Value>39</Value>
      <Value>24</Value>
      <Value>115</Value>
      <Value>933</Value>
    </TaxCatchAll>
    <OECDCommunityDocumentID xmlns="ddbd984f-848b-4d59-a9eb-1760df3af461" xsi:nil="true"/>
    <_dlc_DocId xmlns="422d9e62-c95f-4be8-bc96-fc16e6e7af15">ESHAREDAF-38-187842</_dlc_DocId>
    <_dlc_DocIdUrl xmlns="422d9e62-c95f-4be8-bc96-fc16e6e7af15">
      <Url>https://portal.oecd.org/eshare/daf/pc/_layouts/15/DocIdRedir.aspx?ID=ESHAREDAF-38-187842</Url>
      <Description>ESHAREDAF-38-187842</Description>
    </_dlc_DocIdUrl>
    <OECDYear xmlns="54c4cd27-f286-408f-9ce0-33c1e0f3ab39" xsi:nil="true"/>
  </documentManagement>
</p:properties>
</file>

<file path=customXml/itemProps1.xml><?xml version="1.0" encoding="utf-8"?>
<ds:datastoreItem xmlns:ds="http://schemas.openxmlformats.org/officeDocument/2006/customXml" ds:itemID="{954838BD-01BC-4ACA-93C0-22E658BD6A08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7F5FF78F-0FBA-42A1-ACF1-570F3940CE1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38A6277-61FC-4433-A419-77F648E89DA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9266726-88FD-4501-ADFC-BF4E38CD4D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c4cd27-f286-408f-9ce0-33c1e0f3ab39"/>
    <ds:schemaRef ds:uri="422d9e62-c95f-4be8-bc96-fc16e6e7af15"/>
    <ds:schemaRef ds:uri="ddbd984f-848b-4d59-a9eb-1760df3af461"/>
    <ds:schemaRef ds:uri="c9f238dd-bb73-4aef-a7a5-d644ad823e52"/>
    <ds:schemaRef ds:uri="ca82dde9-3436-4d3d-bddd-d3144739003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C032522-7697-48F1-9757-736BA7701958}">
  <ds:schemaRefs>
    <ds:schemaRef ds:uri="http://www.oecd.org/eshare/projectsentre/CtFieldPriority/"/>
    <ds:schemaRef ds:uri="http://schemas.microsoft.com/2003/10/Serialization/Arrays"/>
  </ds:schemaRefs>
</ds:datastoreItem>
</file>

<file path=customXml/itemProps6.xml><?xml version="1.0" encoding="utf-8"?>
<ds:datastoreItem xmlns:ds="http://schemas.openxmlformats.org/officeDocument/2006/customXml" ds:itemID="{80C4B95C-FF7E-4CBA-9BD8-CB01D335E08A}">
  <ds:schemaRefs>
    <ds:schemaRef ds:uri="http://schemas.microsoft.com/office/2006/documentManagement/types"/>
    <ds:schemaRef ds:uri="ca82dde9-3436-4d3d-bddd-d31447390034"/>
    <ds:schemaRef ds:uri="http://schemas.microsoft.com/office/2006/metadata/properties"/>
    <ds:schemaRef ds:uri="http://purl.org/dc/elements/1.1/"/>
    <ds:schemaRef ds:uri="54c4cd27-f286-408f-9ce0-33c1e0f3ab39"/>
    <ds:schemaRef ds:uri="ddbd984f-848b-4d59-a9eb-1760df3af461"/>
    <ds:schemaRef ds:uri="http://schemas.microsoft.com/sharepoint/v4"/>
    <ds:schemaRef ds:uri="422d9e62-c95f-4be8-bc96-fc16e6e7af15"/>
    <ds:schemaRef ds:uri="http://purl.org/dc/terms/"/>
    <ds:schemaRef ds:uri="c9f238dd-bb73-4aef-a7a5-d644ad823e52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10623</TotalTime>
  <Words>895</Words>
  <Application>Microsoft Office PowerPoint</Application>
  <PresentationFormat>On-screen Show (4:3)</PresentationFormat>
  <Paragraphs>100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Georgia</vt:lpstr>
      <vt:lpstr>Helvetica 65 Medium</vt:lpstr>
      <vt:lpstr>Wingdings</vt:lpstr>
      <vt:lpstr>OECD_English_white</vt:lpstr>
      <vt:lpstr>Exploitative Practices in Digital Markets The intersection between competition and data privacy</vt:lpstr>
      <vt:lpstr>The role of data</vt:lpstr>
      <vt:lpstr>Data privacy as antitrust issue?</vt:lpstr>
      <vt:lpstr>Integrationist approach</vt:lpstr>
      <vt:lpstr>Data privacy degradation (1)</vt:lpstr>
      <vt:lpstr>Data privacy degradation (2)</vt:lpstr>
      <vt:lpstr>Meta v Bundeskartellamt</vt:lpstr>
      <vt:lpstr>Concealed data practices (1)</vt:lpstr>
      <vt:lpstr>Concealed data practices (2)</vt:lpstr>
      <vt:lpstr>Concealed data practices (3)</vt:lpstr>
      <vt:lpstr>Privacy policy tying (1)</vt:lpstr>
      <vt:lpstr>Privacy policy tying (2)</vt:lpstr>
      <vt:lpstr>Privacy defence (1)</vt:lpstr>
      <vt:lpstr>Privacy defence (2)</vt:lpstr>
      <vt:lpstr>Cross-regulatory cooperation</vt:lpstr>
      <vt:lpstr>Thank you  carolina.abate@oecd.org 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a value on competition law enforcement</dc:title>
  <dc:creator>Davies_J</dc:creator>
  <cp:lastModifiedBy>ABATE Carolina, DAF/COMP</cp:lastModifiedBy>
  <cp:revision>902</cp:revision>
  <cp:lastPrinted>2021-09-23T06:56:55Z</cp:lastPrinted>
  <dcterms:created xsi:type="dcterms:W3CDTF">2012-07-24T08:01:30Z</dcterms:created>
  <dcterms:modified xsi:type="dcterms:W3CDTF">2025-06-02T09:18:32Z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0x0101008B4DD370EC31429186F3AD49F0D3098F00D44DBCB9EB4F45278CB5C9765BE5299500A4858B360C6A491AA753F8BCA47AA91000CCDD97BACC81094AA9235912A0087CAC</vt:lpwstr>
  </property>
  <property fmtid="{D5CDD505-2E9C-101B-9397-08002B2CF9AE}" pid="3" name="OECDProjectOwnerStructure">
    <vt:lpwstr>125;#DAF/COMP|431d565e-ba67-41c4-aa64-86facffa5382</vt:lpwstr>
  </property>
  <property fmtid="{D5CDD505-2E9C-101B-9397-08002B2CF9AE}" pid="4" name="OECDCountry">
    <vt:lpwstr>39;#Tunisia|0c7d62d6-4806-4be4-9d32-f1251bc4eddd</vt:lpwstr>
  </property>
  <property fmtid="{D5CDD505-2E9C-101B-9397-08002B2CF9AE}" pid="5" name="OECDTopic">
    <vt:lpwstr>24;#Competition|b6ac5923-5890-4408-86a6-89a48aceae0a</vt:lpwstr>
  </property>
  <property fmtid="{D5CDD505-2E9C-101B-9397-08002B2CF9AE}" pid="6" name="OECDHorizontalProjects">
    <vt:lpwstr/>
  </property>
  <property fmtid="{D5CDD505-2E9C-101B-9397-08002B2CF9AE}" pid="7" name="OECDCommittee">
    <vt:lpwstr>115;#Competition Committee|0c76dce9-b0b7-4b5b-afe4-2a37543d11b0</vt:lpwstr>
  </property>
  <property fmtid="{D5CDD505-2E9C-101B-9397-08002B2CF9AE}" pid="8" name="OECDPWB">
    <vt:lpwstr>933;#4.2.1 Competition|c2c9fe2b-6eec-484f-8eae-301ea710154a</vt:lpwstr>
  </property>
  <property fmtid="{D5CDD505-2E9C-101B-9397-08002B2CF9AE}" pid="9" name="OECDKeywords">
    <vt:lpwstr/>
  </property>
  <property fmtid="{D5CDD505-2E9C-101B-9397-08002B2CF9AE}" pid="10" name="eShareOrganisationTaxHTField0">
    <vt:lpwstr/>
  </property>
  <property fmtid="{D5CDD505-2E9C-101B-9397-08002B2CF9AE}" pid="11" name="OECDOrganisation">
    <vt:lpwstr/>
  </property>
  <property fmtid="{D5CDD505-2E9C-101B-9397-08002B2CF9AE}" pid="12" name="_dlc_DocIdItemGuid">
    <vt:lpwstr>d456a045-003b-4e16-acb5-fe3107214b9b</vt:lpwstr>
  </property>
  <property fmtid="{D5CDD505-2E9C-101B-9397-08002B2CF9AE}" pid="13" name="OECDDeliverableOrder">
    <vt:r8>1367600</vt:r8>
  </property>
  <property fmtid="{D5CDD505-2E9C-101B-9397-08002B2CF9AE}" pid="14" name="_docset_NoMedatataSyncRequired">
    <vt:lpwstr>False</vt:lpwstr>
  </property>
  <property fmtid="{D5CDD505-2E9C-101B-9397-08002B2CF9AE}" pid="15" name="MSIP_Label_0e5510b0-e729-4ef0-a3dd-4ba0dfe56c99_Enabled">
    <vt:lpwstr>true</vt:lpwstr>
  </property>
  <property fmtid="{D5CDD505-2E9C-101B-9397-08002B2CF9AE}" pid="16" name="MSIP_Label_0e5510b0-e729-4ef0-a3dd-4ba0dfe56c99_SetDate">
    <vt:lpwstr>2025-05-21T12:47:19Z</vt:lpwstr>
  </property>
  <property fmtid="{D5CDD505-2E9C-101B-9397-08002B2CF9AE}" pid="17" name="MSIP_Label_0e5510b0-e729-4ef0-a3dd-4ba0dfe56c99_Method">
    <vt:lpwstr>Standard</vt:lpwstr>
  </property>
  <property fmtid="{D5CDD505-2E9C-101B-9397-08002B2CF9AE}" pid="18" name="MSIP_Label_0e5510b0-e729-4ef0-a3dd-4ba0dfe56c99_Name">
    <vt:lpwstr>Restricted Use</vt:lpwstr>
  </property>
  <property fmtid="{D5CDD505-2E9C-101B-9397-08002B2CF9AE}" pid="19" name="MSIP_Label_0e5510b0-e729-4ef0-a3dd-4ba0dfe56c99_SiteId">
    <vt:lpwstr>ac41c7d4-1f61-460d-b0f4-fc925a2b471c</vt:lpwstr>
  </property>
  <property fmtid="{D5CDD505-2E9C-101B-9397-08002B2CF9AE}" pid="20" name="MSIP_Label_0e5510b0-e729-4ef0-a3dd-4ba0dfe56c99_ActionId">
    <vt:lpwstr>9f282c07-5b0a-48ef-b509-fde4403badaf</vt:lpwstr>
  </property>
  <property fmtid="{D5CDD505-2E9C-101B-9397-08002B2CF9AE}" pid="21" name="MSIP_Label_0e5510b0-e729-4ef0-a3dd-4ba0dfe56c99_ContentBits">
    <vt:lpwstr>2</vt:lpwstr>
  </property>
  <property fmtid="{D5CDD505-2E9C-101B-9397-08002B2CF9AE}" pid="22" name="MSIP_Label_0e5510b0-e729-4ef0-a3dd-4ba0dfe56c99_Tag">
    <vt:lpwstr>10, 3, 0, 1</vt:lpwstr>
  </property>
  <property fmtid="{D5CDD505-2E9C-101B-9397-08002B2CF9AE}" pid="23" name="ClassificationContentMarkingFooterLocations">
    <vt:lpwstr>OECD_English_white:3</vt:lpwstr>
  </property>
  <property fmtid="{D5CDD505-2E9C-101B-9397-08002B2CF9AE}" pid="24" name="ClassificationContentMarkingFooterText">
    <vt:lpwstr>Restricted Use - À usage restreint</vt:lpwstr>
  </property>
</Properties>
</file>