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84" r:id="rId6"/>
    <p:sldId id="306" r:id="rId7"/>
    <p:sldId id="265" r:id="rId8"/>
    <p:sldId id="272" r:id="rId9"/>
    <p:sldId id="271" r:id="rId10"/>
    <p:sldId id="273" r:id="rId11"/>
    <p:sldId id="274" r:id="rId12"/>
    <p:sldId id="278" r:id="rId13"/>
    <p:sldId id="276" r:id="rId14"/>
    <p:sldId id="277" r:id="rId15"/>
    <p:sldId id="307" r:id="rId16"/>
    <p:sldId id="275" r:id="rId17"/>
    <p:sldId id="286" r:id="rId18"/>
    <p:sldId id="302" r:id="rId19"/>
    <p:sldId id="303" r:id="rId20"/>
    <p:sldId id="304" r:id="rId21"/>
    <p:sldId id="305" r:id="rId22"/>
    <p:sldId id="308" r:id="rId23"/>
    <p:sldId id="294" r:id="rId24"/>
    <p:sldId id="295" r:id="rId25"/>
    <p:sldId id="296" r:id="rId26"/>
    <p:sldId id="297" r:id="rId27"/>
    <p:sldId id="300" r:id="rId28"/>
    <p:sldId id="309" r:id="rId29"/>
    <p:sldId id="282" r:id="rId30"/>
    <p:sldId id="279" r:id="rId31"/>
    <p:sldId id="285" r:id="rId32"/>
    <p:sldId id="291" r:id="rId33"/>
    <p:sldId id="292" r:id="rId34"/>
    <p:sldId id="293" r:id="rId35"/>
    <p:sldId id="289" r:id="rId36"/>
  </p:sldIdLst>
  <p:sldSz cx="18288000" cy="10287000"/>
  <p:notesSz cx="6858000" cy="9144000"/>
  <p:embeddedFontLst>
    <p:embeddedFont>
      <p:font typeface="Gotham Bold" panose="020B0604020202020204" charset="0"/>
      <p:regular r:id="rId39"/>
      <p:bold r:id="rId40"/>
    </p:embeddedFont>
    <p:embeddedFont>
      <p:font typeface="Lovelo" panose="020B060402020202020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Gotham" panose="020B060402020202020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6A6AD-D8AB-7A99-6BB3-3D3065724410}" v="1069" dt="2024-11-21T15:29:35.731"/>
    <p1510:client id="{4390916A-047D-9687-D93D-AEACF11F86CD}" v="47" dt="2024-11-21T12:38:12.842"/>
    <p1510:client id="{835285F7-70F3-77F1-DACF-E8DC355D00C0}" v="2" dt="2024-11-21T12:14:34.517"/>
    <p1510:client id="{ADF5FA5E-CF32-B1D0-BCCB-F1F4FE48867A}" v="99" dt="2024-11-21T12:49:59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server2\data\05.%20Podpredseda\RHE&#352;\PMU\&#218;HE\02_komentare_analyzy\2024\cerpacky\ToR\Weekly_Oil_Bulletin_Prices_History_uprav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server2\data\05.%20Podpredseda\RHE&#352;\PMU\&#218;HE\02_komentare_analyzy\2024\cerpacky\ToR\Weekly_Oil_Bulletin_Prices_History_uprav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server2\data\05.%20Podpredseda\RHE&#352;\PMU\&#218;HE\02_komentare_analyzy\2024\cerpacky\ToR\Weekly_Oil_Bulletin_Prices_History_upra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703468738729875E-2"/>
          <c:y val="3.6419867277425418E-2"/>
          <c:w val="0.89976418805940794"/>
          <c:h val="0.90591804674653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'porovnanie dane'!$F$6</c:f>
              <c:strCache>
                <c:ptCount val="1"/>
                <c:pt idx="0">
                  <c:v>Price w/o tax</c:v>
                </c:pt>
              </c:strCache>
            </c:strRef>
          </c:tx>
          <c:spPr>
            <a:solidFill>
              <a:srgbClr val="FF7F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baseline="0"/>
                      <a:t> </a:t>
                    </a:r>
                    <a:fld id="{31D028E0-64D6-4590-B870-8DE9F7B1B8EC}" type="SERIESNAME">
                      <a:rPr lang="pl-PL" baseline="0"/>
                      <a:pPr/>
                      <a:t>[NÁZOV RADU]</a:t>
                    </a:fld>
                    <a:r>
                      <a:rPr lang="pl-PL" baseline="0"/>
                      <a:t> - </a:t>
                    </a:r>
                    <a:fld id="{069F160B-7B34-42C7-AE53-A1C17F3A5F2F}" type="VALUE">
                      <a:rPr lang="pl-PL" baseline="0"/>
                      <a:pPr/>
                      <a:t>[HODNOTA]</a:t>
                    </a:fld>
                    <a:endParaRPr lang="pl-PL" baseline="0"/>
                  </a:p>
                  <a:p>
                    <a:fld id="{5EA919E8-6B0C-4FC3-BE8E-D426F714E536}" type="CELLREF">
                      <a:rPr lang="pl-PL"/>
                      <a:pPr/>
                      <a:t>[CELLREF]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{5EA919E8-6B0C-4FC3-BE8E-D426F714E536}</c15:txfldGUID>
                      <c15:f>'porovnanie dane'!$H$7</c15:f>
                      <c15:dlblFieldTableCache>
                        <c:ptCount val="1"/>
                        <c:pt idx="0">
                          <c:v>48%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8114-4395-B27D-A259359C9F1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baseline="0"/>
                      <a:t> </a:t>
                    </a:r>
                    <a:fld id="{31D028E0-64D6-4590-B870-8DE9F7B1B8EC}" type="SERIESNAME">
                      <a:rPr lang="pl-PL" baseline="0"/>
                      <a:pPr/>
                      <a:t>[NÁZOV RADU]</a:t>
                    </a:fld>
                    <a:r>
                      <a:rPr lang="pl-PL" baseline="0"/>
                      <a:t> - </a:t>
                    </a:r>
                    <a:fld id="{069F160B-7B34-42C7-AE53-A1C17F3A5F2F}" type="VALUE">
                      <a:rPr lang="pl-PL" baseline="0"/>
                      <a:pPr/>
                      <a:t>[HODNOTA]</a:t>
                    </a:fld>
                    <a:endParaRPr lang="pl-PL" baseline="0"/>
                  </a:p>
                  <a:p>
                    <a:fld id="{B198DF79-6026-4BC7-B94F-6943A9FD2114}" type="CELLREF">
                      <a:rPr lang="pl-PL"/>
                      <a:pPr/>
                      <a:t>[CELLREF]</a:t>
                    </a:fld>
                    <a:endParaRPr lang="sk-SK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{B198DF79-6026-4BC7-B94F-6943A9FD2114}</c15:txfldGUID>
                      <c15:f>'porovnanie dane'!$H$8</c15:f>
                      <c15:dlblFieldTableCache>
                        <c:ptCount val="1"/>
                        <c:pt idx="0">
                          <c:v>56%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8114-4395-B27D-A259359C9F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'porovnanie dane'!$E$7:$E$8</c:f>
              <c:strCache>
                <c:ptCount val="2"/>
                <c:pt idx="0">
                  <c:v>Petrol</c:v>
                </c:pt>
                <c:pt idx="1">
                  <c:v>Diesel</c:v>
                </c:pt>
              </c:strCache>
            </c:strRef>
          </c:cat>
          <c:val>
            <c:numRef>
              <c:f>'porovnanie dane'!$F$7:$F$8</c:f>
              <c:numCache>
                <c:formatCode>0.0</c:formatCode>
                <c:ptCount val="2"/>
                <c:pt idx="0">
                  <c:v>756.35</c:v>
                </c:pt>
                <c:pt idx="1">
                  <c:v>823.18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14-4395-B27D-A259359C9F1D}"/>
            </c:ext>
          </c:extLst>
        </c:ser>
        <c:ser>
          <c:idx val="1"/>
          <c:order val="1"/>
          <c:tx>
            <c:strRef>
              <c:f>'porovnanie dane'!$G$6</c:f>
              <c:strCache>
                <c:ptCount val="1"/>
                <c:pt idx="0">
                  <c:v>Tax</c:v>
                </c:pt>
              </c:strCache>
            </c:strRef>
          </c:tx>
          <c:spPr>
            <a:solidFill>
              <a:srgbClr val="A9E8EB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3DB8F02-35D8-4A36-A2F3-23BE0EF791BF}" type="SERIESNAME">
                      <a:rPr lang="en-US" baseline="0"/>
                      <a:pPr/>
                      <a:t>[NÁZOV RADU]</a:t>
                    </a:fld>
                    <a:r>
                      <a:rPr lang="en-US" baseline="0"/>
                      <a:t> - </a:t>
                    </a:r>
                    <a:fld id="{8E7D9AE1-B9A2-441D-805F-A21DDFA7B063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  <a:p>
                    <a:fld id="{92DBE8FD-BB5C-4456-97A5-6A89F1D200A4}" type="CELLRANGE">
                      <a:rPr lang="en-US"/>
                      <a:pPr/>
                      <a:t>[CELLRANGE]</a:t>
                    </a:fld>
                    <a:endParaRPr lang="sk-SK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114-4395-B27D-A259359C9F1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0183E55-BB44-4995-B1DC-55A0A2DBBFA4}" type="SERIESNAME">
                      <a:rPr lang="en-US" baseline="0"/>
                      <a:pPr/>
                      <a:t>[NÁZOV RADU]</a:t>
                    </a:fld>
                    <a:r>
                      <a:rPr lang="en-US" baseline="0"/>
                      <a:t> - </a:t>
                    </a:r>
                    <a:fld id="{8E7D9AE1-B9A2-441D-805F-A21DDFA7B063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  <a:p>
                    <a:fld id="{92DBE8FD-BB5C-4456-97A5-6A89F1D200A4}" type="CELLRANGE">
                      <a:rPr lang="en-US"/>
                      <a:pPr/>
                      <a:t>[CELLRANGE]</a:t>
                    </a:fld>
                    <a:endParaRPr lang="sk-SK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114-4395-B27D-A259359C9F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'porovnanie dane'!$E$7:$E$8</c:f>
              <c:strCache>
                <c:ptCount val="2"/>
                <c:pt idx="0">
                  <c:v>Petrol</c:v>
                </c:pt>
                <c:pt idx="1">
                  <c:v>Diesel</c:v>
                </c:pt>
              </c:strCache>
            </c:strRef>
          </c:cat>
          <c:val>
            <c:numRef>
              <c:f>'porovnanie dane'!$G$7:$G$8</c:f>
              <c:numCache>
                <c:formatCode>0.0</c:formatCode>
                <c:ptCount val="2"/>
                <c:pt idx="0">
                  <c:v>815.65</c:v>
                </c:pt>
                <c:pt idx="1">
                  <c:v>653.82000000000005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'porovnanie dane'!$I$7:$I$8</c15:f>
                <c15:dlblRangeCache>
                  <c:ptCount val="2"/>
                  <c:pt idx="0">
                    <c:v>52%</c:v>
                  </c:pt>
                  <c:pt idx="1">
                    <c:v>44%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114-4395-B27D-A259359C9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9465872"/>
        <c:axId val="1359456304"/>
      </c:barChart>
      <c:catAx>
        <c:axId val="135946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defRPr>
            </a:pPr>
            <a:endParaRPr lang="sk-SK"/>
          </a:p>
        </c:txPr>
        <c:crossAx val="1359456304"/>
        <c:crosses val="autoZero"/>
        <c:auto val="1"/>
        <c:lblAlgn val="ctr"/>
        <c:lblOffset val="100"/>
        <c:noMultiLvlLbl val="0"/>
      </c:catAx>
      <c:valAx>
        <c:axId val="1359456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sk-SK" sz="1600" dirty="0" err="1"/>
                  <a:t>Price</a:t>
                </a:r>
                <a:r>
                  <a:rPr lang="sk-SK" sz="1600" dirty="0"/>
                  <a:t> (€</a:t>
                </a:r>
                <a:r>
                  <a:rPr lang="en-US" sz="1600" dirty="0"/>
                  <a:t>/1000 l</a:t>
                </a:r>
                <a:r>
                  <a:rPr lang="sk-SK" sz="16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+mn-ea"/>
                  <a:cs typeface="Calibri Light" panose="020F0302020204030204" pitchFamily="34" charset="0"/>
                </a:defRPr>
              </a:pPr>
              <a:endParaRPr lang="sk-SK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defRPr>
            </a:pPr>
            <a:endParaRPr lang="sk-SK"/>
          </a:p>
        </c:txPr>
        <c:crossAx val="135946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entury Gothic" panose="020B0502020202020204" pitchFamily="34" charset="0"/>
          <a:cs typeface="Calibri Light" panose="020F0302020204030204" pitchFamily="34" charset="0"/>
        </a:defRPr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'benzin wo tax'!$B$1</c:f>
              <c:strCache>
                <c:ptCount val="1"/>
                <c:pt idx="0">
                  <c:v>EU 27 Average</c:v>
                </c:pt>
              </c:strCache>
            </c:strRef>
          </c:tx>
          <c:spPr>
            <a:ln w="50800" cap="rnd">
              <a:solidFill>
                <a:srgbClr val="0CC0DF"/>
              </a:solidFill>
              <a:round/>
            </a:ln>
            <a:effectLst/>
          </c:spPr>
          <c:marker>
            <c:symbol val="none"/>
          </c:marker>
          <c:cat>
            <c:numRef>
              <c:f>'benzin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'benzin wo tax'!$B$2:$B$236</c:f>
              <c:numCache>
                <c:formatCode>_(* #,##0.00_);_(* \(#,##0.00\);_(* "-"??_);_(@_)</c:formatCode>
                <c:ptCount val="235"/>
                <c:pt idx="0">
                  <c:v>779.83393241072838</c:v>
                </c:pt>
                <c:pt idx="1">
                  <c:v>782.15958643384783</c:v>
                </c:pt>
                <c:pt idx="2">
                  <c:v>797.43572702539075</c:v>
                </c:pt>
                <c:pt idx="3">
                  <c:v>802.35522131027028</c:v>
                </c:pt>
                <c:pt idx="4">
                  <c:v>810.15502614735692</c:v>
                </c:pt>
                <c:pt idx="5">
                  <c:v>814.82156876168779</c:v>
                </c:pt>
                <c:pt idx="6">
                  <c:v>809.15357157291271</c:v>
                </c:pt>
                <c:pt idx="7">
                  <c:v>802.34540510798877</c:v>
                </c:pt>
                <c:pt idx="8">
                  <c:v>796.47174603081817</c:v>
                </c:pt>
                <c:pt idx="9">
                  <c:v>795.10916681817673</c:v>
                </c:pt>
                <c:pt idx="10">
                  <c:v>811.08434246031186</c:v>
                </c:pt>
                <c:pt idx="11">
                  <c:v>820.78829783847198</c:v>
                </c:pt>
                <c:pt idx="12">
                  <c:v>832.57702120850945</c:v>
                </c:pt>
                <c:pt idx="13">
                  <c:v>842.43472704227202</c:v>
                </c:pt>
                <c:pt idx="14">
                  <c:v>852.78568278293847</c:v>
                </c:pt>
                <c:pt idx="15">
                  <c:v>861.55284006723923</c:v>
                </c:pt>
                <c:pt idx="16">
                  <c:v>867.37621290641198</c:v>
                </c:pt>
                <c:pt idx="17">
                  <c:v>865.45830952072981</c:v>
                </c:pt>
                <c:pt idx="18">
                  <c:v>856.9484249706536</c:v>
                </c:pt>
                <c:pt idx="19">
                  <c:v>842.33048505568615</c:v>
                </c:pt>
                <c:pt idx="20">
                  <c:v>826.40953773477167</c:v>
                </c:pt>
                <c:pt idx="21">
                  <c:v>809.42322707130609</c:v>
                </c:pt>
                <c:pt idx="22">
                  <c:v>804.65976076492348</c:v>
                </c:pt>
                <c:pt idx="23">
                  <c:v>804.51693593085588</c:v>
                </c:pt>
                <c:pt idx="24">
                  <c:v>803.81750313628822</c:v>
                </c:pt>
                <c:pt idx="25">
                  <c:v>806.10917793379281</c:v>
                </c:pt>
                <c:pt idx="26">
                  <c:v>792.26159419377018</c:v>
                </c:pt>
                <c:pt idx="27">
                  <c:v>776.19877735679836</c:v>
                </c:pt>
                <c:pt idx="28">
                  <c:v>770.56931498583253</c:v>
                </c:pt>
                <c:pt idx="29">
                  <c:v>753.15399086979971</c:v>
                </c:pt>
                <c:pt idx="30">
                  <c:v>750.52292112546843</c:v>
                </c:pt>
                <c:pt idx="31">
                  <c:v>752.91930168340662</c:v>
                </c:pt>
                <c:pt idx="32">
                  <c:v>749.7383139225351</c:v>
                </c:pt>
                <c:pt idx="33">
                  <c:v>758.26547927417766</c:v>
                </c:pt>
                <c:pt idx="34">
                  <c:v>756.63127940393201</c:v>
                </c:pt>
                <c:pt idx="35">
                  <c:v>770.39626103233854</c:v>
                </c:pt>
                <c:pt idx="36">
                  <c:v>786.59775005880101</c:v>
                </c:pt>
                <c:pt idx="37">
                  <c:v>796.13936866571441</c:v>
                </c:pt>
                <c:pt idx="38">
                  <c:v>802.52646544747063</c:v>
                </c:pt>
                <c:pt idx="39">
                  <c:v>818.2954443806459</c:v>
                </c:pt>
                <c:pt idx="40">
                  <c:v>833.94732432491878</c:v>
                </c:pt>
                <c:pt idx="41">
                  <c:v>832.2350815687671</c:v>
                </c:pt>
                <c:pt idx="42">
                  <c:v>839.122491369155</c:v>
                </c:pt>
                <c:pt idx="43">
                  <c:v>840.53425878014593</c:v>
                </c:pt>
                <c:pt idx="44">
                  <c:v>861.74136467615779</c:v>
                </c:pt>
                <c:pt idx="45">
                  <c:v>890.33376002059845</c:v>
                </c:pt>
                <c:pt idx="46">
                  <c:v>903.00130803032789</c:v>
                </c:pt>
                <c:pt idx="47">
                  <c:v>902.60735486127749</c:v>
                </c:pt>
                <c:pt idx="48">
                  <c:v>896.11707501642729</c:v>
                </c:pt>
                <c:pt idx="49">
                  <c:v>897.49236204660178</c:v>
                </c:pt>
                <c:pt idx="50">
                  <c:v>893.08629599005224</c:v>
                </c:pt>
                <c:pt idx="51">
                  <c:v>883.5835050744322</c:v>
                </c:pt>
                <c:pt idx="52">
                  <c:v>879.36427792662403</c:v>
                </c:pt>
                <c:pt idx="53">
                  <c:v>869.66494920015862</c:v>
                </c:pt>
                <c:pt idx="54">
                  <c:v>858.15380307057376</c:v>
                </c:pt>
                <c:pt idx="55">
                  <c:v>835.86045419871652</c:v>
                </c:pt>
                <c:pt idx="56">
                  <c:v>827.117263904163</c:v>
                </c:pt>
                <c:pt idx="57">
                  <c:v>819.29788131178896</c:v>
                </c:pt>
                <c:pt idx="58">
                  <c:v>821.06005158265691</c:v>
                </c:pt>
                <c:pt idx="59">
                  <c:v>816.8241327568719</c:v>
                </c:pt>
                <c:pt idx="60">
                  <c:v>817.23516889591895</c:v>
                </c:pt>
                <c:pt idx="61">
                  <c:v>819.51597510146303</c:v>
                </c:pt>
                <c:pt idx="62">
                  <c:v>808.88037773747806</c:v>
                </c:pt>
                <c:pt idx="63">
                  <c:v>812.42029227989883</c:v>
                </c:pt>
                <c:pt idx="64">
                  <c:v>800.85991198012653</c:v>
                </c:pt>
                <c:pt idx="65">
                  <c:v>799.13444524298768</c:v>
                </c:pt>
                <c:pt idx="66">
                  <c:v>804.99210527604816</c:v>
                </c:pt>
                <c:pt idx="67">
                  <c:v>824.69407019008156</c:v>
                </c:pt>
                <c:pt idx="68">
                  <c:v>834.86096454862059</c:v>
                </c:pt>
                <c:pt idx="69">
                  <c:v>855.97618329281124</c:v>
                </c:pt>
                <c:pt idx="70">
                  <c:v>850.28421590759297</c:v>
                </c:pt>
                <c:pt idx="71">
                  <c:v>830.07691909178902</c:v>
                </c:pt>
                <c:pt idx="72">
                  <c:v>814.74927983760188</c:v>
                </c:pt>
                <c:pt idx="73">
                  <c:v>809.55292166474339</c:v>
                </c:pt>
                <c:pt idx="74">
                  <c:v>827.04517176289289</c:v>
                </c:pt>
                <c:pt idx="75">
                  <c:v>824.91551389253914</c:v>
                </c:pt>
                <c:pt idx="76">
                  <c:v>818.92996929451795</c:v>
                </c:pt>
                <c:pt idx="77">
                  <c:v>822.63026905787319</c:v>
                </c:pt>
                <c:pt idx="78">
                  <c:v>820.55660833065258</c:v>
                </c:pt>
                <c:pt idx="79">
                  <c:v>824.09315802675974</c:v>
                </c:pt>
                <c:pt idx="80">
                  <c:v>837.03947443383333</c:v>
                </c:pt>
                <c:pt idx="81">
                  <c:v>815.77601120762608</c:v>
                </c:pt>
                <c:pt idx="82">
                  <c:v>797.38647223599264</c:v>
                </c:pt>
                <c:pt idx="83">
                  <c:v>792.55055950176575</c:v>
                </c:pt>
                <c:pt idx="84">
                  <c:v>774.86796719484914</c:v>
                </c:pt>
                <c:pt idx="85">
                  <c:v>796.58472168638468</c:v>
                </c:pt>
                <c:pt idx="86">
                  <c:v>799.99804359448774</c:v>
                </c:pt>
                <c:pt idx="87">
                  <c:v>813.94465574746516</c:v>
                </c:pt>
                <c:pt idx="88">
                  <c:v>862.20677161757624</c:v>
                </c:pt>
                <c:pt idx="89">
                  <c:v>874.11185781739584</c:v>
                </c:pt>
                <c:pt idx="90">
                  <c:v>903.4821033924585</c:v>
                </c:pt>
                <c:pt idx="91">
                  <c:v>938.74377719496033</c:v>
                </c:pt>
                <c:pt idx="92">
                  <c:v>951.17831429637567</c:v>
                </c:pt>
                <c:pt idx="93">
                  <c:v>942.59046248444554</c:v>
                </c:pt>
                <c:pt idx="94">
                  <c:v>950.23155391006935</c:v>
                </c:pt>
                <c:pt idx="95">
                  <c:v>968.37822703119241</c:v>
                </c:pt>
                <c:pt idx="96">
                  <c:v>940.76187483148772</c:v>
                </c:pt>
                <c:pt idx="97">
                  <c:v>897.95178066786252</c:v>
                </c:pt>
                <c:pt idx="98">
                  <c:v>901.21095886078069</c:v>
                </c:pt>
                <c:pt idx="99">
                  <c:v>919.58089867996898</c:v>
                </c:pt>
                <c:pt idx="100">
                  <c:v>942.02994420845198</c:v>
                </c:pt>
                <c:pt idx="101">
                  <c:v>970.13273733594804</c:v>
                </c:pt>
                <c:pt idx="102">
                  <c:v>1012.1087288308939</c:v>
                </c:pt>
                <c:pt idx="103">
                  <c:v>999.90277421137137</c:v>
                </c:pt>
                <c:pt idx="104">
                  <c:v>1009.7456972986281</c:v>
                </c:pt>
                <c:pt idx="105">
                  <c:v>1033.0048828623153</c:v>
                </c:pt>
                <c:pt idx="106">
                  <c:v>1080.5575799903638</c:v>
                </c:pt>
                <c:pt idx="107">
                  <c:v>1101.0695026181493</c:v>
                </c:pt>
                <c:pt idx="108">
                  <c:v>1142.4438357214294</c:v>
                </c:pt>
                <c:pt idx="109">
                  <c:v>1169.8742855166809</c:v>
                </c:pt>
                <c:pt idx="110">
                  <c:v>1198.186865928008</c:v>
                </c:pt>
                <c:pt idx="111">
                  <c:v>1215.9791635919159</c:v>
                </c:pt>
                <c:pt idx="112">
                  <c:v>1231.4131577600731</c:v>
                </c:pt>
                <c:pt idx="113">
                  <c:v>1232.4253981092209</c:v>
                </c:pt>
                <c:pt idx="114">
                  <c:v>1209.8484608777596</c:v>
                </c:pt>
                <c:pt idx="115">
                  <c:v>1125.652296210041</c:v>
                </c:pt>
                <c:pt idx="116">
                  <c:v>1101.8642328615601</c:v>
                </c:pt>
                <c:pt idx="117">
                  <c:v>1067.3245788996596</c:v>
                </c:pt>
                <c:pt idx="118">
                  <c:v>1036.8784760025444</c:v>
                </c:pt>
                <c:pt idx="119">
                  <c:v>1007.7760361334217</c:v>
                </c:pt>
                <c:pt idx="120">
                  <c:v>983.2051992618641</c:v>
                </c:pt>
                <c:pt idx="121">
                  <c:v>976.01998590987068</c:v>
                </c:pt>
                <c:pt idx="122">
                  <c:v>999.85019822914524</c:v>
                </c:pt>
                <c:pt idx="123">
                  <c:v>1028.0004345561194</c:v>
                </c:pt>
                <c:pt idx="124">
                  <c:v>1017.6416458704869</c:v>
                </c:pt>
                <c:pt idx="125">
                  <c:v>1070.9495643234638</c:v>
                </c:pt>
                <c:pt idx="126">
                  <c:v>940.16984389148377</c:v>
                </c:pt>
                <c:pt idx="127">
                  <c:v>845.43648137692617</c:v>
                </c:pt>
                <c:pt idx="128">
                  <c:v>811.87116755691602</c:v>
                </c:pt>
                <c:pt idx="129">
                  <c:v>803.47603516958748</c:v>
                </c:pt>
                <c:pt idx="130">
                  <c:v>790.58892288858817</c:v>
                </c:pt>
                <c:pt idx="131">
                  <c:v>776.83825142822582</c:v>
                </c:pt>
                <c:pt idx="132">
                  <c:v>760.68615119912022</c:v>
                </c:pt>
                <c:pt idx="133">
                  <c:v>747.23677381303833</c:v>
                </c:pt>
                <c:pt idx="134">
                  <c:v>739.5875021167559</c:v>
                </c:pt>
                <c:pt idx="135">
                  <c:v>732.75329726301095</c:v>
                </c:pt>
                <c:pt idx="136">
                  <c:v>716.26872467111752</c:v>
                </c:pt>
                <c:pt idx="137">
                  <c:v>718.8630244283363</c:v>
                </c:pt>
                <c:pt idx="138">
                  <c:v>721.87129958398998</c:v>
                </c:pt>
                <c:pt idx="139">
                  <c:v>745.23115408760646</c:v>
                </c:pt>
                <c:pt idx="140">
                  <c:v>756.37920069913991</c:v>
                </c:pt>
                <c:pt idx="141">
                  <c:v>762.1487803359912</c:v>
                </c:pt>
                <c:pt idx="142">
                  <c:v>761.30230379271597</c:v>
                </c:pt>
                <c:pt idx="143">
                  <c:v>753.0180464601591</c:v>
                </c:pt>
                <c:pt idx="144">
                  <c:v>745.32870548259439</c:v>
                </c:pt>
                <c:pt idx="145">
                  <c:v>738.34640192294057</c:v>
                </c:pt>
                <c:pt idx="146">
                  <c:v>720.0824751245384</c:v>
                </c:pt>
                <c:pt idx="147">
                  <c:v>696.57155985514282</c:v>
                </c:pt>
                <c:pt idx="148">
                  <c:v>679.70129515639019</c:v>
                </c:pt>
                <c:pt idx="149">
                  <c:v>679.80118089826738</c:v>
                </c:pt>
                <c:pt idx="150">
                  <c:v>675.35108498197826</c:v>
                </c:pt>
                <c:pt idx="151">
                  <c:v>669.98624447980058</c:v>
                </c:pt>
                <c:pt idx="152">
                  <c:v>664.48580149530233</c:v>
                </c:pt>
                <c:pt idx="153">
                  <c:v>660.24178013388178</c:v>
                </c:pt>
                <c:pt idx="154">
                  <c:v>667.9272040375804</c:v>
                </c:pt>
                <c:pt idx="155">
                  <c:v>669.19662569122318</c:v>
                </c:pt>
                <c:pt idx="156">
                  <c:v>668.17194526865205</c:v>
                </c:pt>
                <c:pt idx="157">
                  <c:v>661.47462824491822</c:v>
                </c:pt>
                <c:pt idx="158">
                  <c:v>662.21383474041352</c:v>
                </c:pt>
                <c:pt idx="159">
                  <c:v>654.96076524630337</c:v>
                </c:pt>
                <c:pt idx="160">
                  <c:v>648.14616621680557</c:v>
                </c:pt>
                <c:pt idx="161">
                  <c:v>639.89947788994448</c:v>
                </c:pt>
                <c:pt idx="162">
                  <c:v>624.90576420691218</c:v>
                </c:pt>
                <c:pt idx="163">
                  <c:v>618.31971753626158</c:v>
                </c:pt>
                <c:pt idx="164">
                  <c:v>608.48825452713982</c:v>
                </c:pt>
                <c:pt idx="165">
                  <c:v>608.67594252421009</c:v>
                </c:pt>
                <c:pt idx="166">
                  <c:v>608.33427372917413</c:v>
                </c:pt>
                <c:pt idx="167">
                  <c:v>608.59833641440537</c:v>
                </c:pt>
                <c:pt idx="168">
                  <c:v>607.77436732529486</c:v>
                </c:pt>
                <c:pt idx="169">
                  <c:v>596.63841371418016</c:v>
                </c:pt>
                <c:pt idx="170">
                  <c:v>594.53525902425122</c:v>
                </c:pt>
                <c:pt idx="171">
                  <c:v>593.53395630844079</c:v>
                </c:pt>
                <c:pt idx="172">
                  <c:v>589.47996925960979</c:v>
                </c:pt>
                <c:pt idx="173">
                  <c:v>584.55720306003582</c:v>
                </c:pt>
                <c:pt idx="174">
                  <c:v>585.92051506844336</c:v>
                </c:pt>
                <c:pt idx="175">
                  <c:v>585.02303234489887</c:v>
                </c:pt>
                <c:pt idx="176">
                  <c:v>567.67098364583353</c:v>
                </c:pt>
                <c:pt idx="177">
                  <c:v>552.94330863268453</c:v>
                </c:pt>
                <c:pt idx="178">
                  <c:v>541.28166627800397</c:v>
                </c:pt>
                <c:pt idx="179">
                  <c:v>524.30249805502501</c:v>
                </c:pt>
                <c:pt idx="180">
                  <c:v>516.44174353809603</c:v>
                </c:pt>
                <c:pt idx="181">
                  <c:v>504.17475111898369</c:v>
                </c:pt>
                <c:pt idx="182">
                  <c:v>502.07695910187613</c:v>
                </c:pt>
                <c:pt idx="183">
                  <c:v>497.25849473133457</c:v>
                </c:pt>
                <c:pt idx="184">
                  <c:v>482.78719568644584</c:v>
                </c:pt>
                <c:pt idx="185">
                  <c:v>454.64348747796498</c:v>
                </c:pt>
                <c:pt idx="186">
                  <c:v>446.44441275193651</c:v>
                </c:pt>
                <c:pt idx="187">
                  <c:v>443.87060530856684</c:v>
                </c:pt>
                <c:pt idx="188">
                  <c:v>442.54102219775251</c:v>
                </c:pt>
                <c:pt idx="189">
                  <c:v>435.19833124882052</c:v>
                </c:pt>
                <c:pt idx="190">
                  <c:v>430.63418755113793</c:v>
                </c:pt>
                <c:pt idx="191">
                  <c:v>420.48332558127413</c:v>
                </c:pt>
                <c:pt idx="192">
                  <c:v>423.31796029867746</c:v>
                </c:pt>
                <c:pt idx="193">
                  <c:v>436.51120394400283</c:v>
                </c:pt>
                <c:pt idx="194">
                  <c:v>444.44796623115752</c:v>
                </c:pt>
                <c:pt idx="195">
                  <c:v>449.62125307326869</c:v>
                </c:pt>
                <c:pt idx="196">
                  <c:v>447.18903623485784</c:v>
                </c:pt>
                <c:pt idx="197">
                  <c:v>445.43384711712855</c:v>
                </c:pt>
                <c:pt idx="198">
                  <c:v>447.72029186724745</c:v>
                </c:pt>
                <c:pt idx="199">
                  <c:v>446.73795263233103</c:v>
                </c:pt>
                <c:pt idx="200">
                  <c:v>452.63511330425638</c:v>
                </c:pt>
                <c:pt idx="201">
                  <c:v>455.20088240333831</c:v>
                </c:pt>
                <c:pt idx="202">
                  <c:v>451.18775779009837</c:v>
                </c:pt>
                <c:pt idx="203">
                  <c:v>449.92532068807469</c:v>
                </c:pt>
                <c:pt idx="204">
                  <c:v>445.67888469230797</c:v>
                </c:pt>
                <c:pt idx="205">
                  <c:v>444.8432383890555</c:v>
                </c:pt>
                <c:pt idx="206">
                  <c:v>452.4267434104396</c:v>
                </c:pt>
                <c:pt idx="207">
                  <c:v>447.6047869667205</c:v>
                </c:pt>
                <c:pt idx="208">
                  <c:v>449.66499027145227</c:v>
                </c:pt>
                <c:pt idx="209">
                  <c:v>441.90047555793944</c:v>
                </c:pt>
                <c:pt idx="210">
                  <c:v>431.90726958642915</c:v>
                </c:pt>
                <c:pt idx="211">
                  <c:v>425.34456050953941</c:v>
                </c:pt>
                <c:pt idx="212">
                  <c:v>410.85905245745403</c:v>
                </c:pt>
                <c:pt idx="213">
                  <c:v>400.00986223172134</c:v>
                </c:pt>
                <c:pt idx="214">
                  <c:v>389.36417510247145</c:v>
                </c:pt>
                <c:pt idx="215">
                  <c:v>380.96641518375651</c:v>
                </c:pt>
                <c:pt idx="216">
                  <c:v>366.84282939799425</c:v>
                </c:pt>
                <c:pt idx="217">
                  <c:v>359.54580552441354</c:v>
                </c:pt>
                <c:pt idx="218">
                  <c:v>354.0169183313966</c:v>
                </c:pt>
                <c:pt idx="219">
                  <c:v>359.53655956758496</c:v>
                </c:pt>
                <c:pt idx="220">
                  <c:v>377.58108118787709</c:v>
                </c:pt>
                <c:pt idx="221">
                  <c:v>392.61904574233318</c:v>
                </c:pt>
                <c:pt idx="222">
                  <c:v>406.68086083217662</c:v>
                </c:pt>
                <c:pt idx="223">
                  <c:v>429.86356062089686</c:v>
                </c:pt>
                <c:pt idx="224">
                  <c:v>470.69678287549402</c:v>
                </c:pt>
                <c:pt idx="225">
                  <c:v>516.34158075927473</c:v>
                </c:pt>
                <c:pt idx="226">
                  <c:v>533.44109469544776</c:v>
                </c:pt>
                <c:pt idx="227">
                  <c:v>551.50696710021123</c:v>
                </c:pt>
                <c:pt idx="228">
                  <c:v>546.54777715282023</c:v>
                </c:pt>
                <c:pt idx="229">
                  <c:v>546.06686014386855</c:v>
                </c:pt>
                <c:pt idx="230">
                  <c:v>551.46415023507188</c:v>
                </c:pt>
                <c:pt idx="231">
                  <c:v>559.39920408897331</c:v>
                </c:pt>
                <c:pt idx="232">
                  <c:v>565.10048005194005</c:v>
                </c:pt>
                <c:pt idx="233">
                  <c:v>569.15119704034134</c:v>
                </c:pt>
                <c:pt idx="234">
                  <c:v>572.57860203964333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5D-4C0B-87D7-5B4EE0F7FFF5}"/>
            </c:ext>
          </c:extLst>
        </c:ser>
        <c:ser>
          <c:idx val="1"/>
          <c:order val="1"/>
          <c:tx>
            <c:strRef>
              <c:f>'benzin wo tax'!$C$1</c:f>
              <c:strCache>
                <c:ptCount val="1"/>
                <c:pt idx="0">
                  <c:v>AT</c:v>
                </c:pt>
              </c:strCache>
            </c:strRef>
          </c:tx>
          <c:spPr>
            <a:ln w="50800" cap="rnd">
              <a:solidFill>
                <a:srgbClr val="74E8EB"/>
              </a:solidFill>
              <a:round/>
            </a:ln>
            <a:effectLst/>
          </c:spPr>
          <c:marker>
            <c:symbol val="none"/>
          </c:marker>
          <c:cat>
            <c:numRef>
              <c:f>'benzin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'benzin wo tax'!$C$2:$C$236</c:f>
              <c:numCache>
                <c:formatCode>0.0</c:formatCode>
                <c:ptCount val="235"/>
                <c:pt idx="0">
                  <c:v>718.92</c:v>
                </c:pt>
                <c:pt idx="1">
                  <c:v>738.08</c:v>
                </c:pt>
                <c:pt idx="2">
                  <c:v>741.42</c:v>
                </c:pt>
                <c:pt idx="3">
                  <c:v>743.08</c:v>
                </c:pt>
                <c:pt idx="4">
                  <c:v>763.92</c:v>
                </c:pt>
                <c:pt idx="5">
                  <c:v>765.58</c:v>
                </c:pt>
                <c:pt idx="6">
                  <c:v>757.25</c:v>
                </c:pt>
                <c:pt idx="7">
                  <c:v>748.82</c:v>
                </c:pt>
                <c:pt idx="8">
                  <c:v>743.82</c:v>
                </c:pt>
                <c:pt idx="9">
                  <c:v>730.49</c:v>
                </c:pt>
                <c:pt idx="10">
                  <c:v>753.82</c:v>
                </c:pt>
                <c:pt idx="11">
                  <c:v>766.32</c:v>
                </c:pt>
                <c:pt idx="12">
                  <c:v>764.66</c:v>
                </c:pt>
                <c:pt idx="13">
                  <c:v>782.99</c:v>
                </c:pt>
                <c:pt idx="14">
                  <c:v>791.32</c:v>
                </c:pt>
                <c:pt idx="15">
                  <c:v>802.16</c:v>
                </c:pt>
                <c:pt idx="16">
                  <c:v>806.32</c:v>
                </c:pt>
                <c:pt idx="17">
                  <c:v>806.32</c:v>
                </c:pt>
                <c:pt idx="18">
                  <c:v>795.49</c:v>
                </c:pt>
                <c:pt idx="19">
                  <c:v>772.16</c:v>
                </c:pt>
                <c:pt idx="20">
                  <c:v>749.66</c:v>
                </c:pt>
                <c:pt idx="21">
                  <c:v>737.99</c:v>
                </c:pt>
                <c:pt idx="22">
                  <c:v>737.99</c:v>
                </c:pt>
                <c:pt idx="23">
                  <c:v>738.82</c:v>
                </c:pt>
                <c:pt idx="24">
                  <c:v>736.32</c:v>
                </c:pt>
                <c:pt idx="25">
                  <c:v>741.32</c:v>
                </c:pt>
                <c:pt idx="26">
                  <c:v>723.82</c:v>
                </c:pt>
                <c:pt idx="27">
                  <c:v>718.82</c:v>
                </c:pt>
                <c:pt idx="28">
                  <c:v>708.82</c:v>
                </c:pt>
                <c:pt idx="29">
                  <c:v>689.66</c:v>
                </c:pt>
                <c:pt idx="30">
                  <c:v>684.66</c:v>
                </c:pt>
                <c:pt idx="31">
                  <c:v>686.32</c:v>
                </c:pt>
                <c:pt idx="32">
                  <c:v>668.03</c:v>
                </c:pt>
                <c:pt idx="33">
                  <c:v>668.03</c:v>
                </c:pt>
                <c:pt idx="34">
                  <c:v>672.19</c:v>
                </c:pt>
                <c:pt idx="35">
                  <c:v>691.36</c:v>
                </c:pt>
                <c:pt idx="36">
                  <c:v>723.03</c:v>
                </c:pt>
                <c:pt idx="37">
                  <c:v>728.03</c:v>
                </c:pt>
                <c:pt idx="38">
                  <c:v>733.03</c:v>
                </c:pt>
                <c:pt idx="39">
                  <c:v>753.86</c:v>
                </c:pt>
                <c:pt idx="40">
                  <c:v>769.69</c:v>
                </c:pt>
                <c:pt idx="41">
                  <c:v>770.53</c:v>
                </c:pt>
                <c:pt idx="42">
                  <c:v>783.86</c:v>
                </c:pt>
                <c:pt idx="43">
                  <c:v>794.69</c:v>
                </c:pt>
                <c:pt idx="44">
                  <c:v>822.19</c:v>
                </c:pt>
                <c:pt idx="45">
                  <c:v>846.36</c:v>
                </c:pt>
                <c:pt idx="46">
                  <c:v>863.03</c:v>
                </c:pt>
                <c:pt idx="47">
                  <c:v>868.03</c:v>
                </c:pt>
                <c:pt idx="48">
                  <c:v>852.19</c:v>
                </c:pt>
                <c:pt idx="49">
                  <c:v>849.69</c:v>
                </c:pt>
                <c:pt idx="50">
                  <c:v>845.53</c:v>
                </c:pt>
                <c:pt idx="51">
                  <c:v>833.86</c:v>
                </c:pt>
                <c:pt idx="52">
                  <c:v>829.69</c:v>
                </c:pt>
                <c:pt idx="53">
                  <c:v>811.36</c:v>
                </c:pt>
                <c:pt idx="54">
                  <c:v>793.03</c:v>
                </c:pt>
                <c:pt idx="55">
                  <c:v>759.69</c:v>
                </c:pt>
                <c:pt idx="56">
                  <c:v>755.53</c:v>
                </c:pt>
                <c:pt idx="57">
                  <c:v>733.86</c:v>
                </c:pt>
                <c:pt idx="58">
                  <c:v>740.53</c:v>
                </c:pt>
                <c:pt idx="59">
                  <c:v>751.08</c:v>
                </c:pt>
                <c:pt idx="60">
                  <c:v>746.08</c:v>
                </c:pt>
                <c:pt idx="61">
                  <c:v>756.08</c:v>
                </c:pt>
                <c:pt idx="62">
                  <c:v>742.74</c:v>
                </c:pt>
                <c:pt idx="63">
                  <c:v>744.41</c:v>
                </c:pt>
                <c:pt idx="64">
                  <c:v>728.58</c:v>
                </c:pt>
                <c:pt idx="65">
                  <c:v>732.74</c:v>
                </c:pt>
                <c:pt idx="66">
                  <c:v>732.74</c:v>
                </c:pt>
                <c:pt idx="67">
                  <c:v>754.41</c:v>
                </c:pt>
                <c:pt idx="68">
                  <c:v>772.74</c:v>
                </c:pt>
                <c:pt idx="69">
                  <c:v>783.58</c:v>
                </c:pt>
                <c:pt idx="70">
                  <c:v>789.41</c:v>
                </c:pt>
                <c:pt idx="71">
                  <c:v>750.24</c:v>
                </c:pt>
                <c:pt idx="72">
                  <c:v>734.41</c:v>
                </c:pt>
                <c:pt idx="73">
                  <c:v>739.41</c:v>
                </c:pt>
                <c:pt idx="74">
                  <c:v>763.58</c:v>
                </c:pt>
                <c:pt idx="75">
                  <c:v>761.91</c:v>
                </c:pt>
                <c:pt idx="76">
                  <c:v>754.41</c:v>
                </c:pt>
                <c:pt idx="77">
                  <c:v>759.41</c:v>
                </c:pt>
                <c:pt idx="78">
                  <c:v>748.58</c:v>
                </c:pt>
                <c:pt idx="79">
                  <c:v>756.08</c:v>
                </c:pt>
                <c:pt idx="80">
                  <c:v>776.91</c:v>
                </c:pt>
                <c:pt idx="81">
                  <c:v>761.08</c:v>
                </c:pt>
                <c:pt idx="82">
                  <c:v>742.74</c:v>
                </c:pt>
                <c:pt idx="83">
                  <c:v>745.24</c:v>
                </c:pt>
                <c:pt idx="84">
                  <c:v>680.24</c:v>
                </c:pt>
                <c:pt idx="85">
                  <c:v>654.26</c:v>
                </c:pt>
                <c:pt idx="86">
                  <c:v>665.92</c:v>
                </c:pt>
                <c:pt idx="87">
                  <c:v>694.26</c:v>
                </c:pt>
                <c:pt idx="88">
                  <c:v>731.76</c:v>
                </c:pt>
                <c:pt idx="89">
                  <c:v>773.42</c:v>
                </c:pt>
                <c:pt idx="90">
                  <c:v>830.92</c:v>
                </c:pt>
                <c:pt idx="91">
                  <c:v>871.76</c:v>
                </c:pt>
                <c:pt idx="92">
                  <c:v>889.26</c:v>
                </c:pt>
                <c:pt idx="93">
                  <c:v>903.42</c:v>
                </c:pt>
                <c:pt idx="94">
                  <c:v>912.59</c:v>
                </c:pt>
                <c:pt idx="95">
                  <c:v>930.92</c:v>
                </c:pt>
                <c:pt idx="96">
                  <c:v>909.26</c:v>
                </c:pt>
                <c:pt idx="97">
                  <c:v>879.26</c:v>
                </c:pt>
                <c:pt idx="98">
                  <c:v>909.86</c:v>
                </c:pt>
                <c:pt idx="99">
                  <c:v>931.52</c:v>
                </c:pt>
                <c:pt idx="100">
                  <c:v>969.86</c:v>
                </c:pt>
                <c:pt idx="101">
                  <c:v>964.02</c:v>
                </c:pt>
                <c:pt idx="102">
                  <c:v>975.69</c:v>
                </c:pt>
                <c:pt idx="103">
                  <c:v>981.52</c:v>
                </c:pt>
                <c:pt idx="104">
                  <c:v>978.19</c:v>
                </c:pt>
                <c:pt idx="105">
                  <c:v>1060.69</c:v>
                </c:pt>
                <c:pt idx="106">
                  <c:v>1147.3599999999999</c:v>
                </c:pt>
                <c:pt idx="107">
                  <c:v>1174.02</c:v>
                </c:pt>
                <c:pt idx="108">
                  <c:v>1210.69</c:v>
                </c:pt>
                <c:pt idx="109">
                  <c:v>1260.69</c:v>
                </c:pt>
                <c:pt idx="110">
                  <c:v>1249.02</c:v>
                </c:pt>
                <c:pt idx="111">
                  <c:v>1262.4000000000001</c:v>
                </c:pt>
                <c:pt idx="112">
                  <c:v>1251.56</c:v>
                </c:pt>
                <c:pt idx="113">
                  <c:v>1217.4000000000001</c:v>
                </c:pt>
                <c:pt idx="114">
                  <c:v>1167.4000000000001</c:v>
                </c:pt>
                <c:pt idx="115">
                  <c:v>1032.4000000000001</c:v>
                </c:pt>
                <c:pt idx="116">
                  <c:v>1017.4</c:v>
                </c:pt>
                <c:pt idx="117">
                  <c:v>989.06</c:v>
                </c:pt>
                <c:pt idx="118">
                  <c:v>973.23</c:v>
                </c:pt>
                <c:pt idx="119">
                  <c:v>954.06</c:v>
                </c:pt>
                <c:pt idx="120">
                  <c:v>943.23</c:v>
                </c:pt>
                <c:pt idx="121">
                  <c:v>918.23</c:v>
                </c:pt>
                <c:pt idx="122">
                  <c:v>940.73</c:v>
                </c:pt>
                <c:pt idx="123">
                  <c:v>974.06</c:v>
                </c:pt>
                <c:pt idx="124">
                  <c:v>959.06</c:v>
                </c:pt>
                <c:pt idx="125">
                  <c:v>1166.56</c:v>
                </c:pt>
                <c:pt idx="126">
                  <c:v>919.9</c:v>
                </c:pt>
                <c:pt idx="127">
                  <c:v>784.06</c:v>
                </c:pt>
                <c:pt idx="128">
                  <c:v>742.4</c:v>
                </c:pt>
                <c:pt idx="129">
                  <c:v>735.73</c:v>
                </c:pt>
                <c:pt idx="130">
                  <c:v>721.56</c:v>
                </c:pt>
                <c:pt idx="131">
                  <c:v>709.9</c:v>
                </c:pt>
                <c:pt idx="132">
                  <c:v>699.9</c:v>
                </c:pt>
                <c:pt idx="133">
                  <c:v>692.4</c:v>
                </c:pt>
                <c:pt idx="134">
                  <c:v>682.4</c:v>
                </c:pt>
                <c:pt idx="135">
                  <c:v>673.23</c:v>
                </c:pt>
                <c:pt idx="136">
                  <c:v>675.73</c:v>
                </c:pt>
                <c:pt idx="137">
                  <c:v>674.9</c:v>
                </c:pt>
                <c:pt idx="138">
                  <c:v>681.56</c:v>
                </c:pt>
                <c:pt idx="139">
                  <c:v>699.06</c:v>
                </c:pt>
                <c:pt idx="140">
                  <c:v>698.23</c:v>
                </c:pt>
                <c:pt idx="141">
                  <c:v>709.06</c:v>
                </c:pt>
                <c:pt idx="142">
                  <c:v>699.9</c:v>
                </c:pt>
                <c:pt idx="143">
                  <c:v>685.73</c:v>
                </c:pt>
                <c:pt idx="144">
                  <c:v>680.73</c:v>
                </c:pt>
                <c:pt idx="145">
                  <c:v>675.73</c:v>
                </c:pt>
                <c:pt idx="146">
                  <c:v>662.4</c:v>
                </c:pt>
                <c:pt idx="147">
                  <c:v>629.05999999999995</c:v>
                </c:pt>
                <c:pt idx="148">
                  <c:v>614.9</c:v>
                </c:pt>
                <c:pt idx="149">
                  <c:v>611.55999999999995</c:v>
                </c:pt>
                <c:pt idx="150">
                  <c:v>614.9</c:v>
                </c:pt>
                <c:pt idx="151">
                  <c:v>613.23</c:v>
                </c:pt>
                <c:pt idx="152">
                  <c:v>615.73</c:v>
                </c:pt>
                <c:pt idx="153">
                  <c:v>610.73</c:v>
                </c:pt>
                <c:pt idx="154">
                  <c:v>617.4</c:v>
                </c:pt>
                <c:pt idx="155">
                  <c:v>619.05999999999995</c:v>
                </c:pt>
                <c:pt idx="156">
                  <c:v>618.23</c:v>
                </c:pt>
                <c:pt idx="157">
                  <c:v>608.23</c:v>
                </c:pt>
                <c:pt idx="158">
                  <c:v>604.05999999999995</c:v>
                </c:pt>
                <c:pt idx="159">
                  <c:v>599.9</c:v>
                </c:pt>
                <c:pt idx="160">
                  <c:v>579.9</c:v>
                </c:pt>
                <c:pt idx="161">
                  <c:v>575.73</c:v>
                </c:pt>
                <c:pt idx="162">
                  <c:v>566.55999999999995</c:v>
                </c:pt>
                <c:pt idx="163">
                  <c:v>554.9</c:v>
                </c:pt>
                <c:pt idx="164">
                  <c:v>552.4</c:v>
                </c:pt>
                <c:pt idx="165">
                  <c:v>548.23</c:v>
                </c:pt>
                <c:pt idx="166">
                  <c:v>546.55999999999995</c:v>
                </c:pt>
                <c:pt idx="167">
                  <c:v>549.05999999999995</c:v>
                </c:pt>
                <c:pt idx="168">
                  <c:v>555.73</c:v>
                </c:pt>
                <c:pt idx="169">
                  <c:v>540.73</c:v>
                </c:pt>
                <c:pt idx="170">
                  <c:v>537.4</c:v>
                </c:pt>
                <c:pt idx="171">
                  <c:v>531.55999999999995</c:v>
                </c:pt>
                <c:pt idx="172">
                  <c:v>525.73</c:v>
                </c:pt>
                <c:pt idx="173">
                  <c:v>522.4</c:v>
                </c:pt>
                <c:pt idx="174">
                  <c:v>518.23</c:v>
                </c:pt>
                <c:pt idx="175">
                  <c:v>524.05999999999995</c:v>
                </c:pt>
                <c:pt idx="176">
                  <c:v>507.4</c:v>
                </c:pt>
                <c:pt idx="177">
                  <c:v>494.9</c:v>
                </c:pt>
                <c:pt idx="178">
                  <c:v>482.4</c:v>
                </c:pt>
                <c:pt idx="179">
                  <c:v>469.06</c:v>
                </c:pt>
                <c:pt idx="180">
                  <c:v>463.23</c:v>
                </c:pt>
                <c:pt idx="181">
                  <c:v>448.23</c:v>
                </c:pt>
                <c:pt idx="182">
                  <c:v>450.73</c:v>
                </c:pt>
                <c:pt idx="183">
                  <c:v>443.23</c:v>
                </c:pt>
                <c:pt idx="184">
                  <c:v>421.56</c:v>
                </c:pt>
                <c:pt idx="185">
                  <c:v>404.06</c:v>
                </c:pt>
                <c:pt idx="186">
                  <c:v>404.06</c:v>
                </c:pt>
                <c:pt idx="187">
                  <c:v>404.9</c:v>
                </c:pt>
                <c:pt idx="188">
                  <c:v>394.9</c:v>
                </c:pt>
                <c:pt idx="189">
                  <c:v>396.56</c:v>
                </c:pt>
                <c:pt idx="190">
                  <c:v>378.23</c:v>
                </c:pt>
                <c:pt idx="191">
                  <c:v>378.23</c:v>
                </c:pt>
                <c:pt idx="192">
                  <c:v>384.06</c:v>
                </c:pt>
                <c:pt idx="193">
                  <c:v>387.4</c:v>
                </c:pt>
                <c:pt idx="194">
                  <c:v>393.23</c:v>
                </c:pt>
                <c:pt idx="195">
                  <c:v>398.23</c:v>
                </c:pt>
                <c:pt idx="196">
                  <c:v>399.06</c:v>
                </c:pt>
                <c:pt idx="197">
                  <c:v>396.56</c:v>
                </c:pt>
                <c:pt idx="198">
                  <c:v>398.23</c:v>
                </c:pt>
                <c:pt idx="199">
                  <c:v>399.06</c:v>
                </c:pt>
                <c:pt idx="200">
                  <c:v>402.4</c:v>
                </c:pt>
                <c:pt idx="201">
                  <c:v>405.73</c:v>
                </c:pt>
                <c:pt idx="202">
                  <c:v>394.9</c:v>
                </c:pt>
                <c:pt idx="203">
                  <c:v>395.73</c:v>
                </c:pt>
                <c:pt idx="204">
                  <c:v>392.4</c:v>
                </c:pt>
                <c:pt idx="205">
                  <c:v>393.23</c:v>
                </c:pt>
                <c:pt idx="206">
                  <c:v>394.9</c:v>
                </c:pt>
                <c:pt idx="207">
                  <c:v>393.23</c:v>
                </c:pt>
                <c:pt idx="208">
                  <c:v>390.73</c:v>
                </c:pt>
                <c:pt idx="209">
                  <c:v>382.4</c:v>
                </c:pt>
                <c:pt idx="210">
                  <c:v>379.97</c:v>
                </c:pt>
                <c:pt idx="211">
                  <c:v>369.14</c:v>
                </c:pt>
                <c:pt idx="212">
                  <c:v>357.47</c:v>
                </c:pt>
                <c:pt idx="213">
                  <c:v>351.64</c:v>
                </c:pt>
                <c:pt idx="214">
                  <c:v>349.14</c:v>
                </c:pt>
                <c:pt idx="215">
                  <c:v>344.97</c:v>
                </c:pt>
                <c:pt idx="216">
                  <c:v>333.31</c:v>
                </c:pt>
                <c:pt idx="217">
                  <c:v>355.81</c:v>
                </c:pt>
                <c:pt idx="218">
                  <c:v>358.31</c:v>
                </c:pt>
                <c:pt idx="219">
                  <c:v>369.14</c:v>
                </c:pt>
                <c:pt idx="220">
                  <c:v>375.81</c:v>
                </c:pt>
                <c:pt idx="221">
                  <c:v>411.64</c:v>
                </c:pt>
                <c:pt idx="222">
                  <c:v>409.14</c:v>
                </c:pt>
                <c:pt idx="223">
                  <c:v>410.81</c:v>
                </c:pt>
                <c:pt idx="224">
                  <c:v>399.14</c:v>
                </c:pt>
                <c:pt idx="225">
                  <c:v>470.81</c:v>
                </c:pt>
                <c:pt idx="226">
                  <c:v>493.31</c:v>
                </c:pt>
                <c:pt idx="227">
                  <c:v>515.80999999999995</c:v>
                </c:pt>
                <c:pt idx="228">
                  <c:v>503.31</c:v>
                </c:pt>
                <c:pt idx="229">
                  <c:v>507.47</c:v>
                </c:pt>
                <c:pt idx="230">
                  <c:v>516.64</c:v>
                </c:pt>
                <c:pt idx="231">
                  <c:v>527.47</c:v>
                </c:pt>
                <c:pt idx="232">
                  <c:v>534.14</c:v>
                </c:pt>
                <c:pt idx="233">
                  <c:v>542.47</c:v>
                </c:pt>
                <c:pt idx="234">
                  <c:v>538.30999999999995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5D-4C0B-87D7-5B4EE0F7FFF5}"/>
            </c:ext>
          </c:extLst>
        </c:ser>
        <c:ser>
          <c:idx val="2"/>
          <c:order val="2"/>
          <c:tx>
            <c:strRef>
              <c:f>'benzin wo tax'!$D$1</c:f>
              <c:strCache>
                <c:ptCount val="1"/>
                <c:pt idx="0">
                  <c:v>CZ</c:v>
                </c:pt>
              </c:strCache>
            </c:strRef>
          </c:tx>
          <c:spPr>
            <a:ln w="50800" cap="rnd">
              <a:solidFill>
                <a:srgbClr val="F65959"/>
              </a:solidFill>
              <a:round/>
            </a:ln>
            <a:effectLst/>
          </c:spPr>
          <c:marker>
            <c:symbol val="none"/>
          </c:marker>
          <c:cat>
            <c:numRef>
              <c:f>'benzin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'benzin wo tax'!$D$2:$D$236</c:f>
              <c:numCache>
                <c:formatCode>0.0</c:formatCode>
                <c:ptCount val="235"/>
                <c:pt idx="0">
                  <c:v>729.33950274048777</c:v>
                </c:pt>
                <c:pt idx="1">
                  <c:v>733.35427036422539</c:v>
                </c:pt>
                <c:pt idx="2">
                  <c:v>736.65799534902055</c:v>
                </c:pt>
                <c:pt idx="3">
                  <c:v>742.13712532452212</c:v>
                </c:pt>
                <c:pt idx="4">
                  <c:v>752.57257493509564</c:v>
                </c:pt>
                <c:pt idx="5">
                  <c:v>754.66695811143791</c:v>
                </c:pt>
                <c:pt idx="6">
                  <c:v>749.62192590226766</c:v>
                </c:pt>
                <c:pt idx="7">
                  <c:v>745.19262443257139</c:v>
                </c:pt>
                <c:pt idx="8">
                  <c:v>740.67290173691242</c:v>
                </c:pt>
                <c:pt idx="9">
                  <c:v>750.58451047247934</c:v>
                </c:pt>
                <c:pt idx="10">
                  <c:v>770.64350428733201</c:v>
                </c:pt>
                <c:pt idx="11">
                  <c:v>784.16326365584439</c:v>
                </c:pt>
                <c:pt idx="12">
                  <c:v>792.50404073056393</c:v>
                </c:pt>
                <c:pt idx="13">
                  <c:v>805.78756204850879</c:v>
                </c:pt>
                <c:pt idx="14">
                  <c:v>816.24924984997006</c:v>
                </c:pt>
                <c:pt idx="15">
                  <c:v>816.15809334657399</c:v>
                </c:pt>
                <c:pt idx="16">
                  <c:v>812.79802176063311</c:v>
                </c:pt>
                <c:pt idx="17">
                  <c:v>799.18298846943594</c:v>
                </c:pt>
                <c:pt idx="18">
                  <c:v>785.9058656575213</c:v>
                </c:pt>
                <c:pt idx="19">
                  <c:v>765.27769012306726</c:v>
                </c:pt>
                <c:pt idx="20">
                  <c:v>751.1</c:v>
                </c:pt>
                <c:pt idx="21">
                  <c:v>750.61</c:v>
                </c:pt>
                <c:pt idx="22">
                  <c:v>749.38</c:v>
                </c:pt>
                <c:pt idx="23">
                  <c:v>745.27</c:v>
                </c:pt>
                <c:pt idx="24">
                  <c:v>735.98</c:v>
                </c:pt>
                <c:pt idx="25">
                  <c:v>735.98</c:v>
                </c:pt>
                <c:pt idx="26">
                  <c:v>717.99</c:v>
                </c:pt>
                <c:pt idx="27">
                  <c:v>712.64</c:v>
                </c:pt>
                <c:pt idx="28">
                  <c:v>703.86</c:v>
                </c:pt>
                <c:pt idx="29">
                  <c:v>695.08</c:v>
                </c:pt>
                <c:pt idx="30">
                  <c:v>686.75</c:v>
                </c:pt>
                <c:pt idx="31">
                  <c:v>691.17</c:v>
                </c:pt>
                <c:pt idx="32">
                  <c:v>680.69</c:v>
                </c:pt>
                <c:pt idx="33">
                  <c:v>682.41</c:v>
                </c:pt>
                <c:pt idx="34">
                  <c:v>688.14</c:v>
                </c:pt>
                <c:pt idx="35">
                  <c:v>713.83</c:v>
                </c:pt>
                <c:pt idx="36">
                  <c:v>723.85</c:v>
                </c:pt>
                <c:pt idx="37">
                  <c:v>745.19</c:v>
                </c:pt>
                <c:pt idx="38">
                  <c:v>756.66</c:v>
                </c:pt>
                <c:pt idx="39">
                  <c:v>767.19</c:v>
                </c:pt>
                <c:pt idx="40">
                  <c:v>787.69</c:v>
                </c:pt>
                <c:pt idx="41">
                  <c:v>784.26</c:v>
                </c:pt>
                <c:pt idx="42">
                  <c:v>789.95</c:v>
                </c:pt>
                <c:pt idx="43">
                  <c:v>803.04</c:v>
                </c:pt>
                <c:pt idx="44">
                  <c:v>829.67</c:v>
                </c:pt>
                <c:pt idx="45">
                  <c:v>841</c:v>
                </c:pt>
                <c:pt idx="46">
                  <c:v>845.01</c:v>
                </c:pt>
                <c:pt idx="47">
                  <c:v>838.96</c:v>
                </c:pt>
                <c:pt idx="48">
                  <c:v>819.86</c:v>
                </c:pt>
                <c:pt idx="49">
                  <c:v>830.51</c:v>
                </c:pt>
                <c:pt idx="50">
                  <c:v>823.76</c:v>
                </c:pt>
                <c:pt idx="51">
                  <c:v>821.13</c:v>
                </c:pt>
                <c:pt idx="52">
                  <c:v>819.08</c:v>
                </c:pt>
                <c:pt idx="53">
                  <c:v>805.28</c:v>
                </c:pt>
                <c:pt idx="54">
                  <c:v>776.33</c:v>
                </c:pt>
                <c:pt idx="55">
                  <c:v>744.78</c:v>
                </c:pt>
                <c:pt idx="56">
                  <c:v>755.71</c:v>
                </c:pt>
                <c:pt idx="57">
                  <c:v>752.5</c:v>
                </c:pt>
                <c:pt idx="58">
                  <c:v>757.63</c:v>
                </c:pt>
                <c:pt idx="59">
                  <c:v>758.67</c:v>
                </c:pt>
                <c:pt idx="60">
                  <c:v>750.18</c:v>
                </c:pt>
                <c:pt idx="61">
                  <c:v>740.62</c:v>
                </c:pt>
                <c:pt idx="62">
                  <c:v>743.38</c:v>
                </c:pt>
                <c:pt idx="63">
                  <c:v>729.29</c:v>
                </c:pt>
                <c:pt idx="64">
                  <c:v>727.16</c:v>
                </c:pt>
                <c:pt idx="65">
                  <c:v>733.53</c:v>
                </c:pt>
                <c:pt idx="66">
                  <c:v>749.58</c:v>
                </c:pt>
                <c:pt idx="67">
                  <c:v>763.77</c:v>
                </c:pt>
                <c:pt idx="68">
                  <c:v>772.66</c:v>
                </c:pt>
                <c:pt idx="69">
                  <c:v>789.23</c:v>
                </c:pt>
                <c:pt idx="70">
                  <c:v>777.11</c:v>
                </c:pt>
                <c:pt idx="71">
                  <c:v>756.76</c:v>
                </c:pt>
                <c:pt idx="72">
                  <c:v>746.06</c:v>
                </c:pt>
                <c:pt idx="73">
                  <c:v>742.61</c:v>
                </c:pt>
                <c:pt idx="74">
                  <c:v>754.01</c:v>
                </c:pt>
                <c:pt idx="75">
                  <c:v>765.85</c:v>
                </c:pt>
                <c:pt idx="76">
                  <c:v>766.67</c:v>
                </c:pt>
                <c:pt idx="77">
                  <c:v>771.42</c:v>
                </c:pt>
                <c:pt idx="78">
                  <c:v>768.99</c:v>
                </c:pt>
                <c:pt idx="79">
                  <c:v>774.61</c:v>
                </c:pt>
                <c:pt idx="80">
                  <c:v>766.93</c:v>
                </c:pt>
                <c:pt idx="81">
                  <c:v>731.75</c:v>
                </c:pt>
                <c:pt idx="82">
                  <c:v>710.89</c:v>
                </c:pt>
                <c:pt idx="83">
                  <c:v>713.33</c:v>
                </c:pt>
                <c:pt idx="84">
                  <c:v>709.35</c:v>
                </c:pt>
                <c:pt idx="85">
                  <c:v>706.69</c:v>
                </c:pt>
                <c:pt idx="86">
                  <c:v>712.73</c:v>
                </c:pt>
                <c:pt idx="87">
                  <c:v>729.77</c:v>
                </c:pt>
                <c:pt idx="88">
                  <c:v>781.74</c:v>
                </c:pt>
                <c:pt idx="89">
                  <c:v>823.99</c:v>
                </c:pt>
                <c:pt idx="90">
                  <c:v>859.21</c:v>
                </c:pt>
                <c:pt idx="91">
                  <c:v>892</c:v>
                </c:pt>
                <c:pt idx="92">
                  <c:v>901.73</c:v>
                </c:pt>
                <c:pt idx="93">
                  <c:v>908.14</c:v>
                </c:pt>
                <c:pt idx="94">
                  <c:v>923.79</c:v>
                </c:pt>
                <c:pt idx="95">
                  <c:v>910.65</c:v>
                </c:pt>
                <c:pt idx="96">
                  <c:v>858.15</c:v>
                </c:pt>
                <c:pt idx="97">
                  <c:v>764.77</c:v>
                </c:pt>
                <c:pt idx="98">
                  <c:v>806.21</c:v>
                </c:pt>
                <c:pt idx="99">
                  <c:v>837.2</c:v>
                </c:pt>
                <c:pt idx="100">
                  <c:v>858.05</c:v>
                </c:pt>
                <c:pt idx="101">
                  <c:v>897.49</c:v>
                </c:pt>
                <c:pt idx="102">
                  <c:v>900.94</c:v>
                </c:pt>
                <c:pt idx="103">
                  <c:v>891.47</c:v>
                </c:pt>
                <c:pt idx="104">
                  <c:v>915.4</c:v>
                </c:pt>
                <c:pt idx="105">
                  <c:v>980.63</c:v>
                </c:pt>
                <c:pt idx="106">
                  <c:v>1044.55</c:v>
                </c:pt>
                <c:pt idx="107">
                  <c:v>1092.57</c:v>
                </c:pt>
                <c:pt idx="108">
                  <c:v>1128.27</c:v>
                </c:pt>
                <c:pt idx="109">
                  <c:v>1139.4100000000001</c:v>
                </c:pt>
                <c:pt idx="110">
                  <c:v>1141.18</c:v>
                </c:pt>
                <c:pt idx="111">
                  <c:v>1139.71</c:v>
                </c:pt>
                <c:pt idx="112">
                  <c:v>1139.99</c:v>
                </c:pt>
                <c:pt idx="113">
                  <c:v>1123.43</c:v>
                </c:pt>
                <c:pt idx="114">
                  <c:v>1076.0899999999999</c:v>
                </c:pt>
                <c:pt idx="115">
                  <c:v>1037.19</c:v>
                </c:pt>
                <c:pt idx="116">
                  <c:v>1025.67</c:v>
                </c:pt>
                <c:pt idx="117">
                  <c:v>977.17</c:v>
                </c:pt>
                <c:pt idx="118">
                  <c:v>944.03</c:v>
                </c:pt>
                <c:pt idx="119">
                  <c:v>916.75</c:v>
                </c:pt>
                <c:pt idx="120">
                  <c:v>914.63</c:v>
                </c:pt>
                <c:pt idx="121">
                  <c:v>924.41</c:v>
                </c:pt>
                <c:pt idx="122">
                  <c:v>971.2</c:v>
                </c:pt>
                <c:pt idx="123">
                  <c:v>965.57</c:v>
                </c:pt>
                <c:pt idx="124">
                  <c:v>947.37</c:v>
                </c:pt>
                <c:pt idx="125">
                  <c:v>1014.37</c:v>
                </c:pt>
                <c:pt idx="126">
                  <c:v>905.74</c:v>
                </c:pt>
                <c:pt idx="127">
                  <c:v>771.02</c:v>
                </c:pt>
                <c:pt idx="128">
                  <c:v>742.31</c:v>
                </c:pt>
                <c:pt idx="129">
                  <c:v>727.64</c:v>
                </c:pt>
                <c:pt idx="130">
                  <c:v>725</c:v>
                </c:pt>
                <c:pt idx="131">
                  <c:v>707</c:v>
                </c:pt>
                <c:pt idx="132">
                  <c:v>695.7</c:v>
                </c:pt>
                <c:pt idx="133">
                  <c:v>691.59</c:v>
                </c:pt>
                <c:pt idx="134">
                  <c:v>691.59</c:v>
                </c:pt>
                <c:pt idx="135">
                  <c:v>677.48</c:v>
                </c:pt>
                <c:pt idx="136">
                  <c:v>677.35</c:v>
                </c:pt>
                <c:pt idx="137">
                  <c:v>677.19</c:v>
                </c:pt>
                <c:pt idx="138">
                  <c:v>688.33</c:v>
                </c:pt>
                <c:pt idx="139">
                  <c:v>692.6</c:v>
                </c:pt>
                <c:pt idx="140">
                  <c:v>705.49</c:v>
                </c:pt>
                <c:pt idx="141">
                  <c:v>709.3</c:v>
                </c:pt>
                <c:pt idx="142">
                  <c:v>706.94</c:v>
                </c:pt>
                <c:pt idx="143">
                  <c:v>686.06</c:v>
                </c:pt>
                <c:pt idx="144">
                  <c:v>671.19</c:v>
                </c:pt>
                <c:pt idx="145">
                  <c:v>663.01</c:v>
                </c:pt>
                <c:pt idx="146">
                  <c:v>643.66</c:v>
                </c:pt>
                <c:pt idx="147">
                  <c:v>613.29</c:v>
                </c:pt>
                <c:pt idx="148">
                  <c:v>598.28</c:v>
                </c:pt>
                <c:pt idx="149">
                  <c:v>594.9</c:v>
                </c:pt>
                <c:pt idx="150">
                  <c:v>595.37</c:v>
                </c:pt>
                <c:pt idx="151">
                  <c:v>594.09</c:v>
                </c:pt>
                <c:pt idx="152">
                  <c:v>589.97</c:v>
                </c:pt>
                <c:pt idx="153">
                  <c:v>591.33000000000004</c:v>
                </c:pt>
                <c:pt idx="154">
                  <c:v>593.49</c:v>
                </c:pt>
                <c:pt idx="155">
                  <c:v>594.23</c:v>
                </c:pt>
                <c:pt idx="156">
                  <c:v>587.87</c:v>
                </c:pt>
                <c:pt idx="157">
                  <c:v>583.91</c:v>
                </c:pt>
                <c:pt idx="158">
                  <c:v>582.36</c:v>
                </c:pt>
                <c:pt idx="159">
                  <c:v>575.64</c:v>
                </c:pt>
                <c:pt idx="160">
                  <c:v>555.27</c:v>
                </c:pt>
                <c:pt idx="161">
                  <c:v>557.16</c:v>
                </c:pt>
                <c:pt idx="162">
                  <c:v>548.79</c:v>
                </c:pt>
                <c:pt idx="163">
                  <c:v>546.16999999999996</c:v>
                </c:pt>
                <c:pt idx="164">
                  <c:v>545.25</c:v>
                </c:pt>
                <c:pt idx="165">
                  <c:v>540.32000000000005</c:v>
                </c:pt>
                <c:pt idx="166">
                  <c:v>540.77</c:v>
                </c:pt>
                <c:pt idx="167">
                  <c:v>536.79999999999995</c:v>
                </c:pt>
                <c:pt idx="168">
                  <c:v>518.73</c:v>
                </c:pt>
                <c:pt idx="169">
                  <c:v>515.07000000000005</c:v>
                </c:pt>
                <c:pt idx="170">
                  <c:v>513.75</c:v>
                </c:pt>
                <c:pt idx="171">
                  <c:v>510.6</c:v>
                </c:pt>
                <c:pt idx="172">
                  <c:v>507.08</c:v>
                </c:pt>
                <c:pt idx="173">
                  <c:v>500.63</c:v>
                </c:pt>
                <c:pt idx="174">
                  <c:v>496.08</c:v>
                </c:pt>
                <c:pt idx="175">
                  <c:v>478.22</c:v>
                </c:pt>
                <c:pt idx="176">
                  <c:v>446.67</c:v>
                </c:pt>
                <c:pt idx="177">
                  <c:v>436.7</c:v>
                </c:pt>
                <c:pt idx="178">
                  <c:v>425.92</c:v>
                </c:pt>
                <c:pt idx="179">
                  <c:v>425.47</c:v>
                </c:pt>
                <c:pt idx="180">
                  <c:v>419.07</c:v>
                </c:pt>
                <c:pt idx="181">
                  <c:v>407.72</c:v>
                </c:pt>
                <c:pt idx="182">
                  <c:v>404.56</c:v>
                </c:pt>
                <c:pt idx="183">
                  <c:v>396.81</c:v>
                </c:pt>
                <c:pt idx="184">
                  <c:v>389.6</c:v>
                </c:pt>
                <c:pt idx="185">
                  <c:v>391.08</c:v>
                </c:pt>
                <c:pt idx="186">
                  <c:v>388.7</c:v>
                </c:pt>
                <c:pt idx="187">
                  <c:v>384.19</c:v>
                </c:pt>
                <c:pt idx="188">
                  <c:v>383.87</c:v>
                </c:pt>
                <c:pt idx="189">
                  <c:v>382.13</c:v>
                </c:pt>
                <c:pt idx="190">
                  <c:v>378.45</c:v>
                </c:pt>
                <c:pt idx="191">
                  <c:v>378.98</c:v>
                </c:pt>
                <c:pt idx="192">
                  <c:v>376.31</c:v>
                </c:pt>
                <c:pt idx="193">
                  <c:v>377.62</c:v>
                </c:pt>
                <c:pt idx="194">
                  <c:v>375.74</c:v>
                </c:pt>
                <c:pt idx="195">
                  <c:v>374.76</c:v>
                </c:pt>
                <c:pt idx="196">
                  <c:v>371.21</c:v>
                </c:pt>
                <c:pt idx="197">
                  <c:v>367.87</c:v>
                </c:pt>
                <c:pt idx="198">
                  <c:v>370.51</c:v>
                </c:pt>
                <c:pt idx="199">
                  <c:v>377.07</c:v>
                </c:pt>
                <c:pt idx="200">
                  <c:v>381.21</c:v>
                </c:pt>
                <c:pt idx="201">
                  <c:v>386.06</c:v>
                </c:pt>
                <c:pt idx="202">
                  <c:v>388.27</c:v>
                </c:pt>
                <c:pt idx="203">
                  <c:v>388.52</c:v>
                </c:pt>
                <c:pt idx="204">
                  <c:v>388.01</c:v>
                </c:pt>
                <c:pt idx="205">
                  <c:v>389.52</c:v>
                </c:pt>
                <c:pt idx="206">
                  <c:v>392.12</c:v>
                </c:pt>
                <c:pt idx="207">
                  <c:v>383.57</c:v>
                </c:pt>
                <c:pt idx="208">
                  <c:v>374.16</c:v>
                </c:pt>
                <c:pt idx="209">
                  <c:v>366.19</c:v>
                </c:pt>
                <c:pt idx="210">
                  <c:v>353.12</c:v>
                </c:pt>
                <c:pt idx="211">
                  <c:v>345.79</c:v>
                </c:pt>
                <c:pt idx="212">
                  <c:v>336.48</c:v>
                </c:pt>
                <c:pt idx="213">
                  <c:v>329.04</c:v>
                </c:pt>
                <c:pt idx="214">
                  <c:v>320.36</c:v>
                </c:pt>
                <c:pt idx="215">
                  <c:v>312.26</c:v>
                </c:pt>
                <c:pt idx="216">
                  <c:v>303.75</c:v>
                </c:pt>
                <c:pt idx="217">
                  <c:v>290.52999999999997</c:v>
                </c:pt>
                <c:pt idx="218">
                  <c:v>298.20999999999998</c:v>
                </c:pt>
                <c:pt idx="219">
                  <c:v>308.83999999999997</c:v>
                </c:pt>
                <c:pt idx="220">
                  <c:v>322.85000000000002</c:v>
                </c:pt>
                <c:pt idx="221">
                  <c:v>341.34</c:v>
                </c:pt>
                <c:pt idx="222">
                  <c:v>365.15</c:v>
                </c:pt>
                <c:pt idx="223">
                  <c:v>393.85</c:v>
                </c:pt>
                <c:pt idx="224">
                  <c:v>446.81</c:v>
                </c:pt>
                <c:pt idx="225">
                  <c:v>499.86</c:v>
                </c:pt>
                <c:pt idx="226">
                  <c:v>510.68</c:v>
                </c:pt>
                <c:pt idx="227">
                  <c:v>521.79</c:v>
                </c:pt>
                <c:pt idx="228">
                  <c:v>532.03</c:v>
                </c:pt>
                <c:pt idx="229">
                  <c:v>529.49</c:v>
                </c:pt>
                <c:pt idx="230">
                  <c:v>533.16999999999996</c:v>
                </c:pt>
                <c:pt idx="231">
                  <c:v>536.98</c:v>
                </c:pt>
                <c:pt idx="232">
                  <c:v>540.89</c:v>
                </c:pt>
                <c:pt idx="233">
                  <c:v>541.58000000000004</c:v>
                </c:pt>
                <c:pt idx="234">
                  <c:v>534.09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5D-4C0B-87D7-5B4EE0F7FFF5}"/>
            </c:ext>
          </c:extLst>
        </c:ser>
        <c:ser>
          <c:idx val="3"/>
          <c:order val="3"/>
          <c:tx>
            <c:strRef>
              <c:f>'benzin wo tax'!$E$1</c:f>
              <c:strCache>
                <c:ptCount val="1"/>
                <c:pt idx="0">
                  <c:v>HU</c:v>
                </c:pt>
              </c:strCache>
            </c:strRef>
          </c:tx>
          <c:spPr>
            <a:ln w="50800" cap="rnd">
              <a:solidFill>
                <a:srgbClr val="A9E8EB"/>
              </a:solidFill>
              <a:round/>
            </a:ln>
            <a:effectLst/>
          </c:spPr>
          <c:marker>
            <c:symbol val="none"/>
          </c:marker>
          <c:cat>
            <c:numRef>
              <c:f>'benzin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'benzin wo tax'!$E$2:$E$236</c:f>
              <c:numCache>
                <c:formatCode>0.0</c:formatCode>
                <c:ptCount val="235"/>
                <c:pt idx="0">
                  <c:v>823.3509472345836</c:v>
                </c:pt>
                <c:pt idx="1">
                  <c:v>815.95038273309069</c:v>
                </c:pt>
                <c:pt idx="2">
                  <c:v>823.05628025477711</c:v>
                </c:pt>
                <c:pt idx="3">
                  <c:v>828.4042352099724</c:v>
                </c:pt>
                <c:pt idx="4">
                  <c:v>840.7659139675078</c:v>
                </c:pt>
                <c:pt idx="5">
                  <c:v>832.48844692171269</c:v>
                </c:pt>
                <c:pt idx="6">
                  <c:v>830.05504121750164</c:v>
                </c:pt>
                <c:pt idx="7">
                  <c:v>814.89037934881833</c:v>
                </c:pt>
                <c:pt idx="8">
                  <c:v>788.84217034700328</c:v>
                </c:pt>
                <c:pt idx="9">
                  <c:v>777.69927692502858</c:v>
                </c:pt>
                <c:pt idx="10">
                  <c:v>797.47253449156869</c:v>
                </c:pt>
                <c:pt idx="11">
                  <c:v>824.83901741616853</c:v>
                </c:pt>
                <c:pt idx="12">
                  <c:v>827.34090496564249</c:v>
                </c:pt>
                <c:pt idx="13">
                  <c:v>836.76736434108523</c:v>
                </c:pt>
                <c:pt idx="14">
                  <c:v>866.24495351584574</c:v>
                </c:pt>
                <c:pt idx="15">
                  <c:v>887.04588397507916</c:v>
                </c:pt>
                <c:pt idx="16">
                  <c:v>899.42221375983752</c:v>
                </c:pt>
                <c:pt idx="17">
                  <c:v>882.19824984147112</c:v>
                </c:pt>
                <c:pt idx="18">
                  <c:v>896.48743511999589</c:v>
                </c:pt>
                <c:pt idx="19">
                  <c:v>884.5946337741608</c:v>
                </c:pt>
                <c:pt idx="20">
                  <c:v>859.15333841076415</c:v>
                </c:pt>
                <c:pt idx="21">
                  <c:v>836.94</c:v>
                </c:pt>
                <c:pt idx="22">
                  <c:v>841.03</c:v>
                </c:pt>
                <c:pt idx="23">
                  <c:v>823.54</c:v>
                </c:pt>
                <c:pt idx="24">
                  <c:v>840.39</c:v>
                </c:pt>
                <c:pt idx="25">
                  <c:v>835.4</c:v>
                </c:pt>
                <c:pt idx="26">
                  <c:v>814.52</c:v>
                </c:pt>
                <c:pt idx="27">
                  <c:v>824.89</c:v>
                </c:pt>
                <c:pt idx="28">
                  <c:v>788.62</c:v>
                </c:pt>
                <c:pt idx="29">
                  <c:v>782.93</c:v>
                </c:pt>
                <c:pt idx="30">
                  <c:v>783.38</c:v>
                </c:pt>
                <c:pt idx="31">
                  <c:v>754.14</c:v>
                </c:pt>
                <c:pt idx="32">
                  <c:v>752.93</c:v>
                </c:pt>
                <c:pt idx="33">
                  <c:v>801.14</c:v>
                </c:pt>
                <c:pt idx="34">
                  <c:v>805.17</c:v>
                </c:pt>
                <c:pt idx="35">
                  <c:v>858.52</c:v>
                </c:pt>
                <c:pt idx="36">
                  <c:v>872.9</c:v>
                </c:pt>
                <c:pt idx="37">
                  <c:v>876.89</c:v>
                </c:pt>
                <c:pt idx="38">
                  <c:v>893.86</c:v>
                </c:pt>
                <c:pt idx="39">
                  <c:v>918.07</c:v>
                </c:pt>
                <c:pt idx="40">
                  <c:v>937.64</c:v>
                </c:pt>
                <c:pt idx="41">
                  <c:v>927.04</c:v>
                </c:pt>
                <c:pt idx="42">
                  <c:v>921.96</c:v>
                </c:pt>
                <c:pt idx="43">
                  <c:v>908.61</c:v>
                </c:pt>
                <c:pt idx="44">
                  <c:v>956.02</c:v>
                </c:pt>
                <c:pt idx="45">
                  <c:v>990.85</c:v>
                </c:pt>
                <c:pt idx="46">
                  <c:v>1009.21</c:v>
                </c:pt>
                <c:pt idx="47">
                  <c:v>1021.35</c:v>
                </c:pt>
                <c:pt idx="48">
                  <c:v>1000.67</c:v>
                </c:pt>
                <c:pt idx="49">
                  <c:v>1000.25</c:v>
                </c:pt>
                <c:pt idx="50">
                  <c:v>1000.05</c:v>
                </c:pt>
                <c:pt idx="51">
                  <c:v>1001.03</c:v>
                </c:pt>
                <c:pt idx="52">
                  <c:v>972.83</c:v>
                </c:pt>
                <c:pt idx="53">
                  <c:v>955.32</c:v>
                </c:pt>
                <c:pt idx="54">
                  <c:v>924.97</c:v>
                </c:pt>
                <c:pt idx="55">
                  <c:v>904.05</c:v>
                </c:pt>
                <c:pt idx="56">
                  <c:v>918.79</c:v>
                </c:pt>
                <c:pt idx="57">
                  <c:v>869.07</c:v>
                </c:pt>
                <c:pt idx="58">
                  <c:v>875.74</c:v>
                </c:pt>
                <c:pt idx="59">
                  <c:v>905.23</c:v>
                </c:pt>
                <c:pt idx="60">
                  <c:v>888.26</c:v>
                </c:pt>
                <c:pt idx="61">
                  <c:v>898</c:v>
                </c:pt>
                <c:pt idx="62">
                  <c:v>894.28</c:v>
                </c:pt>
                <c:pt idx="63">
                  <c:v>891.06</c:v>
                </c:pt>
                <c:pt idx="64">
                  <c:v>838.48</c:v>
                </c:pt>
                <c:pt idx="65">
                  <c:v>850.75</c:v>
                </c:pt>
                <c:pt idx="66">
                  <c:v>872.66</c:v>
                </c:pt>
                <c:pt idx="67">
                  <c:v>889.64</c:v>
                </c:pt>
                <c:pt idx="68">
                  <c:v>912.96</c:v>
                </c:pt>
                <c:pt idx="69">
                  <c:v>959.61</c:v>
                </c:pt>
                <c:pt idx="70">
                  <c:v>949.17</c:v>
                </c:pt>
                <c:pt idx="71">
                  <c:v>946.55</c:v>
                </c:pt>
                <c:pt idx="72">
                  <c:v>913.47</c:v>
                </c:pt>
                <c:pt idx="73">
                  <c:v>886.56</c:v>
                </c:pt>
                <c:pt idx="74">
                  <c:v>902.96</c:v>
                </c:pt>
                <c:pt idx="75">
                  <c:v>932.83</c:v>
                </c:pt>
                <c:pt idx="76">
                  <c:v>937.41</c:v>
                </c:pt>
                <c:pt idx="77">
                  <c:v>949.52</c:v>
                </c:pt>
                <c:pt idx="78">
                  <c:v>938.99</c:v>
                </c:pt>
                <c:pt idx="79">
                  <c:v>936.63</c:v>
                </c:pt>
                <c:pt idx="80">
                  <c:v>946.52</c:v>
                </c:pt>
                <c:pt idx="81">
                  <c:v>930.49</c:v>
                </c:pt>
                <c:pt idx="82">
                  <c:v>923.97</c:v>
                </c:pt>
                <c:pt idx="83">
                  <c:v>990.81</c:v>
                </c:pt>
                <c:pt idx="84">
                  <c:v>949.59</c:v>
                </c:pt>
                <c:pt idx="85">
                  <c:v>929.21</c:v>
                </c:pt>
                <c:pt idx="86">
                  <c:v>946.04</c:v>
                </c:pt>
                <c:pt idx="87">
                  <c:v>955.29</c:v>
                </c:pt>
                <c:pt idx="88">
                  <c:v>720.34</c:v>
                </c:pt>
                <c:pt idx="89">
                  <c:v>736.31</c:v>
                </c:pt>
                <c:pt idx="90">
                  <c:v>743.14</c:v>
                </c:pt>
                <c:pt idx="91">
                  <c:v>758.3</c:v>
                </c:pt>
                <c:pt idx="92">
                  <c:v>764.32</c:v>
                </c:pt>
                <c:pt idx="93">
                  <c:v>732.45</c:v>
                </c:pt>
                <c:pt idx="94">
                  <c:v>749.58</c:v>
                </c:pt>
                <c:pt idx="95">
                  <c:v>736.67</c:v>
                </c:pt>
                <c:pt idx="96">
                  <c:v>710.42</c:v>
                </c:pt>
                <c:pt idx="97">
                  <c:v>709.2</c:v>
                </c:pt>
                <c:pt idx="98">
                  <c:v>740.43</c:v>
                </c:pt>
                <c:pt idx="99">
                  <c:v>752.11</c:v>
                </c:pt>
                <c:pt idx="100">
                  <c:v>765.63</c:v>
                </c:pt>
                <c:pt idx="101">
                  <c:v>767.91</c:v>
                </c:pt>
                <c:pt idx="102">
                  <c:v>767.1</c:v>
                </c:pt>
                <c:pt idx="103">
                  <c:v>770.71</c:v>
                </c:pt>
                <c:pt idx="104">
                  <c:v>768.69</c:v>
                </c:pt>
                <c:pt idx="105">
                  <c:v>793.25</c:v>
                </c:pt>
                <c:pt idx="106">
                  <c:v>779.67</c:v>
                </c:pt>
                <c:pt idx="107">
                  <c:v>741.08</c:v>
                </c:pt>
                <c:pt idx="108">
                  <c:v>728.53</c:v>
                </c:pt>
                <c:pt idx="109">
                  <c:v>715.79</c:v>
                </c:pt>
                <c:pt idx="110">
                  <c:v>726.55</c:v>
                </c:pt>
                <c:pt idx="111">
                  <c:v>722.26</c:v>
                </c:pt>
                <c:pt idx="112">
                  <c:v>727.18</c:v>
                </c:pt>
                <c:pt idx="113">
                  <c:v>730.71</c:v>
                </c:pt>
                <c:pt idx="114">
                  <c:v>749.84</c:v>
                </c:pt>
                <c:pt idx="115">
                  <c:v>734.91</c:v>
                </c:pt>
                <c:pt idx="116">
                  <c:v>741.17</c:v>
                </c:pt>
                <c:pt idx="117">
                  <c:v>733.08</c:v>
                </c:pt>
                <c:pt idx="118">
                  <c:v>738.08</c:v>
                </c:pt>
                <c:pt idx="119">
                  <c:v>747.28</c:v>
                </c:pt>
                <c:pt idx="120">
                  <c:v>756.13</c:v>
                </c:pt>
                <c:pt idx="121">
                  <c:v>747.74</c:v>
                </c:pt>
                <c:pt idx="122">
                  <c:v>766.19</c:v>
                </c:pt>
                <c:pt idx="123">
                  <c:v>756.01</c:v>
                </c:pt>
                <c:pt idx="124">
                  <c:v>755.29</c:v>
                </c:pt>
                <c:pt idx="125">
                  <c:v>756.37</c:v>
                </c:pt>
                <c:pt idx="126">
                  <c:v>668.38</c:v>
                </c:pt>
                <c:pt idx="127">
                  <c:v>693.17</c:v>
                </c:pt>
                <c:pt idx="128">
                  <c:v>709.42</c:v>
                </c:pt>
                <c:pt idx="129">
                  <c:v>710.29</c:v>
                </c:pt>
                <c:pt idx="130">
                  <c:v>717.43</c:v>
                </c:pt>
                <c:pt idx="131">
                  <c:v>709.73</c:v>
                </c:pt>
                <c:pt idx="132">
                  <c:v>701.68</c:v>
                </c:pt>
                <c:pt idx="133">
                  <c:v>705.33</c:v>
                </c:pt>
                <c:pt idx="134">
                  <c:v>701.73</c:v>
                </c:pt>
                <c:pt idx="135">
                  <c:v>680.62</c:v>
                </c:pt>
                <c:pt idx="136">
                  <c:v>680.14</c:v>
                </c:pt>
                <c:pt idx="137">
                  <c:v>663.29</c:v>
                </c:pt>
                <c:pt idx="138">
                  <c:v>693.59</c:v>
                </c:pt>
                <c:pt idx="139">
                  <c:v>686.9</c:v>
                </c:pt>
                <c:pt idx="140">
                  <c:v>686.95</c:v>
                </c:pt>
                <c:pt idx="141">
                  <c:v>692.63</c:v>
                </c:pt>
                <c:pt idx="142">
                  <c:v>758.09</c:v>
                </c:pt>
                <c:pt idx="143">
                  <c:v>763.34</c:v>
                </c:pt>
                <c:pt idx="144">
                  <c:v>730.25</c:v>
                </c:pt>
                <c:pt idx="145">
                  <c:v>728.58</c:v>
                </c:pt>
                <c:pt idx="146">
                  <c:v>710.91</c:v>
                </c:pt>
                <c:pt idx="147">
                  <c:v>683.93</c:v>
                </c:pt>
                <c:pt idx="148">
                  <c:v>659.36</c:v>
                </c:pt>
                <c:pt idx="149">
                  <c:v>675.26</c:v>
                </c:pt>
                <c:pt idx="150">
                  <c:v>665.64</c:v>
                </c:pt>
                <c:pt idx="151">
                  <c:v>662.49</c:v>
                </c:pt>
                <c:pt idx="152">
                  <c:v>640.25</c:v>
                </c:pt>
                <c:pt idx="153">
                  <c:v>650.74</c:v>
                </c:pt>
                <c:pt idx="154">
                  <c:v>649.66999999999996</c:v>
                </c:pt>
                <c:pt idx="155">
                  <c:v>658.34</c:v>
                </c:pt>
                <c:pt idx="156">
                  <c:v>658.91</c:v>
                </c:pt>
                <c:pt idx="157">
                  <c:v>637.52</c:v>
                </c:pt>
                <c:pt idx="158">
                  <c:v>645.54</c:v>
                </c:pt>
                <c:pt idx="159">
                  <c:v>641.99</c:v>
                </c:pt>
                <c:pt idx="160">
                  <c:v>637.01</c:v>
                </c:pt>
                <c:pt idx="161">
                  <c:v>632.12</c:v>
                </c:pt>
                <c:pt idx="162">
                  <c:v>612.04999999999995</c:v>
                </c:pt>
                <c:pt idx="163">
                  <c:v>607.59</c:v>
                </c:pt>
                <c:pt idx="164">
                  <c:v>610.46</c:v>
                </c:pt>
                <c:pt idx="165">
                  <c:v>601.98</c:v>
                </c:pt>
                <c:pt idx="166">
                  <c:v>622.27</c:v>
                </c:pt>
                <c:pt idx="167">
                  <c:v>610</c:v>
                </c:pt>
                <c:pt idx="168">
                  <c:v>603.05999999999995</c:v>
                </c:pt>
                <c:pt idx="169">
                  <c:v>584.20000000000005</c:v>
                </c:pt>
                <c:pt idx="170">
                  <c:v>578.79999999999995</c:v>
                </c:pt>
                <c:pt idx="171">
                  <c:v>574.44000000000005</c:v>
                </c:pt>
                <c:pt idx="172">
                  <c:v>589.66999999999996</c:v>
                </c:pt>
                <c:pt idx="173">
                  <c:v>577.79</c:v>
                </c:pt>
                <c:pt idx="174">
                  <c:v>584.71</c:v>
                </c:pt>
                <c:pt idx="175">
                  <c:v>577.80999999999995</c:v>
                </c:pt>
                <c:pt idx="176">
                  <c:v>554.44000000000005</c:v>
                </c:pt>
                <c:pt idx="177">
                  <c:v>542.04</c:v>
                </c:pt>
                <c:pt idx="178">
                  <c:v>527.84</c:v>
                </c:pt>
                <c:pt idx="179">
                  <c:v>524.84</c:v>
                </c:pt>
                <c:pt idx="180">
                  <c:v>505.16</c:v>
                </c:pt>
                <c:pt idx="181">
                  <c:v>504.77</c:v>
                </c:pt>
                <c:pt idx="182">
                  <c:v>502.86</c:v>
                </c:pt>
                <c:pt idx="183">
                  <c:v>491.93</c:v>
                </c:pt>
                <c:pt idx="184">
                  <c:v>462.66</c:v>
                </c:pt>
                <c:pt idx="185">
                  <c:v>447.48</c:v>
                </c:pt>
                <c:pt idx="186">
                  <c:v>452</c:v>
                </c:pt>
                <c:pt idx="187">
                  <c:v>443.81</c:v>
                </c:pt>
                <c:pt idx="188">
                  <c:v>435.57</c:v>
                </c:pt>
                <c:pt idx="189">
                  <c:v>425.25</c:v>
                </c:pt>
                <c:pt idx="190">
                  <c:v>424</c:v>
                </c:pt>
                <c:pt idx="191">
                  <c:v>415.7</c:v>
                </c:pt>
                <c:pt idx="192">
                  <c:v>417.91</c:v>
                </c:pt>
                <c:pt idx="193">
                  <c:v>437.85</c:v>
                </c:pt>
                <c:pt idx="194">
                  <c:v>442.64</c:v>
                </c:pt>
                <c:pt idx="195">
                  <c:v>463.59</c:v>
                </c:pt>
                <c:pt idx="196">
                  <c:v>462.34</c:v>
                </c:pt>
                <c:pt idx="197">
                  <c:v>454.52</c:v>
                </c:pt>
                <c:pt idx="198">
                  <c:v>449.3</c:v>
                </c:pt>
                <c:pt idx="199">
                  <c:v>461.47</c:v>
                </c:pt>
                <c:pt idx="200">
                  <c:v>458.57</c:v>
                </c:pt>
                <c:pt idx="201">
                  <c:v>477</c:v>
                </c:pt>
                <c:pt idx="202">
                  <c:v>468.08</c:v>
                </c:pt>
                <c:pt idx="203">
                  <c:v>469.77</c:v>
                </c:pt>
                <c:pt idx="204">
                  <c:v>453.73</c:v>
                </c:pt>
                <c:pt idx="205">
                  <c:v>462.54</c:v>
                </c:pt>
                <c:pt idx="206">
                  <c:v>472.75</c:v>
                </c:pt>
                <c:pt idx="207">
                  <c:v>468.37</c:v>
                </c:pt>
                <c:pt idx="208">
                  <c:v>459.47</c:v>
                </c:pt>
                <c:pt idx="209">
                  <c:v>454.08</c:v>
                </c:pt>
                <c:pt idx="210">
                  <c:v>452.3</c:v>
                </c:pt>
                <c:pt idx="211">
                  <c:v>434.9</c:v>
                </c:pt>
                <c:pt idx="212">
                  <c:v>427.79</c:v>
                </c:pt>
                <c:pt idx="213">
                  <c:v>414.44</c:v>
                </c:pt>
                <c:pt idx="214">
                  <c:v>421.72</c:v>
                </c:pt>
                <c:pt idx="215">
                  <c:v>394.97</c:v>
                </c:pt>
                <c:pt idx="216">
                  <c:v>367.5</c:v>
                </c:pt>
                <c:pt idx="217">
                  <c:v>334.6</c:v>
                </c:pt>
                <c:pt idx="218">
                  <c:v>300.06</c:v>
                </c:pt>
                <c:pt idx="219">
                  <c:v>303.39999999999998</c:v>
                </c:pt>
                <c:pt idx="220">
                  <c:v>299.42</c:v>
                </c:pt>
                <c:pt idx="221">
                  <c:v>297.22000000000003</c:v>
                </c:pt>
                <c:pt idx="222">
                  <c:v>319.51</c:v>
                </c:pt>
                <c:pt idx="223">
                  <c:v>369.93</c:v>
                </c:pt>
                <c:pt idx="224">
                  <c:v>445.52</c:v>
                </c:pt>
                <c:pt idx="225">
                  <c:v>495.61</c:v>
                </c:pt>
                <c:pt idx="226">
                  <c:v>535.37</c:v>
                </c:pt>
                <c:pt idx="227">
                  <c:v>533.69000000000005</c:v>
                </c:pt>
                <c:pt idx="228">
                  <c:v>527.87</c:v>
                </c:pt>
                <c:pt idx="229">
                  <c:v>530.82000000000005</c:v>
                </c:pt>
                <c:pt idx="230">
                  <c:v>538.80999999999995</c:v>
                </c:pt>
                <c:pt idx="231">
                  <c:v>557.79</c:v>
                </c:pt>
                <c:pt idx="232">
                  <c:v>559.63</c:v>
                </c:pt>
                <c:pt idx="233">
                  <c:v>570.05999999999995</c:v>
                </c:pt>
                <c:pt idx="234">
                  <c:v>579.12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5D-4C0B-87D7-5B4EE0F7FFF5}"/>
            </c:ext>
          </c:extLst>
        </c:ser>
        <c:ser>
          <c:idx val="4"/>
          <c:order val="4"/>
          <c:tx>
            <c:strRef>
              <c:f>'benzin wo tax'!$F$1</c:f>
              <c:strCache>
                <c:ptCount val="1"/>
                <c:pt idx="0">
                  <c:v>PL</c:v>
                </c:pt>
              </c:strCache>
            </c:strRef>
          </c:tx>
          <c:spPr>
            <a:ln w="50800" cap="rnd">
              <a:solidFill>
                <a:srgbClr val="FF7F7F"/>
              </a:solidFill>
              <a:round/>
            </a:ln>
            <a:effectLst/>
          </c:spPr>
          <c:marker>
            <c:symbol val="none"/>
          </c:marker>
          <c:cat>
            <c:numRef>
              <c:f>'benzin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'benzin wo tax'!$F$2:$F$236</c:f>
              <c:numCache>
                <c:formatCode>0.0</c:formatCode>
                <c:ptCount val="235"/>
                <c:pt idx="0">
                  <c:v>793.18593525012784</c:v>
                </c:pt>
                <c:pt idx="1">
                  <c:v>798.20302355778142</c:v>
                </c:pt>
                <c:pt idx="2">
                  <c:v>805.62671759280818</c:v>
                </c:pt>
                <c:pt idx="3">
                  <c:v>816.42310860101179</c:v>
                </c:pt>
                <c:pt idx="4">
                  <c:v>819.80703612189654</c:v>
                </c:pt>
                <c:pt idx="5">
                  <c:v>817.02043106269582</c:v>
                </c:pt>
                <c:pt idx="6">
                  <c:v>813.02315848214289</c:v>
                </c:pt>
                <c:pt idx="7">
                  <c:v>815.65937260191151</c:v>
                </c:pt>
                <c:pt idx="8">
                  <c:v>790.95412844036696</c:v>
                </c:pt>
                <c:pt idx="9">
                  <c:v>804.79417206290464</c:v>
                </c:pt>
                <c:pt idx="10">
                  <c:v>824.08501693331766</c:v>
                </c:pt>
                <c:pt idx="11">
                  <c:v>835.20785843536294</c:v>
                </c:pt>
                <c:pt idx="12">
                  <c:v>844.34674252933007</c:v>
                </c:pt>
                <c:pt idx="13">
                  <c:v>846.60289314045747</c:v>
                </c:pt>
                <c:pt idx="14">
                  <c:v>847.16915595692944</c:v>
                </c:pt>
                <c:pt idx="15">
                  <c:v>837.67194543983362</c:v>
                </c:pt>
                <c:pt idx="16">
                  <c:v>843.94044642030178</c:v>
                </c:pt>
                <c:pt idx="17">
                  <c:v>849.60175136242947</c:v>
                </c:pt>
                <c:pt idx="18">
                  <c:v>856.87803961186944</c:v>
                </c:pt>
                <c:pt idx="19">
                  <c:v>839.11981009123065</c:v>
                </c:pt>
                <c:pt idx="20">
                  <c:v>820.01</c:v>
                </c:pt>
                <c:pt idx="21">
                  <c:v>800.67</c:v>
                </c:pt>
                <c:pt idx="22">
                  <c:v>806.02</c:v>
                </c:pt>
                <c:pt idx="23">
                  <c:v>802.27</c:v>
                </c:pt>
                <c:pt idx="24">
                  <c:v>826.33</c:v>
                </c:pt>
                <c:pt idx="25">
                  <c:v>827.41</c:v>
                </c:pt>
                <c:pt idx="26">
                  <c:v>822.71</c:v>
                </c:pt>
                <c:pt idx="27">
                  <c:v>808.32</c:v>
                </c:pt>
                <c:pt idx="28">
                  <c:v>787.12</c:v>
                </c:pt>
                <c:pt idx="29">
                  <c:v>771.68</c:v>
                </c:pt>
                <c:pt idx="30">
                  <c:v>767.98</c:v>
                </c:pt>
                <c:pt idx="31">
                  <c:v>776.63</c:v>
                </c:pt>
                <c:pt idx="32">
                  <c:v>783.09</c:v>
                </c:pt>
                <c:pt idx="33">
                  <c:v>798.19</c:v>
                </c:pt>
                <c:pt idx="34">
                  <c:v>797.63</c:v>
                </c:pt>
                <c:pt idx="35">
                  <c:v>810.27</c:v>
                </c:pt>
                <c:pt idx="36">
                  <c:v>817.53</c:v>
                </c:pt>
                <c:pt idx="37">
                  <c:v>819.78</c:v>
                </c:pt>
                <c:pt idx="38">
                  <c:v>824.59</c:v>
                </c:pt>
                <c:pt idx="39">
                  <c:v>817.92</c:v>
                </c:pt>
                <c:pt idx="40">
                  <c:v>812.02</c:v>
                </c:pt>
                <c:pt idx="41">
                  <c:v>789.09</c:v>
                </c:pt>
                <c:pt idx="42">
                  <c:v>733.26</c:v>
                </c:pt>
                <c:pt idx="43">
                  <c:v>720.14</c:v>
                </c:pt>
                <c:pt idx="44">
                  <c:v>704.46</c:v>
                </c:pt>
                <c:pt idx="45">
                  <c:v>693.85</c:v>
                </c:pt>
                <c:pt idx="46">
                  <c:v>697.26</c:v>
                </c:pt>
                <c:pt idx="47">
                  <c:v>715.66</c:v>
                </c:pt>
                <c:pt idx="48">
                  <c:v>764.13</c:v>
                </c:pt>
                <c:pt idx="49">
                  <c:v>829.81</c:v>
                </c:pt>
                <c:pt idx="50">
                  <c:v>827.3</c:v>
                </c:pt>
                <c:pt idx="51">
                  <c:v>816.9</c:v>
                </c:pt>
                <c:pt idx="52">
                  <c:v>820.57</c:v>
                </c:pt>
                <c:pt idx="53">
                  <c:v>824.79</c:v>
                </c:pt>
                <c:pt idx="54">
                  <c:v>821.56</c:v>
                </c:pt>
                <c:pt idx="55">
                  <c:v>799.28</c:v>
                </c:pt>
                <c:pt idx="56">
                  <c:v>795.83</c:v>
                </c:pt>
                <c:pt idx="57">
                  <c:v>789.38</c:v>
                </c:pt>
                <c:pt idx="58">
                  <c:v>793.13</c:v>
                </c:pt>
                <c:pt idx="59">
                  <c:v>805.99</c:v>
                </c:pt>
                <c:pt idx="60">
                  <c:v>803.09</c:v>
                </c:pt>
                <c:pt idx="61">
                  <c:v>808.33</c:v>
                </c:pt>
                <c:pt idx="62">
                  <c:v>804.01</c:v>
                </c:pt>
                <c:pt idx="63">
                  <c:v>796.95</c:v>
                </c:pt>
                <c:pt idx="64">
                  <c:v>791.83</c:v>
                </c:pt>
                <c:pt idx="65">
                  <c:v>794.55</c:v>
                </c:pt>
                <c:pt idx="66">
                  <c:v>795.89</c:v>
                </c:pt>
                <c:pt idx="67">
                  <c:v>811.26</c:v>
                </c:pt>
                <c:pt idx="68">
                  <c:v>823.18</c:v>
                </c:pt>
                <c:pt idx="69">
                  <c:v>830.85</c:v>
                </c:pt>
                <c:pt idx="70">
                  <c:v>816.2</c:v>
                </c:pt>
                <c:pt idx="71">
                  <c:v>810.04</c:v>
                </c:pt>
                <c:pt idx="72">
                  <c:v>787.92</c:v>
                </c:pt>
                <c:pt idx="73">
                  <c:v>793.91</c:v>
                </c:pt>
                <c:pt idx="74">
                  <c:v>802.05</c:v>
                </c:pt>
                <c:pt idx="75">
                  <c:v>798.8</c:v>
                </c:pt>
                <c:pt idx="76">
                  <c:v>798.43</c:v>
                </c:pt>
                <c:pt idx="77">
                  <c:v>798.2</c:v>
                </c:pt>
                <c:pt idx="78">
                  <c:v>779.08</c:v>
                </c:pt>
                <c:pt idx="79">
                  <c:v>792.23</c:v>
                </c:pt>
                <c:pt idx="80">
                  <c:v>793.37</c:v>
                </c:pt>
                <c:pt idx="81">
                  <c:v>770.87</c:v>
                </c:pt>
                <c:pt idx="82">
                  <c:v>769.2</c:v>
                </c:pt>
                <c:pt idx="83">
                  <c:v>775.4</c:v>
                </c:pt>
                <c:pt idx="84">
                  <c:v>776.82</c:v>
                </c:pt>
                <c:pt idx="85">
                  <c:v>965.13</c:v>
                </c:pt>
                <c:pt idx="86">
                  <c:v>953.29</c:v>
                </c:pt>
                <c:pt idx="87">
                  <c:v>960.52</c:v>
                </c:pt>
                <c:pt idx="88">
                  <c:v>950.29</c:v>
                </c:pt>
                <c:pt idx="89">
                  <c:v>952.72</c:v>
                </c:pt>
                <c:pt idx="90">
                  <c:v>959.32</c:v>
                </c:pt>
                <c:pt idx="91">
                  <c:v>969.48</c:v>
                </c:pt>
                <c:pt idx="92">
                  <c:v>970.76</c:v>
                </c:pt>
                <c:pt idx="93">
                  <c:v>1014.21</c:v>
                </c:pt>
                <c:pt idx="94">
                  <c:v>996.79</c:v>
                </c:pt>
                <c:pt idx="95">
                  <c:v>989.65</c:v>
                </c:pt>
                <c:pt idx="96">
                  <c:v>967.89</c:v>
                </c:pt>
                <c:pt idx="97">
                  <c:v>903.87</c:v>
                </c:pt>
                <c:pt idx="98">
                  <c:v>895.52</c:v>
                </c:pt>
                <c:pt idx="99">
                  <c:v>894.23</c:v>
                </c:pt>
                <c:pt idx="100">
                  <c:v>926.45</c:v>
                </c:pt>
                <c:pt idx="101">
                  <c:v>941.07</c:v>
                </c:pt>
                <c:pt idx="102">
                  <c:v>950.04</c:v>
                </c:pt>
                <c:pt idx="103">
                  <c:v>939.06</c:v>
                </c:pt>
                <c:pt idx="104">
                  <c:v>1016.33</c:v>
                </c:pt>
                <c:pt idx="105">
                  <c:v>1012.33</c:v>
                </c:pt>
                <c:pt idx="106">
                  <c:v>1086.1400000000001</c:v>
                </c:pt>
                <c:pt idx="107">
                  <c:v>1097.6400000000001</c:v>
                </c:pt>
                <c:pt idx="108">
                  <c:v>1112.43</c:v>
                </c:pt>
                <c:pt idx="109">
                  <c:v>1112.04</c:v>
                </c:pt>
                <c:pt idx="110">
                  <c:v>1178.03</c:v>
                </c:pt>
                <c:pt idx="111">
                  <c:v>1205</c:v>
                </c:pt>
                <c:pt idx="112">
                  <c:v>1237.31</c:v>
                </c:pt>
                <c:pt idx="113">
                  <c:v>1240.3399999999999</c:v>
                </c:pt>
                <c:pt idx="114">
                  <c:v>1256.3699999999999</c:v>
                </c:pt>
                <c:pt idx="115">
                  <c:v>1169.02</c:v>
                </c:pt>
                <c:pt idx="116">
                  <c:v>1126.1099999999999</c:v>
                </c:pt>
                <c:pt idx="117">
                  <c:v>1086.5999999999999</c:v>
                </c:pt>
                <c:pt idx="118">
                  <c:v>1010.57</c:v>
                </c:pt>
                <c:pt idx="119">
                  <c:v>980.71</c:v>
                </c:pt>
                <c:pt idx="120">
                  <c:v>955.9</c:v>
                </c:pt>
                <c:pt idx="121">
                  <c:v>942.16</c:v>
                </c:pt>
                <c:pt idx="122">
                  <c:v>974.74</c:v>
                </c:pt>
                <c:pt idx="123">
                  <c:v>972.76</c:v>
                </c:pt>
                <c:pt idx="124">
                  <c:v>964.99</c:v>
                </c:pt>
                <c:pt idx="125">
                  <c:v>1018.97</c:v>
                </c:pt>
                <c:pt idx="126">
                  <c:v>896.89</c:v>
                </c:pt>
                <c:pt idx="127">
                  <c:v>813.85</c:v>
                </c:pt>
                <c:pt idx="128">
                  <c:v>755.05</c:v>
                </c:pt>
                <c:pt idx="129">
                  <c:v>734.59</c:v>
                </c:pt>
                <c:pt idx="130">
                  <c:v>719.24</c:v>
                </c:pt>
                <c:pt idx="131">
                  <c:v>699.16</c:v>
                </c:pt>
                <c:pt idx="132">
                  <c:v>689.46</c:v>
                </c:pt>
                <c:pt idx="133">
                  <c:v>677.53</c:v>
                </c:pt>
                <c:pt idx="134">
                  <c:v>676.83</c:v>
                </c:pt>
                <c:pt idx="135">
                  <c:v>670.06</c:v>
                </c:pt>
                <c:pt idx="136">
                  <c:v>678.36</c:v>
                </c:pt>
                <c:pt idx="137">
                  <c:v>688.77</c:v>
                </c:pt>
                <c:pt idx="138">
                  <c:v>698</c:v>
                </c:pt>
                <c:pt idx="139">
                  <c:v>689.49</c:v>
                </c:pt>
                <c:pt idx="140">
                  <c:v>686.97</c:v>
                </c:pt>
                <c:pt idx="141">
                  <c:v>690.15</c:v>
                </c:pt>
                <c:pt idx="142">
                  <c:v>693.71</c:v>
                </c:pt>
                <c:pt idx="143">
                  <c:v>689.23</c:v>
                </c:pt>
                <c:pt idx="144">
                  <c:v>681.77</c:v>
                </c:pt>
                <c:pt idx="145">
                  <c:v>678.92</c:v>
                </c:pt>
                <c:pt idx="146">
                  <c:v>672.11</c:v>
                </c:pt>
                <c:pt idx="147">
                  <c:v>672.89</c:v>
                </c:pt>
                <c:pt idx="148">
                  <c:v>666.43</c:v>
                </c:pt>
                <c:pt idx="149">
                  <c:v>663.08</c:v>
                </c:pt>
                <c:pt idx="150">
                  <c:v>667.14</c:v>
                </c:pt>
                <c:pt idx="151">
                  <c:v>659.72</c:v>
                </c:pt>
                <c:pt idx="152">
                  <c:v>653</c:v>
                </c:pt>
                <c:pt idx="153">
                  <c:v>651.13</c:v>
                </c:pt>
                <c:pt idx="154">
                  <c:v>654.05999999999995</c:v>
                </c:pt>
                <c:pt idx="155">
                  <c:v>654.27</c:v>
                </c:pt>
                <c:pt idx="156">
                  <c:v>655.16999999999996</c:v>
                </c:pt>
                <c:pt idx="157">
                  <c:v>648.88</c:v>
                </c:pt>
                <c:pt idx="158">
                  <c:v>648.87</c:v>
                </c:pt>
                <c:pt idx="159">
                  <c:v>632.89</c:v>
                </c:pt>
                <c:pt idx="160">
                  <c:v>633.66</c:v>
                </c:pt>
                <c:pt idx="161">
                  <c:v>626.38</c:v>
                </c:pt>
                <c:pt idx="162">
                  <c:v>597.17999999999995</c:v>
                </c:pt>
                <c:pt idx="163">
                  <c:v>590.22</c:v>
                </c:pt>
                <c:pt idx="164">
                  <c:v>589.61</c:v>
                </c:pt>
                <c:pt idx="165">
                  <c:v>585.54999999999995</c:v>
                </c:pt>
                <c:pt idx="166">
                  <c:v>586.82000000000005</c:v>
                </c:pt>
                <c:pt idx="167">
                  <c:v>577.77</c:v>
                </c:pt>
                <c:pt idx="168">
                  <c:v>575.76</c:v>
                </c:pt>
                <c:pt idx="169">
                  <c:v>577.27</c:v>
                </c:pt>
                <c:pt idx="170">
                  <c:v>576.6</c:v>
                </c:pt>
                <c:pt idx="171">
                  <c:v>577.24</c:v>
                </c:pt>
                <c:pt idx="172">
                  <c:v>580.04</c:v>
                </c:pt>
                <c:pt idx="173">
                  <c:v>557.19000000000005</c:v>
                </c:pt>
                <c:pt idx="174">
                  <c:v>556.83000000000004</c:v>
                </c:pt>
                <c:pt idx="175">
                  <c:v>545.87</c:v>
                </c:pt>
                <c:pt idx="176">
                  <c:v>521.22</c:v>
                </c:pt>
                <c:pt idx="177">
                  <c:v>522.57000000000005</c:v>
                </c:pt>
                <c:pt idx="178">
                  <c:v>508.66</c:v>
                </c:pt>
                <c:pt idx="179">
                  <c:v>492.21</c:v>
                </c:pt>
                <c:pt idx="180">
                  <c:v>483.1</c:v>
                </c:pt>
                <c:pt idx="181">
                  <c:v>478.48</c:v>
                </c:pt>
                <c:pt idx="182">
                  <c:v>474.12</c:v>
                </c:pt>
                <c:pt idx="183">
                  <c:v>472.21</c:v>
                </c:pt>
                <c:pt idx="184">
                  <c:v>462.09</c:v>
                </c:pt>
                <c:pt idx="185">
                  <c:v>449.92</c:v>
                </c:pt>
                <c:pt idx="186">
                  <c:v>460.39</c:v>
                </c:pt>
                <c:pt idx="187">
                  <c:v>445.72</c:v>
                </c:pt>
                <c:pt idx="188">
                  <c:v>443.93</c:v>
                </c:pt>
                <c:pt idx="189">
                  <c:v>435.57</c:v>
                </c:pt>
                <c:pt idx="190">
                  <c:v>430.97</c:v>
                </c:pt>
                <c:pt idx="191">
                  <c:v>428.16</c:v>
                </c:pt>
                <c:pt idx="192">
                  <c:v>419.16</c:v>
                </c:pt>
                <c:pt idx="193">
                  <c:v>422.62</c:v>
                </c:pt>
                <c:pt idx="194">
                  <c:v>423.32</c:v>
                </c:pt>
                <c:pt idx="195">
                  <c:v>431.08</c:v>
                </c:pt>
                <c:pt idx="196">
                  <c:v>435.68</c:v>
                </c:pt>
                <c:pt idx="197">
                  <c:v>433.37</c:v>
                </c:pt>
                <c:pt idx="198">
                  <c:v>439.76</c:v>
                </c:pt>
                <c:pt idx="199">
                  <c:v>442.34</c:v>
                </c:pt>
                <c:pt idx="200">
                  <c:v>445.81</c:v>
                </c:pt>
                <c:pt idx="201">
                  <c:v>446.9</c:v>
                </c:pt>
                <c:pt idx="202">
                  <c:v>444.29</c:v>
                </c:pt>
                <c:pt idx="203">
                  <c:v>442.26</c:v>
                </c:pt>
                <c:pt idx="204">
                  <c:v>431.13</c:v>
                </c:pt>
                <c:pt idx="205">
                  <c:v>429.28</c:v>
                </c:pt>
                <c:pt idx="206">
                  <c:v>423.21</c:v>
                </c:pt>
                <c:pt idx="207">
                  <c:v>413.33</c:v>
                </c:pt>
                <c:pt idx="208">
                  <c:v>401.28</c:v>
                </c:pt>
                <c:pt idx="209">
                  <c:v>393.81</c:v>
                </c:pt>
                <c:pt idx="210">
                  <c:v>390.57</c:v>
                </c:pt>
                <c:pt idx="211">
                  <c:v>385.88</c:v>
                </c:pt>
                <c:pt idx="212">
                  <c:v>384.37</c:v>
                </c:pt>
                <c:pt idx="213">
                  <c:v>377.5</c:v>
                </c:pt>
                <c:pt idx="214">
                  <c:v>376.5</c:v>
                </c:pt>
                <c:pt idx="215">
                  <c:v>358.7</c:v>
                </c:pt>
                <c:pt idx="216">
                  <c:v>340.39</c:v>
                </c:pt>
                <c:pt idx="217">
                  <c:v>321.91000000000003</c:v>
                </c:pt>
                <c:pt idx="218">
                  <c:v>329.36</c:v>
                </c:pt>
                <c:pt idx="219">
                  <c:v>340.32</c:v>
                </c:pt>
                <c:pt idx="220">
                  <c:v>349.81</c:v>
                </c:pt>
                <c:pt idx="221">
                  <c:v>365.79</c:v>
                </c:pt>
                <c:pt idx="222">
                  <c:v>380.62</c:v>
                </c:pt>
                <c:pt idx="223">
                  <c:v>405.78</c:v>
                </c:pt>
                <c:pt idx="224">
                  <c:v>470.57</c:v>
                </c:pt>
                <c:pt idx="225">
                  <c:v>511.17</c:v>
                </c:pt>
                <c:pt idx="226">
                  <c:v>520.16999999999996</c:v>
                </c:pt>
                <c:pt idx="227">
                  <c:v>530.42999999999995</c:v>
                </c:pt>
                <c:pt idx="228">
                  <c:v>540.54</c:v>
                </c:pt>
                <c:pt idx="229">
                  <c:v>542.1</c:v>
                </c:pt>
                <c:pt idx="230">
                  <c:v>541.37</c:v>
                </c:pt>
                <c:pt idx="231">
                  <c:v>546.97</c:v>
                </c:pt>
                <c:pt idx="232">
                  <c:v>554.51</c:v>
                </c:pt>
                <c:pt idx="233">
                  <c:v>560.11</c:v>
                </c:pt>
                <c:pt idx="234">
                  <c:v>557.11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5D-4C0B-87D7-5B4EE0F7FFF5}"/>
            </c:ext>
          </c:extLst>
        </c:ser>
        <c:ser>
          <c:idx val="5"/>
          <c:order val="5"/>
          <c:tx>
            <c:strRef>
              <c:f>'benzin wo tax'!$G$1</c:f>
              <c:strCache>
                <c:ptCount val="1"/>
                <c:pt idx="0">
                  <c:v>SK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'benzin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'benzin wo tax'!$G$2:$G$236</c:f>
              <c:numCache>
                <c:formatCode>0.0</c:formatCode>
                <c:ptCount val="235"/>
                <c:pt idx="0">
                  <c:v>756.35</c:v>
                </c:pt>
                <c:pt idx="1">
                  <c:v>762.18</c:v>
                </c:pt>
                <c:pt idx="2">
                  <c:v>773.02</c:v>
                </c:pt>
                <c:pt idx="3">
                  <c:v>777.18</c:v>
                </c:pt>
                <c:pt idx="4">
                  <c:v>790.52</c:v>
                </c:pt>
                <c:pt idx="5">
                  <c:v>799.68</c:v>
                </c:pt>
                <c:pt idx="6">
                  <c:v>798.02</c:v>
                </c:pt>
                <c:pt idx="7">
                  <c:v>778.85</c:v>
                </c:pt>
                <c:pt idx="8">
                  <c:v>763.02</c:v>
                </c:pt>
                <c:pt idx="9">
                  <c:v>760.52</c:v>
                </c:pt>
                <c:pt idx="10">
                  <c:v>788.02</c:v>
                </c:pt>
                <c:pt idx="11">
                  <c:v>796.35</c:v>
                </c:pt>
                <c:pt idx="12">
                  <c:v>798.02</c:v>
                </c:pt>
                <c:pt idx="13">
                  <c:v>805.52</c:v>
                </c:pt>
                <c:pt idx="14">
                  <c:v>829.68</c:v>
                </c:pt>
                <c:pt idx="15">
                  <c:v>828.85</c:v>
                </c:pt>
                <c:pt idx="16">
                  <c:v>858.02</c:v>
                </c:pt>
                <c:pt idx="17">
                  <c:v>859.68</c:v>
                </c:pt>
                <c:pt idx="18">
                  <c:v>846.35</c:v>
                </c:pt>
                <c:pt idx="19">
                  <c:v>825.52</c:v>
                </c:pt>
                <c:pt idx="20">
                  <c:v>808.85</c:v>
                </c:pt>
                <c:pt idx="21">
                  <c:v>785.52</c:v>
                </c:pt>
                <c:pt idx="22">
                  <c:v>799.68</c:v>
                </c:pt>
                <c:pt idx="23">
                  <c:v>798.85</c:v>
                </c:pt>
                <c:pt idx="24">
                  <c:v>799.68</c:v>
                </c:pt>
                <c:pt idx="25">
                  <c:v>798.02</c:v>
                </c:pt>
                <c:pt idx="26">
                  <c:v>781.35</c:v>
                </c:pt>
                <c:pt idx="27">
                  <c:v>781.35</c:v>
                </c:pt>
                <c:pt idx="28">
                  <c:v>768.85</c:v>
                </c:pt>
                <c:pt idx="29">
                  <c:v>748.85</c:v>
                </c:pt>
                <c:pt idx="30">
                  <c:v>728.85</c:v>
                </c:pt>
                <c:pt idx="31">
                  <c:v>750.52</c:v>
                </c:pt>
                <c:pt idx="32">
                  <c:v>748.85</c:v>
                </c:pt>
                <c:pt idx="33">
                  <c:v>730.52</c:v>
                </c:pt>
                <c:pt idx="34">
                  <c:v>716.35</c:v>
                </c:pt>
                <c:pt idx="35">
                  <c:v>734.68</c:v>
                </c:pt>
                <c:pt idx="36">
                  <c:v>760.52</c:v>
                </c:pt>
                <c:pt idx="37">
                  <c:v>763.02</c:v>
                </c:pt>
                <c:pt idx="38">
                  <c:v>776.35</c:v>
                </c:pt>
                <c:pt idx="39">
                  <c:v>778.85</c:v>
                </c:pt>
                <c:pt idx="40">
                  <c:v>829.68</c:v>
                </c:pt>
                <c:pt idx="41">
                  <c:v>830.52</c:v>
                </c:pt>
                <c:pt idx="42">
                  <c:v>794.68</c:v>
                </c:pt>
                <c:pt idx="43">
                  <c:v>801.35</c:v>
                </c:pt>
                <c:pt idx="44">
                  <c:v>823.85</c:v>
                </c:pt>
                <c:pt idx="45">
                  <c:v>876.35</c:v>
                </c:pt>
                <c:pt idx="46">
                  <c:v>889.68</c:v>
                </c:pt>
                <c:pt idx="47">
                  <c:v>882.18</c:v>
                </c:pt>
                <c:pt idx="48">
                  <c:v>864.68</c:v>
                </c:pt>
                <c:pt idx="49">
                  <c:v>888.85</c:v>
                </c:pt>
                <c:pt idx="50">
                  <c:v>886.35</c:v>
                </c:pt>
                <c:pt idx="51">
                  <c:v>873.85</c:v>
                </c:pt>
                <c:pt idx="52">
                  <c:v>863.85</c:v>
                </c:pt>
                <c:pt idx="53">
                  <c:v>875.52</c:v>
                </c:pt>
                <c:pt idx="54">
                  <c:v>828.85</c:v>
                </c:pt>
                <c:pt idx="55">
                  <c:v>780.52</c:v>
                </c:pt>
                <c:pt idx="56">
                  <c:v>778.85</c:v>
                </c:pt>
                <c:pt idx="57">
                  <c:v>761.35</c:v>
                </c:pt>
                <c:pt idx="58">
                  <c:v>768.02</c:v>
                </c:pt>
                <c:pt idx="59">
                  <c:v>780.52</c:v>
                </c:pt>
                <c:pt idx="60">
                  <c:v>773.02</c:v>
                </c:pt>
                <c:pt idx="61">
                  <c:v>776.35</c:v>
                </c:pt>
                <c:pt idx="62">
                  <c:v>777.18</c:v>
                </c:pt>
                <c:pt idx="63">
                  <c:v>780.52</c:v>
                </c:pt>
                <c:pt idx="64">
                  <c:v>760.52</c:v>
                </c:pt>
                <c:pt idx="65">
                  <c:v>727.18</c:v>
                </c:pt>
                <c:pt idx="66">
                  <c:v>733.02</c:v>
                </c:pt>
                <c:pt idx="67">
                  <c:v>758.02</c:v>
                </c:pt>
                <c:pt idx="68">
                  <c:v>773.85</c:v>
                </c:pt>
                <c:pt idx="69">
                  <c:v>793.85</c:v>
                </c:pt>
                <c:pt idx="70">
                  <c:v>790.52</c:v>
                </c:pt>
                <c:pt idx="71">
                  <c:v>733.02</c:v>
                </c:pt>
                <c:pt idx="72">
                  <c:v>713.02</c:v>
                </c:pt>
                <c:pt idx="73">
                  <c:v>715.52</c:v>
                </c:pt>
                <c:pt idx="74">
                  <c:v>758.02</c:v>
                </c:pt>
                <c:pt idx="75">
                  <c:v>759.68</c:v>
                </c:pt>
                <c:pt idx="76">
                  <c:v>759.68</c:v>
                </c:pt>
                <c:pt idx="77">
                  <c:v>763.85</c:v>
                </c:pt>
                <c:pt idx="78">
                  <c:v>764.68</c:v>
                </c:pt>
                <c:pt idx="79">
                  <c:v>788.02</c:v>
                </c:pt>
                <c:pt idx="80">
                  <c:v>771.35</c:v>
                </c:pt>
                <c:pt idx="81">
                  <c:v>722.18</c:v>
                </c:pt>
                <c:pt idx="82">
                  <c:v>697.18</c:v>
                </c:pt>
                <c:pt idx="83">
                  <c:v>698.85</c:v>
                </c:pt>
                <c:pt idx="84">
                  <c:v>693.85</c:v>
                </c:pt>
                <c:pt idx="85">
                  <c:v>695.52</c:v>
                </c:pt>
                <c:pt idx="86">
                  <c:v>698.02</c:v>
                </c:pt>
                <c:pt idx="87">
                  <c:v>723.85</c:v>
                </c:pt>
                <c:pt idx="88">
                  <c:v>770.52</c:v>
                </c:pt>
                <c:pt idx="89">
                  <c:v>801.35</c:v>
                </c:pt>
                <c:pt idx="90">
                  <c:v>848.02</c:v>
                </c:pt>
                <c:pt idx="91">
                  <c:v>893.85</c:v>
                </c:pt>
                <c:pt idx="92">
                  <c:v>893.02</c:v>
                </c:pt>
                <c:pt idx="93">
                  <c:v>894.68</c:v>
                </c:pt>
                <c:pt idx="94">
                  <c:v>902.18</c:v>
                </c:pt>
                <c:pt idx="95">
                  <c:v>880.52</c:v>
                </c:pt>
                <c:pt idx="96">
                  <c:v>841.35</c:v>
                </c:pt>
                <c:pt idx="97">
                  <c:v>822.18</c:v>
                </c:pt>
                <c:pt idx="98">
                  <c:v>821.35</c:v>
                </c:pt>
                <c:pt idx="99">
                  <c:v>824.68</c:v>
                </c:pt>
                <c:pt idx="100">
                  <c:v>853.02</c:v>
                </c:pt>
                <c:pt idx="101">
                  <c:v>897.18</c:v>
                </c:pt>
                <c:pt idx="102">
                  <c:v>897.18</c:v>
                </c:pt>
                <c:pt idx="103">
                  <c:v>898.02</c:v>
                </c:pt>
                <c:pt idx="104">
                  <c:v>901.35</c:v>
                </c:pt>
                <c:pt idx="105">
                  <c:v>943.02</c:v>
                </c:pt>
                <c:pt idx="106">
                  <c:v>980.52</c:v>
                </c:pt>
                <c:pt idx="107">
                  <c:v>983.85</c:v>
                </c:pt>
                <c:pt idx="108">
                  <c:v>1024.68</c:v>
                </c:pt>
                <c:pt idx="109">
                  <c:v>1048.8499999999999</c:v>
                </c:pt>
                <c:pt idx="110">
                  <c:v>1078.02</c:v>
                </c:pt>
                <c:pt idx="111">
                  <c:v>1051.3499999999999</c:v>
                </c:pt>
                <c:pt idx="112">
                  <c:v>1050.52</c:v>
                </c:pt>
                <c:pt idx="113">
                  <c:v>1049.68</c:v>
                </c:pt>
                <c:pt idx="114">
                  <c:v>999.68</c:v>
                </c:pt>
                <c:pt idx="115">
                  <c:v>978.85</c:v>
                </c:pt>
                <c:pt idx="116">
                  <c:v>956.35</c:v>
                </c:pt>
                <c:pt idx="117">
                  <c:v>937.18</c:v>
                </c:pt>
                <c:pt idx="118">
                  <c:v>936.35</c:v>
                </c:pt>
                <c:pt idx="119">
                  <c:v>890.52</c:v>
                </c:pt>
                <c:pt idx="120">
                  <c:v>871.35</c:v>
                </c:pt>
                <c:pt idx="121">
                  <c:v>901.35</c:v>
                </c:pt>
                <c:pt idx="122">
                  <c:v>921.35</c:v>
                </c:pt>
                <c:pt idx="123">
                  <c:v>873.85</c:v>
                </c:pt>
                <c:pt idx="124">
                  <c:v>873.02</c:v>
                </c:pt>
                <c:pt idx="125">
                  <c:v>822.18</c:v>
                </c:pt>
                <c:pt idx="126">
                  <c:v>768.02</c:v>
                </c:pt>
                <c:pt idx="127">
                  <c:v>760.52</c:v>
                </c:pt>
                <c:pt idx="128">
                  <c:v>754.68</c:v>
                </c:pt>
                <c:pt idx="129">
                  <c:v>738.02</c:v>
                </c:pt>
                <c:pt idx="130">
                  <c:v>720.52</c:v>
                </c:pt>
                <c:pt idx="131">
                  <c:v>720.52</c:v>
                </c:pt>
                <c:pt idx="132">
                  <c:v>705.52</c:v>
                </c:pt>
                <c:pt idx="133">
                  <c:v>688.85</c:v>
                </c:pt>
                <c:pt idx="134">
                  <c:v>674.68</c:v>
                </c:pt>
                <c:pt idx="135">
                  <c:v>670.52</c:v>
                </c:pt>
                <c:pt idx="136">
                  <c:v>677.18</c:v>
                </c:pt>
                <c:pt idx="137">
                  <c:v>683.85</c:v>
                </c:pt>
                <c:pt idx="138">
                  <c:v>694.68</c:v>
                </c:pt>
                <c:pt idx="139">
                  <c:v>706.35</c:v>
                </c:pt>
                <c:pt idx="140">
                  <c:v>705.52</c:v>
                </c:pt>
                <c:pt idx="141">
                  <c:v>706.35</c:v>
                </c:pt>
                <c:pt idx="142">
                  <c:v>704.68</c:v>
                </c:pt>
                <c:pt idx="143">
                  <c:v>705.52</c:v>
                </c:pt>
                <c:pt idx="144">
                  <c:v>704.68</c:v>
                </c:pt>
                <c:pt idx="145">
                  <c:v>685.52</c:v>
                </c:pt>
                <c:pt idx="146">
                  <c:v>663.85</c:v>
                </c:pt>
                <c:pt idx="147">
                  <c:v>647.17999999999995</c:v>
                </c:pt>
                <c:pt idx="148">
                  <c:v>647.17999999999995</c:v>
                </c:pt>
                <c:pt idx="149">
                  <c:v>639.67999999999995</c:v>
                </c:pt>
                <c:pt idx="150">
                  <c:v>638.85</c:v>
                </c:pt>
                <c:pt idx="151">
                  <c:v>637.17999999999995</c:v>
                </c:pt>
                <c:pt idx="152">
                  <c:v>628.02</c:v>
                </c:pt>
                <c:pt idx="153">
                  <c:v>630.52</c:v>
                </c:pt>
                <c:pt idx="154">
                  <c:v>643.02</c:v>
                </c:pt>
                <c:pt idx="155">
                  <c:v>651.35</c:v>
                </c:pt>
                <c:pt idx="156">
                  <c:v>634.67999999999995</c:v>
                </c:pt>
                <c:pt idx="157">
                  <c:v>634.67999999999995</c:v>
                </c:pt>
                <c:pt idx="158">
                  <c:v>634.67999999999995</c:v>
                </c:pt>
                <c:pt idx="159">
                  <c:v>634.67999999999995</c:v>
                </c:pt>
                <c:pt idx="160">
                  <c:v>618.85</c:v>
                </c:pt>
                <c:pt idx="161">
                  <c:v>601.35</c:v>
                </c:pt>
                <c:pt idx="162">
                  <c:v>593.02</c:v>
                </c:pt>
                <c:pt idx="163">
                  <c:v>586.35</c:v>
                </c:pt>
                <c:pt idx="164">
                  <c:v>585.52</c:v>
                </c:pt>
                <c:pt idx="165">
                  <c:v>586.35</c:v>
                </c:pt>
                <c:pt idx="166">
                  <c:v>585.52</c:v>
                </c:pt>
                <c:pt idx="167">
                  <c:v>586.35</c:v>
                </c:pt>
                <c:pt idx="168">
                  <c:v>584.67999999999995</c:v>
                </c:pt>
                <c:pt idx="169">
                  <c:v>585.52</c:v>
                </c:pt>
                <c:pt idx="170">
                  <c:v>583.85</c:v>
                </c:pt>
                <c:pt idx="171">
                  <c:v>583.85</c:v>
                </c:pt>
                <c:pt idx="172">
                  <c:v>583.85</c:v>
                </c:pt>
                <c:pt idx="173">
                  <c:v>568.85</c:v>
                </c:pt>
                <c:pt idx="174">
                  <c:v>568.02</c:v>
                </c:pt>
                <c:pt idx="175">
                  <c:v>568.02</c:v>
                </c:pt>
                <c:pt idx="176">
                  <c:v>567.17999999999995</c:v>
                </c:pt>
                <c:pt idx="177">
                  <c:v>549.67999999999995</c:v>
                </c:pt>
                <c:pt idx="178">
                  <c:v>533.02</c:v>
                </c:pt>
                <c:pt idx="179">
                  <c:v>517.17999999999995</c:v>
                </c:pt>
                <c:pt idx="180">
                  <c:v>519.67999999999995</c:v>
                </c:pt>
                <c:pt idx="181">
                  <c:v>500.52</c:v>
                </c:pt>
                <c:pt idx="182">
                  <c:v>488.02</c:v>
                </c:pt>
                <c:pt idx="183">
                  <c:v>471.35</c:v>
                </c:pt>
                <c:pt idx="184">
                  <c:v>455.52</c:v>
                </c:pt>
                <c:pt idx="185">
                  <c:v>451.35</c:v>
                </c:pt>
                <c:pt idx="186">
                  <c:v>438.85</c:v>
                </c:pt>
                <c:pt idx="187">
                  <c:v>438.02</c:v>
                </c:pt>
                <c:pt idx="188">
                  <c:v>426.35</c:v>
                </c:pt>
                <c:pt idx="189">
                  <c:v>426.35</c:v>
                </c:pt>
                <c:pt idx="190">
                  <c:v>425.52</c:v>
                </c:pt>
                <c:pt idx="191">
                  <c:v>426.35</c:v>
                </c:pt>
                <c:pt idx="192">
                  <c:v>428.85</c:v>
                </c:pt>
                <c:pt idx="193">
                  <c:v>438.02</c:v>
                </c:pt>
                <c:pt idx="194">
                  <c:v>438.02</c:v>
                </c:pt>
                <c:pt idx="195">
                  <c:v>435.52</c:v>
                </c:pt>
                <c:pt idx="196">
                  <c:v>426.35</c:v>
                </c:pt>
                <c:pt idx="197">
                  <c:v>410.52</c:v>
                </c:pt>
                <c:pt idx="198">
                  <c:v>410.52</c:v>
                </c:pt>
                <c:pt idx="199">
                  <c:v>412.18</c:v>
                </c:pt>
                <c:pt idx="200">
                  <c:v>419.68</c:v>
                </c:pt>
                <c:pt idx="201">
                  <c:v>419.68</c:v>
                </c:pt>
                <c:pt idx="202">
                  <c:v>420.52</c:v>
                </c:pt>
                <c:pt idx="203">
                  <c:v>420.52</c:v>
                </c:pt>
                <c:pt idx="204">
                  <c:v>419.68</c:v>
                </c:pt>
                <c:pt idx="205">
                  <c:v>423.02</c:v>
                </c:pt>
                <c:pt idx="206">
                  <c:v>434.68</c:v>
                </c:pt>
                <c:pt idx="207">
                  <c:v>435.52</c:v>
                </c:pt>
                <c:pt idx="208">
                  <c:v>434.68</c:v>
                </c:pt>
                <c:pt idx="209">
                  <c:v>427.18</c:v>
                </c:pt>
                <c:pt idx="210">
                  <c:v>364.68</c:v>
                </c:pt>
                <c:pt idx="211">
                  <c:v>398.02</c:v>
                </c:pt>
                <c:pt idx="212">
                  <c:v>384.68</c:v>
                </c:pt>
                <c:pt idx="213">
                  <c:v>368.85</c:v>
                </c:pt>
                <c:pt idx="214">
                  <c:v>368.02</c:v>
                </c:pt>
                <c:pt idx="215">
                  <c:v>353.02</c:v>
                </c:pt>
                <c:pt idx="216">
                  <c:v>351.35</c:v>
                </c:pt>
                <c:pt idx="217">
                  <c:v>353.02</c:v>
                </c:pt>
                <c:pt idx="218">
                  <c:v>356.35</c:v>
                </c:pt>
                <c:pt idx="219">
                  <c:v>373.85</c:v>
                </c:pt>
                <c:pt idx="220">
                  <c:v>377.18</c:v>
                </c:pt>
                <c:pt idx="221">
                  <c:v>403.02</c:v>
                </c:pt>
                <c:pt idx="222">
                  <c:v>419.68</c:v>
                </c:pt>
                <c:pt idx="223">
                  <c:v>458.85</c:v>
                </c:pt>
                <c:pt idx="224">
                  <c:v>489.68</c:v>
                </c:pt>
                <c:pt idx="225">
                  <c:v>515.52</c:v>
                </c:pt>
                <c:pt idx="226">
                  <c:v>534.67999999999995</c:v>
                </c:pt>
                <c:pt idx="227">
                  <c:v>528.02</c:v>
                </c:pt>
                <c:pt idx="228">
                  <c:v>529.67999999999995</c:v>
                </c:pt>
                <c:pt idx="229">
                  <c:v>532.17999999999995</c:v>
                </c:pt>
                <c:pt idx="230">
                  <c:v>550.52</c:v>
                </c:pt>
                <c:pt idx="231">
                  <c:v>561.35</c:v>
                </c:pt>
                <c:pt idx="232">
                  <c:v>563.85</c:v>
                </c:pt>
                <c:pt idx="233">
                  <c:v>573.02</c:v>
                </c:pt>
                <c:pt idx="234">
                  <c:v>573.85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5D-4C0B-87D7-5B4EE0F7F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9465872"/>
        <c:axId val="1359456304"/>
      </c:lineChart>
      <c:dateAx>
        <c:axId val="1359465872"/>
        <c:scaling>
          <c:orientation val="minMax"/>
        </c:scaling>
        <c:delete val="0"/>
        <c:axPos val="b"/>
        <c:numFmt formatCode="dd/mm/yy;@" sourceLinked="1"/>
        <c:majorTickMark val="none"/>
        <c:minorTickMark val="none"/>
        <c:tickLblPos val="nextTo"/>
        <c:spPr>
          <a:noFill/>
          <a:ln w="222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defRPr>
            </a:pPr>
            <a:endParaRPr lang="sk-SK"/>
          </a:p>
        </c:txPr>
        <c:crossAx val="1359456304"/>
        <c:crosses val="autoZero"/>
        <c:auto val="1"/>
        <c:lblOffset val="100"/>
        <c:baseTimeUnit val="days"/>
      </c:dateAx>
      <c:valAx>
        <c:axId val="135945630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noFill/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2222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defRPr>
            </a:pPr>
            <a:endParaRPr lang="sk-SK"/>
          </a:p>
        </c:txPr>
        <c:crossAx val="135946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Calibri Light" panose="020F0302020204030204" pitchFamily="34" charset="0"/>
            </a:defRPr>
          </a:pPr>
          <a:endParaRPr lang="sk-SK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entury Gothic" panose="020B0502020202020204" pitchFamily="34" charset="0"/>
          <a:cs typeface="Calibri Light" panose="020F0302020204030204" pitchFamily="34" charset="0"/>
        </a:defRPr>
      </a:pPr>
      <a:endParaRPr lang="sk-S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'nafta wo tax'!$B$1</c:f>
              <c:strCache>
                <c:ptCount val="1"/>
                <c:pt idx="0">
                  <c:v>EU 27 Average</c:v>
                </c:pt>
              </c:strCache>
            </c:strRef>
          </c:tx>
          <c:spPr>
            <a:ln w="50800" cap="rnd">
              <a:solidFill>
                <a:srgbClr val="0CC0DF"/>
              </a:solidFill>
              <a:round/>
            </a:ln>
            <a:effectLst/>
          </c:spPr>
          <c:marker>
            <c:symbol val="none"/>
          </c:marker>
          <c:cat>
            <c:numRef>
              <c:f>'nafta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'nafta wo tax'!$B$2:$B$236</c:f>
              <c:numCache>
                <c:formatCode>_(* #,##0.00_);_(* \(#,##0.00\);_(* "-"??_);_(@_)</c:formatCode>
                <c:ptCount val="235"/>
                <c:pt idx="0">
                  <c:v>798.23465754290726</c:v>
                </c:pt>
                <c:pt idx="1">
                  <c:v>812.98234021912788</c:v>
                </c:pt>
                <c:pt idx="2">
                  <c:v>819.5925924323318</c:v>
                </c:pt>
                <c:pt idx="3">
                  <c:v>826.65463281696816</c:v>
                </c:pt>
                <c:pt idx="4">
                  <c:v>838.01123826252103</c:v>
                </c:pt>
                <c:pt idx="5">
                  <c:v>843.4150258313515</c:v>
                </c:pt>
                <c:pt idx="6">
                  <c:v>838.86319433082622</c:v>
                </c:pt>
                <c:pt idx="7">
                  <c:v>829.27464347899559</c:v>
                </c:pt>
                <c:pt idx="8">
                  <c:v>812.38670244997979</c:v>
                </c:pt>
                <c:pt idx="9">
                  <c:v>803.48779495039128</c:v>
                </c:pt>
                <c:pt idx="10">
                  <c:v>818.16888954051888</c:v>
                </c:pt>
                <c:pt idx="11">
                  <c:v>824.28084947954676</c:v>
                </c:pt>
                <c:pt idx="12">
                  <c:v>833.62621372236902</c:v>
                </c:pt>
                <c:pt idx="13">
                  <c:v>844.02782922651409</c:v>
                </c:pt>
                <c:pt idx="14">
                  <c:v>854.86334912590223</c:v>
                </c:pt>
                <c:pt idx="15">
                  <c:v>866.96564068591442</c:v>
                </c:pt>
                <c:pt idx="16">
                  <c:v>882.46903189795967</c:v>
                </c:pt>
                <c:pt idx="17">
                  <c:v>896.02454867324684</c:v>
                </c:pt>
                <c:pt idx="18">
                  <c:v>895.34089760463905</c:v>
                </c:pt>
                <c:pt idx="19">
                  <c:v>883.31077661191091</c:v>
                </c:pt>
                <c:pt idx="20">
                  <c:v>886.28938278376961</c:v>
                </c:pt>
                <c:pt idx="21">
                  <c:v>879.05108626499702</c:v>
                </c:pt>
                <c:pt idx="22">
                  <c:v>883.97025776300529</c:v>
                </c:pt>
                <c:pt idx="23">
                  <c:v>891.207303168718</c:v>
                </c:pt>
                <c:pt idx="24">
                  <c:v>903.35149900126612</c:v>
                </c:pt>
                <c:pt idx="25">
                  <c:v>910.95190745067271</c:v>
                </c:pt>
                <c:pt idx="26">
                  <c:v>893.21422199569236</c:v>
                </c:pt>
                <c:pt idx="27">
                  <c:v>874.86346253560134</c:v>
                </c:pt>
                <c:pt idx="28">
                  <c:v>861.27424772152256</c:v>
                </c:pt>
                <c:pt idx="29">
                  <c:v>844.20574484008239</c:v>
                </c:pt>
                <c:pt idx="30">
                  <c:v>840.1071930605101</c:v>
                </c:pt>
                <c:pt idx="31">
                  <c:v>842.30989002902902</c:v>
                </c:pt>
                <c:pt idx="32">
                  <c:v>844.73563477750054</c:v>
                </c:pt>
                <c:pt idx="33">
                  <c:v>861.5652568153788</c:v>
                </c:pt>
                <c:pt idx="34">
                  <c:v>858.17058904372971</c:v>
                </c:pt>
                <c:pt idx="35">
                  <c:v>874.57028074793709</c:v>
                </c:pt>
                <c:pt idx="36">
                  <c:v>894.78741422606254</c:v>
                </c:pt>
                <c:pt idx="37">
                  <c:v>904.27233732557534</c:v>
                </c:pt>
                <c:pt idx="38">
                  <c:v>911.52732481349074</c:v>
                </c:pt>
                <c:pt idx="39">
                  <c:v>927.88129108378803</c:v>
                </c:pt>
                <c:pt idx="40">
                  <c:v>953.09900011766001</c:v>
                </c:pt>
                <c:pt idx="41">
                  <c:v>950.76514311432891</c:v>
                </c:pt>
                <c:pt idx="42">
                  <c:v>962.0451287176121</c:v>
                </c:pt>
                <c:pt idx="43">
                  <c:v>957.97063235211931</c:v>
                </c:pt>
                <c:pt idx="44">
                  <c:v>972.3287334462882</c:v>
                </c:pt>
                <c:pt idx="45">
                  <c:v>985.81375780556129</c:v>
                </c:pt>
                <c:pt idx="46">
                  <c:v>990.55667340899345</c:v>
                </c:pt>
                <c:pt idx="47">
                  <c:v>983.12669739007163</c:v>
                </c:pt>
                <c:pt idx="48">
                  <c:v>955.5591349687129</c:v>
                </c:pt>
                <c:pt idx="49">
                  <c:v>942.5019087044451</c:v>
                </c:pt>
                <c:pt idx="50">
                  <c:v>933.16184123103926</c:v>
                </c:pt>
                <c:pt idx="51">
                  <c:v>925.25107902928198</c:v>
                </c:pt>
                <c:pt idx="52">
                  <c:v>922.28717509302112</c:v>
                </c:pt>
                <c:pt idx="53">
                  <c:v>899.92035520025036</c:v>
                </c:pt>
                <c:pt idx="54">
                  <c:v>861.6998234687095</c:v>
                </c:pt>
                <c:pt idx="55">
                  <c:v>826.91848901062747</c:v>
                </c:pt>
                <c:pt idx="56">
                  <c:v>819.55761498141203</c:v>
                </c:pt>
                <c:pt idx="57">
                  <c:v>805.74207032745244</c:v>
                </c:pt>
                <c:pt idx="58">
                  <c:v>802.75236880788555</c:v>
                </c:pt>
                <c:pt idx="59">
                  <c:v>809.71622193417136</c:v>
                </c:pt>
                <c:pt idx="60">
                  <c:v>795.86670846821517</c:v>
                </c:pt>
                <c:pt idx="61">
                  <c:v>792.97163853742347</c:v>
                </c:pt>
                <c:pt idx="62">
                  <c:v>783.16116570617976</c:v>
                </c:pt>
                <c:pt idx="63">
                  <c:v>785.09054871251089</c:v>
                </c:pt>
                <c:pt idx="64">
                  <c:v>780.54833656800224</c:v>
                </c:pt>
                <c:pt idx="65">
                  <c:v>780.84979871459871</c:v>
                </c:pt>
                <c:pt idx="66">
                  <c:v>793.84976030787197</c:v>
                </c:pt>
                <c:pt idx="67">
                  <c:v>821.50181883878611</c:v>
                </c:pt>
                <c:pt idx="68">
                  <c:v>846.09646343122097</c:v>
                </c:pt>
                <c:pt idx="69">
                  <c:v>873.29926761286299</c:v>
                </c:pt>
                <c:pt idx="70">
                  <c:v>879.06156069663859</c:v>
                </c:pt>
                <c:pt idx="71">
                  <c:v>875.1928321454069</c:v>
                </c:pt>
                <c:pt idx="72">
                  <c:v>887.78905654666812</c:v>
                </c:pt>
                <c:pt idx="73">
                  <c:v>896.62241234343298</c:v>
                </c:pt>
                <c:pt idx="74">
                  <c:v>918.93358041792271</c:v>
                </c:pt>
                <c:pt idx="75">
                  <c:v>922.22512765469094</c:v>
                </c:pt>
                <c:pt idx="76">
                  <c:v>917.7056733301697</c:v>
                </c:pt>
                <c:pt idx="77">
                  <c:v>934.49054126996805</c:v>
                </c:pt>
                <c:pt idx="78">
                  <c:v>945.11383279483982</c:v>
                </c:pt>
                <c:pt idx="79">
                  <c:v>976.80917182527753</c:v>
                </c:pt>
                <c:pt idx="80">
                  <c:v>1009.0151247713334</c:v>
                </c:pt>
                <c:pt idx="81">
                  <c:v>996.91578503529286</c:v>
                </c:pt>
                <c:pt idx="82">
                  <c:v>997.85006109496067</c:v>
                </c:pt>
                <c:pt idx="83">
                  <c:v>986.05832397810161</c:v>
                </c:pt>
                <c:pt idx="84">
                  <c:v>973.5857174649509</c:v>
                </c:pt>
                <c:pt idx="85">
                  <c:v>992.38847971676864</c:v>
                </c:pt>
                <c:pt idx="86">
                  <c:v>997.34686900879194</c:v>
                </c:pt>
                <c:pt idx="87">
                  <c:v>1001.2696370366458</c:v>
                </c:pt>
                <c:pt idx="88">
                  <c:v>1057.2616389937875</c:v>
                </c:pt>
                <c:pt idx="89">
                  <c:v>1079.6066846169497</c:v>
                </c:pt>
                <c:pt idx="90">
                  <c:v>1117.2078247476963</c:v>
                </c:pt>
                <c:pt idx="91">
                  <c:v>1146.7963648218288</c:v>
                </c:pt>
                <c:pt idx="92">
                  <c:v>1185.3378942278853</c:v>
                </c:pt>
                <c:pt idx="93">
                  <c:v>1203.4656495546915</c:v>
                </c:pt>
                <c:pt idx="94">
                  <c:v>1212.7697352197324</c:v>
                </c:pt>
                <c:pt idx="95">
                  <c:v>1209.459701272745</c:v>
                </c:pt>
                <c:pt idx="96">
                  <c:v>1151.018258757686</c:v>
                </c:pt>
                <c:pt idx="97">
                  <c:v>1079.0294454953225</c:v>
                </c:pt>
                <c:pt idx="98">
                  <c:v>1078.8026638166345</c:v>
                </c:pt>
                <c:pt idx="99">
                  <c:v>1104.1066861301404</c:v>
                </c:pt>
                <c:pt idx="100">
                  <c:v>1150.4345488673735</c:v>
                </c:pt>
                <c:pt idx="101">
                  <c:v>1163.2241005188898</c:v>
                </c:pt>
                <c:pt idx="102">
                  <c:v>1190.3032256437214</c:v>
                </c:pt>
                <c:pt idx="103">
                  <c:v>1120.6304275064954</c:v>
                </c:pt>
                <c:pt idx="104">
                  <c:v>1102.5359997772357</c:v>
                </c:pt>
                <c:pt idx="105">
                  <c:v>1126.9980796914042</c:v>
                </c:pt>
                <c:pt idx="106">
                  <c:v>1166.9227319966567</c:v>
                </c:pt>
                <c:pt idx="107">
                  <c:v>1186.9608875532492</c:v>
                </c:pt>
                <c:pt idx="108">
                  <c:v>1215.8218726629045</c:v>
                </c:pt>
                <c:pt idx="109">
                  <c:v>1230.4132133719238</c:v>
                </c:pt>
                <c:pt idx="110">
                  <c:v>1268.1635599233289</c:v>
                </c:pt>
                <c:pt idx="111">
                  <c:v>1299.319571454037</c:v>
                </c:pt>
                <c:pt idx="112">
                  <c:v>1293.5934124925657</c:v>
                </c:pt>
                <c:pt idx="113">
                  <c:v>1254.0132418506855</c:v>
                </c:pt>
                <c:pt idx="114">
                  <c:v>1189.3313266101779</c:v>
                </c:pt>
                <c:pt idx="115">
                  <c:v>1118.4437863434682</c:v>
                </c:pt>
                <c:pt idx="116">
                  <c:v>1119.3716980699833</c:v>
                </c:pt>
                <c:pt idx="117">
                  <c:v>1137.6884636002885</c:v>
                </c:pt>
                <c:pt idx="118">
                  <c:v>1160.2578058475087</c:v>
                </c:pt>
                <c:pt idx="119">
                  <c:v>1138.6485199331796</c:v>
                </c:pt>
                <c:pt idx="120">
                  <c:v>1114.6199722729173</c:v>
                </c:pt>
                <c:pt idx="121">
                  <c:v>1088.100550817715</c:v>
                </c:pt>
                <c:pt idx="122">
                  <c:v>1132.2554111767092</c:v>
                </c:pt>
                <c:pt idx="123">
                  <c:v>1191.7370794052397</c:v>
                </c:pt>
                <c:pt idx="124">
                  <c:v>1143.9881894663008</c:v>
                </c:pt>
                <c:pt idx="125">
                  <c:v>1211.4572204620133</c:v>
                </c:pt>
                <c:pt idx="126">
                  <c:v>1012.9453794303772</c:v>
                </c:pt>
                <c:pt idx="127">
                  <c:v>880.7295709253674</c:v>
                </c:pt>
                <c:pt idx="128">
                  <c:v>846.50812888111363</c:v>
                </c:pt>
                <c:pt idx="129">
                  <c:v>839.75447825528761</c:v>
                </c:pt>
                <c:pt idx="130">
                  <c:v>829.0114606364267</c:v>
                </c:pt>
                <c:pt idx="131">
                  <c:v>812.01397353294715</c:v>
                </c:pt>
                <c:pt idx="132">
                  <c:v>795.59743084258685</c:v>
                </c:pt>
                <c:pt idx="133">
                  <c:v>778.81327369252017</c:v>
                </c:pt>
                <c:pt idx="134">
                  <c:v>764.87871624015747</c:v>
                </c:pt>
                <c:pt idx="135">
                  <c:v>748.18935363486355</c:v>
                </c:pt>
                <c:pt idx="136">
                  <c:v>738.08922183984691</c:v>
                </c:pt>
                <c:pt idx="137">
                  <c:v>741.28121293714469</c:v>
                </c:pt>
                <c:pt idx="138">
                  <c:v>747.19751468349853</c:v>
                </c:pt>
                <c:pt idx="139">
                  <c:v>760.02997879671773</c:v>
                </c:pt>
                <c:pt idx="140">
                  <c:v>763.90884386305345</c:v>
                </c:pt>
                <c:pt idx="141">
                  <c:v>768.69889838535244</c:v>
                </c:pt>
                <c:pt idx="142">
                  <c:v>768.89468608285404</c:v>
                </c:pt>
                <c:pt idx="143">
                  <c:v>767.23559330214061</c:v>
                </c:pt>
                <c:pt idx="144">
                  <c:v>761.70575356213203</c:v>
                </c:pt>
                <c:pt idx="145">
                  <c:v>754.99630289145944</c:v>
                </c:pt>
                <c:pt idx="146">
                  <c:v>733.0852898313758</c:v>
                </c:pt>
                <c:pt idx="147">
                  <c:v>704.21933619990898</c:v>
                </c:pt>
                <c:pt idx="148">
                  <c:v>680.87134467816213</c:v>
                </c:pt>
                <c:pt idx="149">
                  <c:v>670.39999318223067</c:v>
                </c:pt>
                <c:pt idx="150">
                  <c:v>661.72031145627273</c:v>
                </c:pt>
                <c:pt idx="151">
                  <c:v>656.06809589319255</c:v>
                </c:pt>
                <c:pt idx="152">
                  <c:v>651.19321625207692</c:v>
                </c:pt>
                <c:pt idx="153">
                  <c:v>646.11065909712795</c:v>
                </c:pt>
                <c:pt idx="154">
                  <c:v>652.36389811043159</c:v>
                </c:pt>
                <c:pt idx="155">
                  <c:v>654.68661520238254</c:v>
                </c:pt>
                <c:pt idx="156">
                  <c:v>655.14303348851672</c:v>
                </c:pt>
                <c:pt idx="157">
                  <c:v>651.80516154065754</c:v>
                </c:pt>
                <c:pt idx="158">
                  <c:v>653.64562204461345</c:v>
                </c:pt>
                <c:pt idx="159">
                  <c:v>650.71436190971497</c:v>
                </c:pt>
                <c:pt idx="160">
                  <c:v>647.02766582042136</c:v>
                </c:pt>
                <c:pt idx="161">
                  <c:v>642.30163497778028</c:v>
                </c:pt>
                <c:pt idx="162">
                  <c:v>630.72852425875715</c:v>
                </c:pt>
                <c:pt idx="163">
                  <c:v>622.94637047828996</c:v>
                </c:pt>
                <c:pt idx="164">
                  <c:v>617.03135811901689</c:v>
                </c:pt>
                <c:pt idx="165">
                  <c:v>609.61764515995992</c:v>
                </c:pt>
                <c:pt idx="166">
                  <c:v>609.8903952885413</c:v>
                </c:pt>
                <c:pt idx="167">
                  <c:v>607.23104519920776</c:v>
                </c:pt>
                <c:pt idx="168">
                  <c:v>605.07969937924111</c:v>
                </c:pt>
                <c:pt idx="169">
                  <c:v>594.11535761776247</c:v>
                </c:pt>
                <c:pt idx="170">
                  <c:v>592.05826184250759</c:v>
                </c:pt>
                <c:pt idx="171">
                  <c:v>590.61184446970196</c:v>
                </c:pt>
                <c:pt idx="172">
                  <c:v>589.58058060437077</c:v>
                </c:pt>
                <c:pt idx="173">
                  <c:v>590.78152421204015</c:v>
                </c:pt>
                <c:pt idx="174">
                  <c:v>596.5245855761716</c:v>
                </c:pt>
                <c:pt idx="175">
                  <c:v>596.02536449625302</c:v>
                </c:pt>
                <c:pt idx="176">
                  <c:v>583.08813975496275</c:v>
                </c:pt>
                <c:pt idx="177">
                  <c:v>576.97824392412736</c:v>
                </c:pt>
                <c:pt idx="178">
                  <c:v>566.80975535690357</c:v>
                </c:pt>
                <c:pt idx="179">
                  <c:v>552.30967224668484</c:v>
                </c:pt>
                <c:pt idx="180">
                  <c:v>538.41094245344823</c:v>
                </c:pt>
                <c:pt idx="181">
                  <c:v>527.26709738192335</c:v>
                </c:pt>
                <c:pt idx="182">
                  <c:v>525.52291348036215</c:v>
                </c:pt>
                <c:pt idx="183">
                  <c:v>521.70778000963685</c:v>
                </c:pt>
                <c:pt idx="184">
                  <c:v>509.26995472477859</c:v>
                </c:pt>
                <c:pt idx="185">
                  <c:v>482.47252615742082</c:v>
                </c:pt>
                <c:pt idx="186">
                  <c:v>474.93495463094456</c:v>
                </c:pt>
                <c:pt idx="187">
                  <c:v>467.08504036225008</c:v>
                </c:pt>
                <c:pt idx="188">
                  <c:v>461.37686807775941</c:v>
                </c:pt>
                <c:pt idx="189">
                  <c:v>450.70730460739753</c:v>
                </c:pt>
                <c:pt idx="190">
                  <c:v>443.96725302191754</c:v>
                </c:pt>
                <c:pt idx="191">
                  <c:v>432.71182195354584</c:v>
                </c:pt>
                <c:pt idx="192">
                  <c:v>431.51680167564086</c:v>
                </c:pt>
                <c:pt idx="193">
                  <c:v>435.60548637692125</c:v>
                </c:pt>
                <c:pt idx="194">
                  <c:v>437.99944280623583</c:v>
                </c:pt>
                <c:pt idx="195">
                  <c:v>438.92502579691694</c:v>
                </c:pt>
                <c:pt idx="196">
                  <c:v>436.1634194016321</c:v>
                </c:pt>
                <c:pt idx="197">
                  <c:v>435.49797889214341</c:v>
                </c:pt>
                <c:pt idx="198">
                  <c:v>439.6386756198487</c:v>
                </c:pt>
                <c:pt idx="199">
                  <c:v>444.83348615372694</c:v>
                </c:pt>
                <c:pt idx="200">
                  <c:v>455.75367423704751</c:v>
                </c:pt>
                <c:pt idx="201">
                  <c:v>461.80805345130466</c:v>
                </c:pt>
                <c:pt idx="202">
                  <c:v>463.97870605795868</c:v>
                </c:pt>
                <c:pt idx="203">
                  <c:v>464.79313687869404</c:v>
                </c:pt>
                <c:pt idx="204">
                  <c:v>465.01842977475809</c:v>
                </c:pt>
                <c:pt idx="205">
                  <c:v>464.85958869529361</c:v>
                </c:pt>
                <c:pt idx="206">
                  <c:v>469.54530365038187</c:v>
                </c:pt>
                <c:pt idx="207">
                  <c:v>464.79004460390559</c:v>
                </c:pt>
                <c:pt idx="208">
                  <c:v>464.16247754956123</c:v>
                </c:pt>
                <c:pt idx="209">
                  <c:v>457.96660261356607</c:v>
                </c:pt>
                <c:pt idx="210">
                  <c:v>451.88056128916344</c:v>
                </c:pt>
                <c:pt idx="211">
                  <c:v>445.41218801140627</c:v>
                </c:pt>
                <c:pt idx="212">
                  <c:v>438.5373243904246</c:v>
                </c:pt>
                <c:pt idx="213">
                  <c:v>430.22575681551882</c:v>
                </c:pt>
                <c:pt idx="214">
                  <c:v>424.21554133041423</c:v>
                </c:pt>
                <c:pt idx="215">
                  <c:v>417.42096198530004</c:v>
                </c:pt>
                <c:pt idx="216">
                  <c:v>406.20460661593927</c:v>
                </c:pt>
                <c:pt idx="217">
                  <c:v>405.20229549328263</c:v>
                </c:pt>
                <c:pt idx="218">
                  <c:v>408.58834341507594</c:v>
                </c:pt>
                <c:pt idx="219">
                  <c:v>421.3459468023716</c:v>
                </c:pt>
                <c:pt idx="220">
                  <c:v>441.49108552848855</c:v>
                </c:pt>
                <c:pt idx="221">
                  <c:v>458.22327638000849</c:v>
                </c:pt>
                <c:pt idx="222">
                  <c:v>467.96501328571821</c:v>
                </c:pt>
                <c:pt idx="223">
                  <c:v>481.1123000218621</c:v>
                </c:pt>
                <c:pt idx="224">
                  <c:v>513.97548906496456</c:v>
                </c:pt>
                <c:pt idx="225">
                  <c:v>555.95514168578688</c:v>
                </c:pt>
                <c:pt idx="226">
                  <c:v>573.86909574440745</c:v>
                </c:pt>
                <c:pt idx="227">
                  <c:v>588.43811530249036</c:v>
                </c:pt>
                <c:pt idx="228">
                  <c:v>589.1419546392425</c:v>
                </c:pt>
                <c:pt idx="229">
                  <c:v>592.8009451038015</c:v>
                </c:pt>
                <c:pt idx="230">
                  <c:v>604.55327647856609</c:v>
                </c:pt>
                <c:pt idx="231">
                  <c:v>620.58192254055189</c:v>
                </c:pt>
                <c:pt idx="232">
                  <c:v>631.5078788557289</c:v>
                </c:pt>
                <c:pt idx="233">
                  <c:v>642.17514875203256</c:v>
                </c:pt>
                <c:pt idx="234">
                  <c:v>643.33569601177794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3E-4D61-BA99-6B1954858772}"/>
            </c:ext>
          </c:extLst>
        </c:ser>
        <c:ser>
          <c:idx val="1"/>
          <c:order val="1"/>
          <c:tx>
            <c:strRef>
              <c:f>'nafta wo tax'!$C$1</c:f>
              <c:strCache>
                <c:ptCount val="1"/>
                <c:pt idx="0">
                  <c:v>AT</c:v>
                </c:pt>
              </c:strCache>
            </c:strRef>
          </c:tx>
          <c:spPr>
            <a:ln w="50800" cap="rnd">
              <a:solidFill>
                <a:srgbClr val="74E8EB"/>
              </a:solidFill>
              <a:round/>
            </a:ln>
            <a:effectLst/>
          </c:spPr>
          <c:marker>
            <c:symbol val="none"/>
          </c:marker>
          <c:cat>
            <c:numRef>
              <c:f>'nafta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'nafta wo tax'!$C$2:$C$236</c:f>
              <c:numCache>
                <c:formatCode>0.0</c:formatCode>
                <c:ptCount val="235"/>
                <c:pt idx="0">
                  <c:v>782.54</c:v>
                </c:pt>
                <c:pt idx="1">
                  <c:v>805.87</c:v>
                </c:pt>
                <c:pt idx="2">
                  <c:v>813.37</c:v>
                </c:pt>
                <c:pt idx="3">
                  <c:v>814.2</c:v>
                </c:pt>
                <c:pt idx="4">
                  <c:v>835.87</c:v>
                </c:pt>
                <c:pt idx="5">
                  <c:v>838.37</c:v>
                </c:pt>
                <c:pt idx="6">
                  <c:v>830.87</c:v>
                </c:pt>
                <c:pt idx="7">
                  <c:v>820.87</c:v>
                </c:pt>
                <c:pt idx="8">
                  <c:v>806.7</c:v>
                </c:pt>
                <c:pt idx="9">
                  <c:v>785.03</c:v>
                </c:pt>
                <c:pt idx="10">
                  <c:v>805.87</c:v>
                </c:pt>
                <c:pt idx="11">
                  <c:v>814.2</c:v>
                </c:pt>
                <c:pt idx="12">
                  <c:v>812.53</c:v>
                </c:pt>
                <c:pt idx="13">
                  <c:v>823.37</c:v>
                </c:pt>
                <c:pt idx="14">
                  <c:v>833.37</c:v>
                </c:pt>
                <c:pt idx="15">
                  <c:v>849.2</c:v>
                </c:pt>
                <c:pt idx="16">
                  <c:v>885.87</c:v>
                </c:pt>
                <c:pt idx="17">
                  <c:v>890.03</c:v>
                </c:pt>
                <c:pt idx="18">
                  <c:v>895.03</c:v>
                </c:pt>
                <c:pt idx="19">
                  <c:v>880.87</c:v>
                </c:pt>
                <c:pt idx="20">
                  <c:v>882.53</c:v>
                </c:pt>
                <c:pt idx="21">
                  <c:v>875.03</c:v>
                </c:pt>
                <c:pt idx="22">
                  <c:v>880.87</c:v>
                </c:pt>
                <c:pt idx="23">
                  <c:v>890.03</c:v>
                </c:pt>
                <c:pt idx="24">
                  <c:v>906.7</c:v>
                </c:pt>
                <c:pt idx="25">
                  <c:v>919.2</c:v>
                </c:pt>
                <c:pt idx="26">
                  <c:v>901.7</c:v>
                </c:pt>
                <c:pt idx="27">
                  <c:v>886.7</c:v>
                </c:pt>
                <c:pt idx="28">
                  <c:v>870.87</c:v>
                </c:pt>
                <c:pt idx="29">
                  <c:v>852.53</c:v>
                </c:pt>
                <c:pt idx="30">
                  <c:v>843.37</c:v>
                </c:pt>
                <c:pt idx="31">
                  <c:v>845.03</c:v>
                </c:pt>
                <c:pt idx="32">
                  <c:v>841.28</c:v>
                </c:pt>
                <c:pt idx="33">
                  <c:v>841.28</c:v>
                </c:pt>
                <c:pt idx="34">
                  <c:v>837.12</c:v>
                </c:pt>
                <c:pt idx="35">
                  <c:v>860.45</c:v>
                </c:pt>
                <c:pt idx="36">
                  <c:v>890.45</c:v>
                </c:pt>
                <c:pt idx="37">
                  <c:v>894.61500000000001</c:v>
                </c:pt>
                <c:pt idx="38">
                  <c:v>898.78</c:v>
                </c:pt>
                <c:pt idx="39">
                  <c:v>928.78</c:v>
                </c:pt>
                <c:pt idx="40">
                  <c:v>958.78</c:v>
                </c:pt>
                <c:pt idx="41">
                  <c:v>957.12</c:v>
                </c:pt>
                <c:pt idx="42">
                  <c:v>967.12</c:v>
                </c:pt>
                <c:pt idx="43">
                  <c:v>971.28</c:v>
                </c:pt>
                <c:pt idx="44">
                  <c:v>990.45</c:v>
                </c:pt>
                <c:pt idx="45">
                  <c:v>1006.28</c:v>
                </c:pt>
                <c:pt idx="46">
                  <c:v>1007.95</c:v>
                </c:pt>
                <c:pt idx="47">
                  <c:v>1009.62</c:v>
                </c:pt>
                <c:pt idx="48">
                  <c:v>967.12</c:v>
                </c:pt>
                <c:pt idx="49">
                  <c:v>941.28</c:v>
                </c:pt>
                <c:pt idx="50">
                  <c:v>935.45</c:v>
                </c:pt>
                <c:pt idx="51">
                  <c:v>922.95</c:v>
                </c:pt>
                <c:pt idx="52">
                  <c:v>922.12</c:v>
                </c:pt>
                <c:pt idx="53">
                  <c:v>897.12</c:v>
                </c:pt>
                <c:pt idx="54">
                  <c:v>853.78</c:v>
                </c:pt>
                <c:pt idx="55">
                  <c:v>811.28</c:v>
                </c:pt>
                <c:pt idx="56">
                  <c:v>812.12</c:v>
                </c:pt>
                <c:pt idx="57">
                  <c:v>788.78</c:v>
                </c:pt>
                <c:pt idx="58">
                  <c:v>780.45</c:v>
                </c:pt>
                <c:pt idx="59">
                  <c:v>788.57</c:v>
                </c:pt>
                <c:pt idx="60">
                  <c:v>770.24</c:v>
                </c:pt>
                <c:pt idx="61">
                  <c:v>768.57</c:v>
                </c:pt>
                <c:pt idx="62">
                  <c:v>752.74</c:v>
                </c:pt>
                <c:pt idx="63">
                  <c:v>762.74</c:v>
                </c:pt>
                <c:pt idx="64">
                  <c:v>753.57</c:v>
                </c:pt>
                <c:pt idx="65">
                  <c:v>756.9</c:v>
                </c:pt>
                <c:pt idx="66">
                  <c:v>760.24</c:v>
                </c:pt>
                <c:pt idx="67">
                  <c:v>791.9</c:v>
                </c:pt>
                <c:pt idx="68">
                  <c:v>820.24</c:v>
                </c:pt>
                <c:pt idx="69">
                  <c:v>830.24</c:v>
                </c:pt>
                <c:pt idx="70">
                  <c:v>851.07</c:v>
                </c:pt>
                <c:pt idx="71">
                  <c:v>834.4</c:v>
                </c:pt>
                <c:pt idx="72">
                  <c:v>846.9</c:v>
                </c:pt>
                <c:pt idx="73">
                  <c:v>858.57</c:v>
                </c:pt>
                <c:pt idx="74">
                  <c:v>885.24</c:v>
                </c:pt>
                <c:pt idx="75">
                  <c:v>900.24</c:v>
                </c:pt>
                <c:pt idx="76">
                  <c:v>884.4</c:v>
                </c:pt>
                <c:pt idx="77">
                  <c:v>904.4</c:v>
                </c:pt>
                <c:pt idx="78">
                  <c:v>915.24</c:v>
                </c:pt>
                <c:pt idx="79">
                  <c:v>948.57</c:v>
                </c:pt>
                <c:pt idx="80">
                  <c:v>996.07</c:v>
                </c:pt>
                <c:pt idx="81">
                  <c:v>981.9</c:v>
                </c:pt>
                <c:pt idx="82">
                  <c:v>963.57</c:v>
                </c:pt>
                <c:pt idx="83">
                  <c:v>966.07</c:v>
                </c:pt>
                <c:pt idx="84">
                  <c:v>917.74</c:v>
                </c:pt>
                <c:pt idx="85">
                  <c:v>898.15</c:v>
                </c:pt>
                <c:pt idx="86">
                  <c:v>908.15</c:v>
                </c:pt>
                <c:pt idx="87">
                  <c:v>928.15</c:v>
                </c:pt>
                <c:pt idx="88">
                  <c:v>965.65</c:v>
                </c:pt>
                <c:pt idx="89">
                  <c:v>1008.99</c:v>
                </c:pt>
                <c:pt idx="90">
                  <c:v>1063.1500000000001</c:v>
                </c:pt>
                <c:pt idx="91">
                  <c:v>1133.99</c:v>
                </c:pt>
                <c:pt idx="92">
                  <c:v>1204.82</c:v>
                </c:pt>
                <c:pt idx="93">
                  <c:v>1221.49</c:v>
                </c:pt>
                <c:pt idx="94">
                  <c:v>1223.99</c:v>
                </c:pt>
                <c:pt idx="95">
                  <c:v>1226.49</c:v>
                </c:pt>
                <c:pt idx="96">
                  <c:v>1192.32</c:v>
                </c:pt>
                <c:pt idx="97">
                  <c:v>1148.99</c:v>
                </c:pt>
                <c:pt idx="98">
                  <c:v>1192.32</c:v>
                </c:pt>
                <c:pt idx="99">
                  <c:v>1205.6500000000001</c:v>
                </c:pt>
                <c:pt idx="100">
                  <c:v>1226.49</c:v>
                </c:pt>
                <c:pt idx="101">
                  <c:v>1178.1500000000001</c:v>
                </c:pt>
                <c:pt idx="102">
                  <c:v>1148.99</c:v>
                </c:pt>
                <c:pt idx="103">
                  <c:v>1093.99</c:v>
                </c:pt>
                <c:pt idx="104">
                  <c:v>1069.82</c:v>
                </c:pt>
                <c:pt idx="105">
                  <c:v>1149.82</c:v>
                </c:pt>
                <c:pt idx="106">
                  <c:v>1241.49</c:v>
                </c:pt>
                <c:pt idx="107">
                  <c:v>1269.82</c:v>
                </c:pt>
                <c:pt idx="108">
                  <c:v>1291.49</c:v>
                </c:pt>
                <c:pt idx="109">
                  <c:v>1338.15</c:v>
                </c:pt>
                <c:pt idx="110">
                  <c:v>1321.49</c:v>
                </c:pt>
                <c:pt idx="111">
                  <c:v>1327.37</c:v>
                </c:pt>
                <c:pt idx="112">
                  <c:v>1319.04</c:v>
                </c:pt>
                <c:pt idx="113">
                  <c:v>1280.7</c:v>
                </c:pt>
                <c:pt idx="114">
                  <c:v>1197.3699999999999</c:v>
                </c:pt>
                <c:pt idx="115">
                  <c:v>1116.54</c:v>
                </c:pt>
                <c:pt idx="116">
                  <c:v>1127.3699999999999</c:v>
                </c:pt>
                <c:pt idx="117">
                  <c:v>1143.2</c:v>
                </c:pt>
                <c:pt idx="118">
                  <c:v>1157.3699999999999</c:v>
                </c:pt>
                <c:pt idx="119">
                  <c:v>1144.04</c:v>
                </c:pt>
                <c:pt idx="120">
                  <c:v>1121.54</c:v>
                </c:pt>
                <c:pt idx="121">
                  <c:v>1092.3699999999999</c:v>
                </c:pt>
                <c:pt idx="122">
                  <c:v>1130.7</c:v>
                </c:pt>
                <c:pt idx="123">
                  <c:v>1176.54</c:v>
                </c:pt>
                <c:pt idx="124">
                  <c:v>1118.2</c:v>
                </c:pt>
                <c:pt idx="125">
                  <c:v>1280.7</c:v>
                </c:pt>
                <c:pt idx="126">
                  <c:v>1027.3699999999999</c:v>
                </c:pt>
                <c:pt idx="127">
                  <c:v>861.54</c:v>
                </c:pt>
                <c:pt idx="128">
                  <c:v>814.87</c:v>
                </c:pt>
                <c:pt idx="129">
                  <c:v>809.04</c:v>
                </c:pt>
                <c:pt idx="130">
                  <c:v>795.7</c:v>
                </c:pt>
                <c:pt idx="131">
                  <c:v>786.54</c:v>
                </c:pt>
                <c:pt idx="132">
                  <c:v>776.54</c:v>
                </c:pt>
                <c:pt idx="133">
                  <c:v>768.2</c:v>
                </c:pt>
                <c:pt idx="134">
                  <c:v>757.37</c:v>
                </c:pt>
                <c:pt idx="135">
                  <c:v>744.87</c:v>
                </c:pt>
                <c:pt idx="136">
                  <c:v>752.37</c:v>
                </c:pt>
                <c:pt idx="137">
                  <c:v>751.54</c:v>
                </c:pt>
                <c:pt idx="138">
                  <c:v>754.87</c:v>
                </c:pt>
                <c:pt idx="139">
                  <c:v>767.37</c:v>
                </c:pt>
                <c:pt idx="140">
                  <c:v>766.54</c:v>
                </c:pt>
                <c:pt idx="141">
                  <c:v>776.54</c:v>
                </c:pt>
                <c:pt idx="142">
                  <c:v>770.7</c:v>
                </c:pt>
                <c:pt idx="143">
                  <c:v>763.2</c:v>
                </c:pt>
                <c:pt idx="144">
                  <c:v>759.87</c:v>
                </c:pt>
                <c:pt idx="145">
                  <c:v>744.87</c:v>
                </c:pt>
                <c:pt idx="146">
                  <c:v>722.37</c:v>
                </c:pt>
                <c:pt idx="147">
                  <c:v>684.04</c:v>
                </c:pt>
                <c:pt idx="148">
                  <c:v>659.04</c:v>
                </c:pt>
                <c:pt idx="149">
                  <c:v>644.04</c:v>
                </c:pt>
                <c:pt idx="150">
                  <c:v>638.20000000000005</c:v>
                </c:pt>
                <c:pt idx="151">
                  <c:v>636.54</c:v>
                </c:pt>
                <c:pt idx="152">
                  <c:v>638.20000000000005</c:v>
                </c:pt>
                <c:pt idx="153">
                  <c:v>628.20000000000005</c:v>
                </c:pt>
                <c:pt idx="154">
                  <c:v>634.87</c:v>
                </c:pt>
                <c:pt idx="155">
                  <c:v>634.87</c:v>
                </c:pt>
                <c:pt idx="156">
                  <c:v>635.70000000000005</c:v>
                </c:pt>
                <c:pt idx="157">
                  <c:v>630.70000000000005</c:v>
                </c:pt>
                <c:pt idx="158">
                  <c:v>627.37</c:v>
                </c:pt>
                <c:pt idx="159">
                  <c:v>632.37</c:v>
                </c:pt>
                <c:pt idx="160">
                  <c:v>617.37</c:v>
                </c:pt>
                <c:pt idx="161">
                  <c:v>614.87</c:v>
                </c:pt>
                <c:pt idx="162">
                  <c:v>605.70000000000005</c:v>
                </c:pt>
                <c:pt idx="163">
                  <c:v>597.37</c:v>
                </c:pt>
                <c:pt idx="164">
                  <c:v>589.87</c:v>
                </c:pt>
                <c:pt idx="165">
                  <c:v>584.87</c:v>
                </c:pt>
                <c:pt idx="166">
                  <c:v>583.20000000000005</c:v>
                </c:pt>
                <c:pt idx="167">
                  <c:v>584.04</c:v>
                </c:pt>
                <c:pt idx="168">
                  <c:v>586.54</c:v>
                </c:pt>
                <c:pt idx="169">
                  <c:v>572.37</c:v>
                </c:pt>
                <c:pt idx="170">
                  <c:v>569.87</c:v>
                </c:pt>
                <c:pt idx="171">
                  <c:v>568.20000000000005</c:v>
                </c:pt>
                <c:pt idx="172">
                  <c:v>564.04</c:v>
                </c:pt>
                <c:pt idx="173">
                  <c:v>567.37</c:v>
                </c:pt>
                <c:pt idx="174">
                  <c:v>564.04</c:v>
                </c:pt>
                <c:pt idx="175">
                  <c:v>568.20000000000005</c:v>
                </c:pt>
                <c:pt idx="176">
                  <c:v>558.20000000000005</c:v>
                </c:pt>
                <c:pt idx="177">
                  <c:v>550.70000000000005</c:v>
                </c:pt>
                <c:pt idx="178">
                  <c:v>540.70000000000005</c:v>
                </c:pt>
                <c:pt idx="179">
                  <c:v>530.70000000000005</c:v>
                </c:pt>
                <c:pt idx="180">
                  <c:v>512.37</c:v>
                </c:pt>
                <c:pt idx="181">
                  <c:v>499.04</c:v>
                </c:pt>
                <c:pt idx="182">
                  <c:v>501.54</c:v>
                </c:pt>
                <c:pt idx="183">
                  <c:v>497.37</c:v>
                </c:pt>
                <c:pt idx="184">
                  <c:v>485.7</c:v>
                </c:pt>
                <c:pt idx="185">
                  <c:v>464.04</c:v>
                </c:pt>
                <c:pt idx="186">
                  <c:v>462.37</c:v>
                </c:pt>
                <c:pt idx="187">
                  <c:v>463.2</c:v>
                </c:pt>
                <c:pt idx="188">
                  <c:v>450.7</c:v>
                </c:pt>
                <c:pt idx="189">
                  <c:v>445.7</c:v>
                </c:pt>
                <c:pt idx="190">
                  <c:v>429.04</c:v>
                </c:pt>
                <c:pt idx="191">
                  <c:v>423.2</c:v>
                </c:pt>
                <c:pt idx="192">
                  <c:v>419.87</c:v>
                </c:pt>
                <c:pt idx="193">
                  <c:v>416.54</c:v>
                </c:pt>
                <c:pt idx="194">
                  <c:v>428.2</c:v>
                </c:pt>
                <c:pt idx="195">
                  <c:v>433.2</c:v>
                </c:pt>
                <c:pt idx="196">
                  <c:v>434.87</c:v>
                </c:pt>
                <c:pt idx="197">
                  <c:v>435.7</c:v>
                </c:pt>
                <c:pt idx="198">
                  <c:v>440.7</c:v>
                </c:pt>
                <c:pt idx="199">
                  <c:v>444.04</c:v>
                </c:pt>
                <c:pt idx="200">
                  <c:v>449.87</c:v>
                </c:pt>
                <c:pt idx="201">
                  <c:v>454.04</c:v>
                </c:pt>
                <c:pt idx="202">
                  <c:v>448.2</c:v>
                </c:pt>
                <c:pt idx="203">
                  <c:v>451.54</c:v>
                </c:pt>
                <c:pt idx="204">
                  <c:v>449.87</c:v>
                </c:pt>
                <c:pt idx="205">
                  <c:v>453.2</c:v>
                </c:pt>
                <c:pt idx="206">
                  <c:v>451.54</c:v>
                </c:pt>
                <c:pt idx="207">
                  <c:v>454.04</c:v>
                </c:pt>
                <c:pt idx="208">
                  <c:v>450.7</c:v>
                </c:pt>
                <c:pt idx="209">
                  <c:v>442.37</c:v>
                </c:pt>
                <c:pt idx="210">
                  <c:v>439.53</c:v>
                </c:pt>
                <c:pt idx="211">
                  <c:v>432.03</c:v>
                </c:pt>
                <c:pt idx="212">
                  <c:v>422.86</c:v>
                </c:pt>
                <c:pt idx="213">
                  <c:v>416.19</c:v>
                </c:pt>
                <c:pt idx="214">
                  <c:v>410.36</c:v>
                </c:pt>
                <c:pt idx="215">
                  <c:v>409.53</c:v>
                </c:pt>
                <c:pt idx="216">
                  <c:v>405.36</c:v>
                </c:pt>
                <c:pt idx="217">
                  <c:v>420.36</c:v>
                </c:pt>
                <c:pt idx="218">
                  <c:v>422.03</c:v>
                </c:pt>
                <c:pt idx="219">
                  <c:v>433.69</c:v>
                </c:pt>
                <c:pt idx="220">
                  <c:v>445.36</c:v>
                </c:pt>
                <c:pt idx="221">
                  <c:v>473.69</c:v>
                </c:pt>
                <c:pt idx="222">
                  <c:v>476.19</c:v>
                </c:pt>
                <c:pt idx="223">
                  <c:v>473.69</c:v>
                </c:pt>
                <c:pt idx="224">
                  <c:v>467.86</c:v>
                </c:pt>
                <c:pt idx="225">
                  <c:v>521.19000000000005</c:v>
                </c:pt>
                <c:pt idx="226">
                  <c:v>538.69000000000005</c:v>
                </c:pt>
                <c:pt idx="227">
                  <c:v>566.19000000000005</c:v>
                </c:pt>
                <c:pt idx="228">
                  <c:v>557.03</c:v>
                </c:pt>
                <c:pt idx="229">
                  <c:v>570.36</c:v>
                </c:pt>
                <c:pt idx="230">
                  <c:v>578.69000000000005</c:v>
                </c:pt>
                <c:pt idx="231">
                  <c:v>592.03</c:v>
                </c:pt>
                <c:pt idx="232">
                  <c:v>597.86</c:v>
                </c:pt>
                <c:pt idx="233">
                  <c:v>607.86</c:v>
                </c:pt>
                <c:pt idx="234">
                  <c:v>607.86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3E-4D61-BA99-6B1954858772}"/>
            </c:ext>
          </c:extLst>
        </c:ser>
        <c:ser>
          <c:idx val="2"/>
          <c:order val="2"/>
          <c:tx>
            <c:strRef>
              <c:f>'nafta wo tax'!$D$1</c:f>
              <c:strCache>
                <c:ptCount val="1"/>
                <c:pt idx="0">
                  <c:v>CZ</c:v>
                </c:pt>
              </c:strCache>
            </c:strRef>
          </c:tx>
          <c:spPr>
            <a:ln w="50800" cap="rnd">
              <a:solidFill>
                <a:srgbClr val="F65959"/>
              </a:solidFill>
              <a:round/>
            </a:ln>
            <a:effectLst/>
          </c:spPr>
          <c:marker>
            <c:symbol val="none"/>
          </c:marker>
          <c:cat>
            <c:numRef>
              <c:f>'nafta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'nafta wo tax'!$D$2:$D$236</c:f>
              <c:numCache>
                <c:formatCode>0.0</c:formatCode>
                <c:ptCount val="235"/>
                <c:pt idx="0">
                  <c:v>792.09587735324487</c:v>
                </c:pt>
                <c:pt idx="1">
                  <c:v>803.15201074504239</c:v>
                </c:pt>
                <c:pt idx="2">
                  <c:v>807.79748531788277</c:v>
                </c:pt>
                <c:pt idx="3">
                  <c:v>814.46660372905353</c:v>
                </c:pt>
                <c:pt idx="4">
                  <c:v>822.04114546455833</c:v>
                </c:pt>
                <c:pt idx="5">
                  <c:v>830.69986487560607</c:v>
                </c:pt>
                <c:pt idx="6">
                  <c:v>823.62543915681886</c:v>
                </c:pt>
                <c:pt idx="7">
                  <c:v>817.16707508134812</c:v>
                </c:pt>
                <c:pt idx="8">
                  <c:v>796.9172841005709</c:v>
                </c:pt>
                <c:pt idx="9">
                  <c:v>805.99975645396978</c:v>
                </c:pt>
                <c:pt idx="10">
                  <c:v>827.46562044976531</c:v>
                </c:pt>
                <c:pt idx="11">
                  <c:v>843.23737516678125</c:v>
                </c:pt>
                <c:pt idx="12">
                  <c:v>850.67399385808937</c:v>
                </c:pt>
                <c:pt idx="13">
                  <c:v>866.6863069534686</c:v>
                </c:pt>
                <c:pt idx="14">
                  <c:v>875.69593918783767</c:v>
                </c:pt>
                <c:pt idx="15">
                  <c:v>886.96484607745776</c:v>
                </c:pt>
                <c:pt idx="16">
                  <c:v>892.15311572700296</c:v>
                </c:pt>
                <c:pt idx="17">
                  <c:v>888.89314484283682</c:v>
                </c:pt>
                <c:pt idx="18">
                  <c:v>882.72548092084514</c:v>
                </c:pt>
                <c:pt idx="19">
                  <c:v>869.78660460713172</c:v>
                </c:pt>
                <c:pt idx="20">
                  <c:v>866.6</c:v>
                </c:pt>
                <c:pt idx="21">
                  <c:v>866.24</c:v>
                </c:pt>
                <c:pt idx="22">
                  <c:v>864.68</c:v>
                </c:pt>
                <c:pt idx="23">
                  <c:v>869.1</c:v>
                </c:pt>
                <c:pt idx="24">
                  <c:v>860.91</c:v>
                </c:pt>
                <c:pt idx="25">
                  <c:v>860.91</c:v>
                </c:pt>
                <c:pt idx="26">
                  <c:v>839.83</c:v>
                </c:pt>
                <c:pt idx="27">
                  <c:v>834.76</c:v>
                </c:pt>
                <c:pt idx="28">
                  <c:v>824.93</c:v>
                </c:pt>
                <c:pt idx="29">
                  <c:v>817.45</c:v>
                </c:pt>
                <c:pt idx="30">
                  <c:v>807.5</c:v>
                </c:pt>
                <c:pt idx="31">
                  <c:v>815.63</c:v>
                </c:pt>
                <c:pt idx="32">
                  <c:v>815.33</c:v>
                </c:pt>
                <c:pt idx="33">
                  <c:v>817.56</c:v>
                </c:pt>
                <c:pt idx="34">
                  <c:v>824.48</c:v>
                </c:pt>
                <c:pt idx="35">
                  <c:v>844.13</c:v>
                </c:pt>
                <c:pt idx="36">
                  <c:v>862.44</c:v>
                </c:pt>
                <c:pt idx="37">
                  <c:v>874.6</c:v>
                </c:pt>
                <c:pt idx="38">
                  <c:v>889.74</c:v>
                </c:pt>
                <c:pt idx="39">
                  <c:v>910.79</c:v>
                </c:pt>
                <c:pt idx="40">
                  <c:v>924.99</c:v>
                </c:pt>
                <c:pt idx="41">
                  <c:v>924.26</c:v>
                </c:pt>
                <c:pt idx="42">
                  <c:v>925.42</c:v>
                </c:pt>
                <c:pt idx="43">
                  <c:v>933.35</c:v>
                </c:pt>
                <c:pt idx="44">
                  <c:v>956.93</c:v>
                </c:pt>
                <c:pt idx="45">
                  <c:v>956.68</c:v>
                </c:pt>
                <c:pt idx="46">
                  <c:v>959.94</c:v>
                </c:pt>
                <c:pt idx="47">
                  <c:v>944.61</c:v>
                </c:pt>
                <c:pt idx="48">
                  <c:v>890.5</c:v>
                </c:pt>
                <c:pt idx="49">
                  <c:v>894.99</c:v>
                </c:pt>
                <c:pt idx="50">
                  <c:v>887.07</c:v>
                </c:pt>
                <c:pt idx="51">
                  <c:v>885.3</c:v>
                </c:pt>
                <c:pt idx="52">
                  <c:v>872.6</c:v>
                </c:pt>
                <c:pt idx="53">
                  <c:v>832.5</c:v>
                </c:pt>
                <c:pt idx="54">
                  <c:v>799.08</c:v>
                </c:pt>
                <c:pt idx="55">
                  <c:v>773.5</c:v>
                </c:pt>
                <c:pt idx="56">
                  <c:v>783.36</c:v>
                </c:pt>
                <c:pt idx="57">
                  <c:v>772.22</c:v>
                </c:pt>
                <c:pt idx="58">
                  <c:v>778.64</c:v>
                </c:pt>
                <c:pt idx="59">
                  <c:v>775.97</c:v>
                </c:pt>
                <c:pt idx="60">
                  <c:v>749.41</c:v>
                </c:pt>
                <c:pt idx="61">
                  <c:v>736.62</c:v>
                </c:pt>
                <c:pt idx="62">
                  <c:v>739.24</c:v>
                </c:pt>
                <c:pt idx="63">
                  <c:v>727.47</c:v>
                </c:pt>
                <c:pt idx="64">
                  <c:v>730.23</c:v>
                </c:pt>
                <c:pt idx="65">
                  <c:v>743.87</c:v>
                </c:pt>
                <c:pt idx="66">
                  <c:v>769.45</c:v>
                </c:pt>
                <c:pt idx="67">
                  <c:v>797.7</c:v>
                </c:pt>
                <c:pt idx="68">
                  <c:v>825.19</c:v>
                </c:pt>
                <c:pt idx="69">
                  <c:v>853.69</c:v>
                </c:pt>
                <c:pt idx="70">
                  <c:v>861.7</c:v>
                </c:pt>
                <c:pt idx="71">
                  <c:v>874.1</c:v>
                </c:pt>
                <c:pt idx="72">
                  <c:v>870.86</c:v>
                </c:pt>
                <c:pt idx="73">
                  <c:v>872.77</c:v>
                </c:pt>
                <c:pt idx="74">
                  <c:v>898.85</c:v>
                </c:pt>
                <c:pt idx="75">
                  <c:v>912.43</c:v>
                </c:pt>
                <c:pt idx="76">
                  <c:v>914.22</c:v>
                </c:pt>
                <c:pt idx="77">
                  <c:v>918.55</c:v>
                </c:pt>
                <c:pt idx="78">
                  <c:v>925.09</c:v>
                </c:pt>
                <c:pt idx="79">
                  <c:v>951.35</c:v>
                </c:pt>
                <c:pt idx="80">
                  <c:v>948.31</c:v>
                </c:pt>
                <c:pt idx="81">
                  <c:v>935.79</c:v>
                </c:pt>
                <c:pt idx="82">
                  <c:v>933.26</c:v>
                </c:pt>
                <c:pt idx="83">
                  <c:v>937.7</c:v>
                </c:pt>
                <c:pt idx="84">
                  <c:v>942.69</c:v>
                </c:pt>
                <c:pt idx="85">
                  <c:v>940.37</c:v>
                </c:pt>
                <c:pt idx="86">
                  <c:v>943.99</c:v>
                </c:pt>
                <c:pt idx="87">
                  <c:v>955.83</c:v>
                </c:pt>
                <c:pt idx="88">
                  <c:v>1012.55</c:v>
                </c:pt>
                <c:pt idx="89">
                  <c:v>1060.3</c:v>
                </c:pt>
                <c:pt idx="90">
                  <c:v>1121.77</c:v>
                </c:pt>
                <c:pt idx="91">
                  <c:v>1184.79</c:v>
                </c:pt>
                <c:pt idx="92">
                  <c:v>1226.81</c:v>
                </c:pt>
                <c:pt idx="93">
                  <c:v>1247.18</c:v>
                </c:pt>
                <c:pt idx="94">
                  <c:v>1253.32</c:v>
                </c:pt>
                <c:pt idx="95">
                  <c:v>1219.97</c:v>
                </c:pt>
                <c:pt idx="96">
                  <c:v>1149.3399999999999</c:v>
                </c:pt>
                <c:pt idx="97">
                  <c:v>1102.8</c:v>
                </c:pt>
                <c:pt idx="98">
                  <c:v>1102.6400000000001</c:v>
                </c:pt>
                <c:pt idx="99">
                  <c:v>1145.92</c:v>
                </c:pt>
                <c:pt idx="100">
                  <c:v>1162.3499999999999</c:v>
                </c:pt>
                <c:pt idx="101">
                  <c:v>1183.4000000000001</c:v>
                </c:pt>
                <c:pt idx="102">
                  <c:v>1167.3</c:v>
                </c:pt>
                <c:pt idx="103">
                  <c:v>1077.4000000000001</c:v>
                </c:pt>
                <c:pt idx="104">
                  <c:v>1091.0899999999999</c:v>
                </c:pt>
                <c:pt idx="105">
                  <c:v>1139.1099999999999</c:v>
                </c:pt>
                <c:pt idx="106">
                  <c:v>1180.0899999999999</c:v>
                </c:pt>
                <c:pt idx="107">
                  <c:v>1221.31</c:v>
                </c:pt>
                <c:pt idx="108">
                  <c:v>1246.3</c:v>
                </c:pt>
                <c:pt idx="109">
                  <c:v>1259.48</c:v>
                </c:pt>
                <c:pt idx="110">
                  <c:v>1262.4100000000001</c:v>
                </c:pt>
                <c:pt idx="111">
                  <c:v>1269.2</c:v>
                </c:pt>
                <c:pt idx="112">
                  <c:v>1256.96</c:v>
                </c:pt>
                <c:pt idx="113">
                  <c:v>1216.69</c:v>
                </c:pt>
                <c:pt idx="114">
                  <c:v>1173.5899999999999</c:v>
                </c:pt>
                <c:pt idx="115">
                  <c:v>1136.82</c:v>
                </c:pt>
                <c:pt idx="116">
                  <c:v>1146</c:v>
                </c:pt>
                <c:pt idx="117">
                  <c:v>1143.73</c:v>
                </c:pt>
                <c:pt idx="118">
                  <c:v>1132.9000000000001</c:v>
                </c:pt>
                <c:pt idx="119">
                  <c:v>1108.96</c:v>
                </c:pt>
                <c:pt idx="120">
                  <c:v>1105.3900000000001</c:v>
                </c:pt>
                <c:pt idx="121">
                  <c:v>1128.81</c:v>
                </c:pt>
                <c:pt idx="122">
                  <c:v>1182.7</c:v>
                </c:pt>
                <c:pt idx="123">
                  <c:v>1180.6400000000001</c:v>
                </c:pt>
                <c:pt idx="124">
                  <c:v>1133.23</c:v>
                </c:pt>
                <c:pt idx="125">
                  <c:v>1234.1099999999999</c:v>
                </c:pt>
                <c:pt idx="126">
                  <c:v>1097.78</c:v>
                </c:pt>
                <c:pt idx="127">
                  <c:v>864.38</c:v>
                </c:pt>
                <c:pt idx="128">
                  <c:v>829.21</c:v>
                </c:pt>
                <c:pt idx="129">
                  <c:v>813.36</c:v>
                </c:pt>
                <c:pt idx="130">
                  <c:v>813.19</c:v>
                </c:pt>
                <c:pt idx="131">
                  <c:v>793.6</c:v>
                </c:pt>
                <c:pt idx="132">
                  <c:v>781.45</c:v>
                </c:pt>
                <c:pt idx="133">
                  <c:v>777.05</c:v>
                </c:pt>
                <c:pt idx="134">
                  <c:v>777.13</c:v>
                </c:pt>
                <c:pt idx="135">
                  <c:v>764.82</c:v>
                </c:pt>
                <c:pt idx="136">
                  <c:v>761.55</c:v>
                </c:pt>
                <c:pt idx="137">
                  <c:v>759.8</c:v>
                </c:pt>
                <c:pt idx="138">
                  <c:v>769.02</c:v>
                </c:pt>
                <c:pt idx="139">
                  <c:v>767</c:v>
                </c:pt>
                <c:pt idx="140">
                  <c:v>781.48</c:v>
                </c:pt>
                <c:pt idx="141">
                  <c:v>789.46</c:v>
                </c:pt>
                <c:pt idx="142">
                  <c:v>787.29</c:v>
                </c:pt>
                <c:pt idx="143">
                  <c:v>769.53</c:v>
                </c:pt>
                <c:pt idx="144">
                  <c:v>753.21</c:v>
                </c:pt>
                <c:pt idx="145">
                  <c:v>738.02</c:v>
                </c:pt>
                <c:pt idx="146">
                  <c:v>713.46</c:v>
                </c:pt>
                <c:pt idx="147">
                  <c:v>675.05</c:v>
                </c:pt>
                <c:pt idx="148">
                  <c:v>650.51</c:v>
                </c:pt>
                <c:pt idx="149">
                  <c:v>642.66</c:v>
                </c:pt>
                <c:pt idx="150">
                  <c:v>642.41</c:v>
                </c:pt>
                <c:pt idx="151">
                  <c:v>636.88</c:v>
                </c:pt>
                <c:pt idx="152">
                  <c:v>632.99</c:v>
                </c:pt>
                <c:pt idx="153">
                  <c:v>634.92999999999995</c:v>
                </c:pt>
                <c:pt idx="154">
                  <c:v>636.80999999999995</c:v>
                </c:pt>
                <c:pt idx="155">
                  <c:v>637.80999999999995</c:v>
                </c:pt>
                <c:pt idx="156">
                  <c:v>636.95000000000005</c:v>
                </c:pt>
                <c:pt idx="157">
                  <c:v>632.69000000000005</c:v>
                </c:pt>
                <c:pt idx="158">
                  <c:v>632.29</c:v>
                </c:pt>
                <c:pt idx="159">
                  <c:v>626.24</c:v>
                </c:pt>
                <c:pt idx="160">
                  <c:v>608.4</c:v>
                </c:pt>
                <c:pt idx="161">
                  <c:v>610.48</c:v>
                </c:pt>
                <c:pt idx="162">
                  <c:v>600.29999999999995</c:v>
                </c:pt>
                <c:pt idx="163">
                  <c:v>596.98</c:v>
                </c:pt>
                <c:pt idx="164">
                  <c:v>592.52</c:v>
                </c:pt>
                <c:pt idx="165">
                  <c:v>585.91</c:v>
                </c:pt>
                <c:pt idx="166">
                  <c:v>586.89</c:v>
                </c:pt>
                <c:pt idx="167">
                  <c:v>584.44000000000005</c:v>
                </c:pt>
                <c:pt idx="168">
                  <c:v>569.5</c:v>
                </c:pt>
                <c:pt idx="169">
                  <c:v>565.47</c:v>
                </c:pt>
                <c:pt idx="170">
                  <c:v>564.38</c:v>
                </c:pt>
                <c:pt idx="171">
                  <c:v>562.29</c:v>
                </c:pt>
                <c:pt idx="172">
                  <c:v>559.80999999999995</c:v>
                </c:pt>
                <c:pt idx="173">
                  <c:v>560.36</c:v>
                </c:pt>
                <c:pt idx="174">
                  <c:v>557.66</c:v>
                </c:pt>
                <c:pt idx="175">
                  <c:v>547</c:v>
                </c:pt>
                <c:pt idx="176">
                  <c:v>521.03</c:v>
                </c:pt>
                <c:pt idx="177">
                  <c:v>514.05999999999995</c:v>
                </c:pt>
                <c:pt idx="178">
                  <c:v>505.49</c:v>
                </c:pt>
                <c:pt idx="179">
                  <c:v>508.23</c:v>
                </c:pt>
                <c:pt idx="180">
                  <c:v>503.26</c:v>
                </c:pt>
                <c:pt idx="181">
                  <c:v>492.35</c:v>
                </c:pt>
                <c:pt idx="182">
                  <c:v>490.05</c:v>
                </c:pt>
                <c:pt idx="183">
                  <c:v>487.24</c:v>
                </c:pt>
                <c:pt idx="184">
                  <c:v>483.21</c:v>
                </c:pt>
                <c:pt idx="185">
                  <c:v>451.72</c:v>
                </c:pt>
                <c:pt idx="186">
                  <c:v>448.93</c:v>
                </c:pt>
                <c:pt idx="187">
                  <c:v>440.17</c:v>
                </c:pt>
                <c:pt idx="188">
                  <c:v>440.19</c:v>
                </c:pt>
                <c:pt idx="189">
                  <c:v>438.26</c:v>
                </c:pt>
                <c:pt idx="190">
                  <c:v>433.45</c:v>
                </c:pt>
                <c:pt idx="191">
                  <c:v>432.86</c:v>
                </c:pt>
                <c:pt idx="192">
                  <c:v>426.66</c:v>
                </c:pt>
                <c:pt idx="193">
                  <c:v>424.43</c:v>
                </c:pt>
                <c:pt idx="194">
                  <c:v>420.85</c:v>
                </c:pt>
                <c:pt idx="195">
                  <c:v>422.1</c:v>
                </c:pt>
                <c:pt idx="196">
                  <c:v>422.11</c:v>
                </c:pt>
                <c:pt idx="197">
                  <c:v>419.19</c:v>
                </c:pt>
                <c:pt idx="198">
                  <c:v>423.5</c:v>
                </c:pt>
                <c:pt idx="199">
                  <c:v>431.99</c:v>
                </c:pt>
                <c:pt idx="200">
                  <c:v>441.28</c:v>
                </c:pt>
                <c:pt idx="201">
                  <c:v>447.45</c:v>
                </c:pt>
                <c:pt idx="202">
                  <c:v>450.16</c:v>
                </c:pt>
                <c:pt idx="203">
                  <c:v>452.06</c:v>
                </c:pt>
                <c:pt idx="204">
                  <c:v>453.22</c:v>
                </c:pt>
                <c:pt idx="205">
                  <c:v>452.35</c:v>
                </c:pt>
                <c:pt idx="206">
                  <c:v>454.94</c:v>
                </c:pt>
                <c:pt idx="207">
                  <c:v>446.55</c:v>
                </c:pt>
                <c:pt idx="208">
                  <c:v>438.3</c:v>
                </c:pt>
                <c:pt idx="209">
                  <c:v>433.18</c:v>
                </c:pt>
                <c:pt idx="210">
                  <c:v>417.86</c:v>
                </c:pt>
                <c:pt idx="211">
                  <c:v>407.93</c:v>
                </c:pt>
                <c:pt idx="212">
                  <c:v>403.19</c:v>
                </c:pt>
                <c:pt idx="213">
                  <c:v>400.66</c:v>
                </c:pt>
                <c:pt idx="214">
                  <c:v>391.96</c:v>
                </c:pt>
                <c:pt idx="215">
                  <c:v>384.62</c:v>
                </c:pt>
                <c:pt idx="216">
                  <c:v>374.33</c:v>
                </c:pt>
                <c:pt idx="217">
                  <c:v>369.76</c:v>
                </c:pt>
                <c:pt idx="218">
                  <c:v>380.8</c:v>
                </c:pt>
                <c:pt idx="219">
                  <c:v>392.02</c:v>
                </c:pt>
                <c:pt idx="220">
                  <c:v>407.64</c:v>
                </c:pt>
                <c:pt idx="221">
                  <c:v>420.83</c:v>
                </c:pt>
                <c:pt idx="222">
                  <c:v>443.84</c:v>
                </c:pt>
                <c:pt idx="223">
                  <c:v>460.32</c:v>
                </c:pt>
                <c:pt idx="224">
                  <c:v>508.94</c:v>
                </c:pt>
                <c:pt idx="225">
                  <c:v>563.42999999999995</c:v>
                </c:pt>
                <c:pt idx="226">
                  <c:v>577.28</c:v>
                </c:pt>
                <c:pt idx="227">
                  <c:v>589.41999999999996</c:v>
                </c:pt>
                <c:pt idx="228">
                  <c:v>600.96</c:v>
                </c:pt>
                <c:pt idx="229">
                  <c:v>598.27</c:v>
                </c:pt>
                <c:pt idx="230">
                  <c:v>603.38</c:v>
                </c:pt>
                <c:pt idx="231">
                  <c:v>608.66999999999996</c:v>
                </c:pt>
                <c:pt idx="232">
                  <c:v>614.66</c:v>
                </c:pt>
                <c:pt idx="233">
                  <c:v>615.87</c:v>
                </c:pt>
                <c:pt idx="234">
                  <c:v>607.64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3E-4D61-BA99-6B1954858772}"/>
            </c:ext>
          </c:extLst>
        </c:ser>
        <c:ser>
          <c:idx val="3"/>
          <c:order val="3"/>
          <c:tx>
            <c:strRef>
              <c:f>'nafta wo tax'!$E$1</c:f>
              <c:strCache>
                <c:ptCount val="1"/>
                <c:pt idx="0">
                  <c:v>HU</c:v>
                </c:pt>
              </c:strCache>
            </c:strRef>
          </c:tx>
          <c:spPr>
            <a:ln w="50800" cap="rnd">
              <a:solidFill>
                <a:srgbClr val="A9E8EB"/>
              </a:solidFill>
              <a:round/>
            </a:ln>
            <a:effectLst/>
          </c:spPr>
          <c:marker>
            <c:symbol val="none"/>
          </c:marker>
          <c:cat>
            <c:numRef>
              <c:f>'nafta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'nafta wo tax'!$E$2:$E$236</c:f>
              <c:numCache>
                <c:formatCode>0.0</c:formatCode>
                <c:ptCount val="235"/>
                <c:pt idx="0">
                  <c:v>856.51654164017805</c:v>
                </c:pt>
                <c:pt idx="1">
                  <c:v>854.522223616514</c:v>
                </c:pt>
                <c:pt idx="2">
                  <c:v>862.59579617834379</c:v>
                </c:pt>
                <c:pt idx="3">
                  <c:v>869.18905180341267</c:v>
                </c:pt>
                <c:pt idx="4">
                  <c:v>879.92860427097173</c:v>
                </c:pt>
                <c:pt idx="5">
                  <c:v>879.30364834051181</c:v>
                </c:pt>
                <c:pt idx="6">
                  <c:v>878.49377298668355</c:v>
                </c:pt>
                <c:pt idx="7">
                  <c:v>874.83329952327824</c:v>
                </c:pt>
                <c:pt idx="8">
                  <c:v>837.28196845425873</c:v>
                </c:pt>
                <c:pt idx="9">
                  <c:v>816.95204871241924</c:v>
                </c:pt>
                <c:pt idx="10">
                  <c:v>835.59675523760859</c:v>
                </c:pt>
                <c:pt idx="11">
                  <c:v>850.49334546399791</c:v>
                </c:pt>
                <c:pt idx="12">
                  <c:v>846.52405030468049</c:v>
                </c:pt>
                <c:pt idx="13">
                  <c:v>856.40863049095617</c:v>
                </c:pt>
                <c:pt idx="14">
                  <c:v>866.36083003749559</c:v>
                </c:pt>
                <c:pt idx="15">
                  <c:v>888.84873863752409</c:v>
                </c:pt>
                <c:pt idx="16">
                  <c:v>926.54589997461289</c:v>
                </c:pt>
                <c:pt idx="17">
                  <c:v>935.79018389346868</c:v>
                </c:pt>
                <c:pt idx="18">
                  <c:v>945.89963513027385</c:v>
                </c:pt>
                <c:pt idx="19">
                  <c:v>922.35602746693803</c:v>
                </c:pt>
                <c:pt idx="20">
                  <c:v>923.85478547854791</c:v>
                </c:pt>
                <c:pt idx="21">
                  <c:v>910.22</c:v>
                </c:pt>
                <c:pt idx="22">
                  <c:v>909.75</c:v>
                </c:pt>
                <c:pt idx="23">
                  <c:v>918.78</c:v>
                </c:pt>
                <c:pt idx="24">
                  <c:v>948.54</c:v>
                </c:pt>
                <c:pt idx="25">
                  <c:v>958.37</c:v>
                </c:pt>
                <c:pt idx="26">
                  <c:v>923.75</c:v>
                </c:pt>
                <c:pt idx="27">
                  <c:v>928.6</c:v>
                </c:pt>
                <c:pt idx="28">
                  <c:v>887.33</c:v>
                </c:pt>
                <c:pt idx="29">
                  <c:v>879.68</c:v>
                </c:pt>
                <c:pt idx="30">
                  <c:v>873.11</c:v>
                </c:pt>
                <c:pt idx="31">
                  <c:v>840.85</c:v>
                </c:pt>
                <c:pt idx="32">
                  <c:v>854.93</c:v>
                </c:pt>
                <c:pt idx="33">
                  <c:v>899.74</c:v>
                </c:pt>
                <c:pt idx="34">
                  <c:v>899.71</c:v>
                </c:pt>
                <c:pt idx="35">
                  <c:v>929.66</c:v>
                </c:pt>
                <c:pt idx="36">
                  <c:v>961.12</c:v>
                </c:pt>
                <c:pt idx="37">
                  <c:v>950.57</c:v>
                </c:pt>
                <c:pt idx="38">
                  <c:v>965.78</c:v>
                </c:pt>
                <c:pt idx="39">
                  <c:v>1008.55</c:v>
                </c:pt>
                <c:pt idx="40">
                  <c:v>1026.97</c:v>
                </c:pt>
                <c:pt idx="41">
                  <c:v>1037.57</c:v>
                </c:pt>
                <c:pt idx="42">
                  <c:v>1045.27</c:v>
                </c:pt>
                <c:pt idx="43">
                  <c:v>1040.07</c:v>
                </c:pt>
                <c:pt idx="44">
                  <c:v>1090.17</c:v>
                </c:pt>
                <c:pt idx="45">
                  <c:v>1081.32</c:v>
                </c:pt>
                <c:pt idx="46">
                  <c:v>1084.93</c:v>
                </c:pt>
                <c:pt idx="47">
                  <c:v>1093.6099999999999</c:v>
                </c:pt>
                <c:pt idx="48">
                  <c:v>1044</c:v>
                </c:pt>
                <c:pt idx="49">
                  <c:v>1053.94</c:v>
                </c:pt>
                <c:pt idx="50">
                  <c:v>1035.6400000000001</c:v>
                </c:pt>
                <c:pt idx="51">
                  <c:v>1037.54</c:v>
                </c:pt>
                <c:pt idx="52">
                  <c:v>1021.89</c:v>
                </c:pt>
                <c:pt idx="53">
                  <c:v>974.95</c:v>
                </c:pt>
                <c:pt idx="54">
                  <c:v>919.87</c:v>
                </c:pt>
                <c:pt idx="55">
                  <c:v>905.45</c:v>
                </c:pt>
                <c:pt idx="56">
                  <c:v>922.07</c:v>
                </c:pt>
                <c:pt idx="57">
                  <c:v>865.44</c:v>
                </c:pt>
                <c:pt idx="58">
                  <c:v>879.21</c:v>
                </c:pt>
                <c:pt idx="59">
                  <c:v>905.14</c:v>
                </c:pt>
                <c:pt idx="60">
                  <c:v>872.74</c:v>
                </c:pt>
                <c:pt idx="61">
                  <c:v>877.1</c:v>
                </c:pt>
                <c:pt idx="62">
                  <c:v>876.49</c:v>
                </c:pt>
                <c:pt idx="63">
                  <c:v>875.67</c:v>
                </c:pt>
                <c:pt idx="64">
                  <c:v>845.1</c:v>
                </c:pt>
                <c:pt idx="65">
                  <c:v>852.94</c:v>
                </c:pt>
                <c:pt idx="66">
                  <c:v>865.73</c:v>
                </c:pt>
                <c:pt idx="67">
                  <c:v>889.62</c:v>
                </c:pt>
                <c:pt idx="68">
                  <c:v>907.17</c:v>
                </c:pt>
                <c:pt idx="69">
                  <c:v>934.59</c:v>
                </c:pt>
                <c:pt idx="70">
                  <c:v>922.09</c:v>
                </c:pt>
                <c:pt idx="71">
                  <c:v>947.61</c:v>
                </c:pt>
                <c:pt idx="72">
                  <c:v>942.73</c:v>
                </c:pt>
                <c:pt idx="73">
                  <c:v>921.18</c:v>
                </c:pt>
                <c:pt idx="74">
                  <c:v>956.73</c:v>
                </c:pt>
                <c:pt idx="75">
                  <c:v>984</c:v>
                </c:pt>
                <c:pt idx="76">
                  <c:v>983.64</c:v>
                </c:pt>
                <c:pt idx="77">
                  <c:v>1002.45</c:v>
                </c:pt>
                <c:pt idx="78">
                  <c:v>1008.45</c:v>
                </c:pt>
                <c:pt idx="79">
                  <c:v>1049.95</c:v>
                </c:pt>
                <c:pt idx="80">
                  <c:v>1104.67</c:v>
                </c:pt>
                <c:pt idx="81">
                  <c:v>1082.3499999999999</c:v>
                </c:pt>
                <c:pt idx="82">
                  <c:v>1074.8</c:v>
                </c:pt>
                <c:pt idx="83">
                  <c:v>1137.3599999999999</c:v>
                </c:pt>
                <c:pt idx="84">
                  <c:v>1118.02</c:v>
                </c:pt>
                <c:pt idx="85">
                  <c:v>1120.24</c:v>
                </c:pt>
                <c:pt idx="86">
                  <c:v>1115.47</c:v>
                </c:pt>
                <c:pt idx="87">
                  <c:v>1096.29</c:v>
                </c:pt>
                <c:pt idx="88">
                  <c:v>902.87</c:v>
                </c:pt>
                <c:pt idx="89">
                  <c:v>949.76</c:v>
                </c:pt>
                <c:pt idx="90">
                  <c:v>972.13</c:v>
                </c:pt>
                <c:pt idx="91">
                  <c:v>1010.79</c:v>
                </c:pt>
                <c:pt idx="92">
                  <c:v>1052.6500000000001</c:v>
                </c:pt>
                <c:pt idx="93">
                  <c:v>938.92</c:v>
                </c:pt>
                <c:pt idx="94">
                  <c:v>1084.6600000000001</c:v>
                </c:pt>
                <c:pt idx="95">
                  <c:v>1044.21</c:v>
                </c:pt>
                <c:pt idx="96">
                  <c:v>966.88</c:v>
                </c:pt>
                <c:pt idx="97">
                  <c:v>949.36</c:v>
                </c:pt>
                <c:pt idx="98">
                  <c:v>979.63</c:v>
                </c:pt>
                <c:pt idx="99">
                  <c:v>1003.98</c:v>
                </c:pt>
                <c:pt idx="100">
                  <c:v>1030.95</c:v>
                </c:pt>
                <c:pt idx="101">
                  <c:v>1058.1300000000001</c:v>
                </c:pt>
                <c:pt idx="102">
                  <c:v>1034.48</c:v>
                </c:pt>
                <c:pt idx="103">
                  <c:v>1002.33</c:v>
                </c:pt>
                <c:pt idx="104">
                  <c:v>972.28</c:v>
                </c:pt>
                <c:pt idx="105">
                  <c:v>1026.83</c:v>
                </c:pt>
                <c:pt idx="106">
                  <c:v>1014.25</c:v>
                </c:pt>
                <c:pt idx="107">
                  <c:v>938.44</c:v>
                </c:pt>
                <c:pt idx="108">
                  <c:v>914.73</c:v>
                </c:pt>
                <c:pt idx="109">
                  <c:v>902.11</c:v>
                </c:pt>
                <c:pt idx="110">
                  <c:v>933.78</c:v>
                </c:pt>
                <c:pt idx="111">
                  <c:v>940.59</c:v>
                </c:pt>
                <c:pt idx="112">
                  <c:v>943</c:v>
                </c:pt>
                <c:pt idx="113">
                  <c:v>939.69</c:v>
                </c:pt>
                <c:pt idx="114">
                  <c:v>893.58</c:v>
                </c:pt>
                <c:pt idx="115">
                  <c:v>888.59</c:v>
                </c:pt>
                <c:pt idx="116">
                  <c:v>891.05</c:v>
                </c:pt>
                <c:pt idx="117">
                  <c:v>879.07</c:v>
                </c:pt>
                <c:pt idx="118">
                  <c:v>884.82</c:v>
                </c:pt>
                <c:pt idx="119">
                  <c:v>883.63</c:v>
                </c:pt>
                <c:pt idx="120">
                  <c:v>892.84</c:v>
                </c:pt>
                <c:pt idx="121">
                  <c:v>869.77</c:v>
                </c:pt>
                <c:pt idx="122">
                  <c:v>888.68</c:v>
                </c:pt>
                <c:pt idx="123">
                  <c:v>862.93</c:v>
                </c:pt>
                <c:pt idx="124">
                  <c:v>855.34</c:v>
                </c:pt>
                <c:pt idx="125">
                  <c:v>816.79</c:v>
                </c:pt>
                <c:pt idx="126">
                  <c:v>692.98</c:v>
                </c:pt>
                <c:pt idx="127">
                  <c:v>719.64</c:v>
                </c:pt>
                <c:pt idx="128">
                  <c:v>737.31</c:v>
                </c:pt>
                <c:pt idx="129">
                  <c:v>738.2</c:v>
                </c:pt>
                <c:pt idx="130">
                  <c:v>745.69</c:v>
                </c:pt>
                <c:pt idx="131">
                  <c:v>737.84</c:v>
                </c:pt>
                <c:pt idx="132">
                  <c:v>723.97</c:v>
                </c:pt>
                <c:pt idx="133">
                  <c:v>734.67</c:v>
                </c:pt>
                <c:pt idx="134">
                  <c:v>729.72</c:v>
                </c:pt>
                <c:pt idx="135">
                  <c:v>702.34</c:v>
                </c:pt>
                <c:pt idx="136">
                  <c:v>702.72</c:v>
                </c:pt>
                <c:pt idx="137">
                  <c:v>701.19</c:v>
                </c:pt>
                <c:pt idx="138">
                  <c:v>722.4</c:v>
                </c:pt>
                <c:pt idx="139">
                  <c:v>714.81</c:v>
                </c:pt>
                <c:pt idx="140">
                  <c:v>714.07</c:v>
                </c:pt>
                <c:pt idx="141">
                  <c:v>720.14</c:v>
                </c:pt>
                <c:pt idx="142">
                  <c:v>809.22</c:v>
                </c:pt>
                <c:pt idx="143">
                  <c:v>812</c:v>
                </c:pt>
                <c:pt idx="144">
                  <c:v>794.88</c:v>
                </c:pt>
                <c:pt idx="145">
                  <c:v>788.8</c:v>
                </c:pt>
                <c:pt idx="146">
                  <c:v>764</c:v>
                </c:pt>
                <c:pt idx="147">
                  <c:v>743.47</c:v>
                </c:pt>
                <c:pt idx="148">
                  <c:v>702.26</c:v>
                </c:pt>
                <c:pt idx="149">
                  <c:v>685.35</c:v>
                </c:pt>
                <c:pt idx="150">
                  <c:v>689.69</c:v>
                </c:pt>
                <c:pt idx="151">
                  <c:v>688.08</c:v>
                </c:pt>
                <c:pt idx="152">
                  <c:v>663.83</c:v>
                </c:pt>
                <c:pt idx="153">
                  <c:v>668.1</c:v>
                </c:pt>
                <c:pt idx="154">
                  <c:v>669.63</c:v>
                </c:pt>
                <c:pt idx="155">
                  <c:v>676.13</c:v>
                </c:pt>
                <c:pt idx="156">
                  <c:v>675.76</c:v>
                </c:pt>
                <c:pt idx="157">
                  <c:v>651.62</c:v>
                </c:pt>
                <c:pt idx="158">
                  <c:v>664.66</c:v>
                </c:pt>
                <c:pt idx="159">
                  <c:v>666.64</c:v>
                </c:pt>
                <c:pt idx="160">
                  <c:v>669.33</c:v>
                </c:pt>
                <c:pt idx="161">
                  <c:v>667.86</c:v>
                </c:pt>
                <c:pt idx="162">
                  <c:v>649.16999999999996</c:v>
                </c:pt>
                <c:pt idx="163">
                  <c:v>644.98</c:v>
                </c:pt>
                <c:pt idx="164">
                  <c:v>645.04</c:v>
                </c:pt>
                <c:pt idx="165">
                  <c:v>636.63</c:v>
                </c:pt>
                <c:pt idx="166">
                  <c:v>650.94000000000005</c:v>
                </c:pt>
                <c:pt idx="167">
                  <c:v>639.20000000000005</c:v>
                </c:pt>
                <c:pt idx="168">
                  <c:v>626.78</c:v>
                </c:pt>
                <c:pt idx="169">
                  <c:v>608.6</c:v>
                </c:pt>
                <c:pt idx="170">
                  <c:v>598.77</c:v>
                </c:pt>
                <c:pt idx="171">
                  <c:v>596.59</c:v>
                </c:pt>
                <c:pt idx="172">
                  <c:v>610.73</c:v>
                </c:pt>
                <c:pt idx="173">
                  <c:v>606.9</c:v>
                </c:pt>
                <c:pt idx="174">
                  <c:v>621.59</c:v>
                </c:pt>
                <c:pt idx="175">
                  <c:v>606.46</c:v>
                </c:pt>
                <c:pt idx="176">
                  <c:v>586.72</c:v>
                </c:pt>
                <c:pt idx="177">
                  <c:v>589.74</c:v>
                </c:pt>
                <c:pt idx="178">
                  <c:v>583.14</c:v>
                </c:pt>
                <c:pt idx="179">
                  <c:v>572.17999999999995</c:v>
                </c:pt>
                <c:pt idx="180">
                  <c:v>545.94000000000005</c:v>
                </c:pt>
                <c:pt idx="181">
                  <c:v>547.17999999999995</c:v>
                </c:pt>
                <c:pt idx="182">
                  <c:v>544.77</c:v>
                </c:pt>
                <c:pt idx="183">
                  <c:v>535.72</c:v>
                </c:pt>
                <c:pt idx="184">
                  <c:v>521.9</c:v>
                </c:pt>
                <c:pt idx="185">
                  <c:v>500.56</c:v>
                </c:pt>
                <c:pt idx="186">
                  <c:v>508.27</c:v>
                </c:pt>
                <c:pt idx="187">
                  <c:v>498.98</c:v>
                </c:pt>
                <c:pt idx="188">
                  <c:v>486.85</c:v>
                </c:pt>
                <c:pt idx="189">
                  <c:v>470.86</c:v>
                </c:pt>
                <c:pt idx="190">
                  <c:v>465.12</c:v>
                </c:pt>
                <c:pt idx="191">
                  <c:v>457.16</c:v>
                </c:pt>
                <c:pt idx="192">
                  <c:v>449.48</c:v>
                </c:pt>
                <c:pt idx="193">
                  <c:v>453.78</c:v>
                </c:pt>
                <c:pt idx="194">
                  <c:v>450.88</c:v>
                </c:pt>
                <c:pt idx="195">
                  <c:v>461.32</c:v>
                </c:pt>
                <c:pt idx="196">
                  <c:v>455.42</c:v>
                </c:pt>
                <c:pt idx="197">
                  <c:v>443.97</c:v>
                </c:pt>
                <c:pt idx="198">
                  <c:v>437.83</c:v>
                </c:pt>
                <c:pt idx="199">
                  <c:v>457.56</c:v>
                </c:pt>
                <c:pt idx="200">
                  <c:v>470.35</c:v>
                </c:pt>
                <c:pt idx="201">
                  <c:v>487.6</c:v>
                </c:pt>
                <c:pt idx="202">
                  <c:v>491.11</c:v>
                </c:pt>
                <c:pt idx="203">
                  <c:v>495.51</c:v>
                </c:pt>
                <c:pt idx="204">
                  <c:v>495.47</c:v>
                </c:pt>
                <c:pt idx="205">
                  <c:v>505.54</c:v>
                </c:pt>
                <c:pt idx="206">
                  <c:v>516.79</c:v>
                </c:pt>
                <c:pt idx="207">
                  <c:v>506.79</c:v>
                </c:pt>
                <c:pt idx="208">
                  <c:v>504.63</c:v>
                </c:pt>
                <c:pt idx="209">
                  <c:v>496.89</c:v>
                </c:pt>
                <c:pt idx="210">
                  <c:v>490.25</c:v>
                </c:pt>
                <c:pt idx="211">
                  <c:v>480.36</c:v>
                </c:pt>
                <c:pt idx="212">
                  <c:v>475.76</c:v>
                </c:pt>
                <c:pt idx="213">
                  <c:v>469.45</c:v>
                </c:pt>
                <c:pt idx="214">
                  <c:v>470.98</c:v>
                </c:pt>
                <c:pt idx="215">
                  <c:v>447.25</c:v>
                </c:pt>
                <c:pt idx="216">
                  <c:v>421.65</c:v>
                </c:pt>
                <c:pt idx="217">
                  <c:v>409.07</c:v>
                </c:pt>
                <c:pt idx="218">
                  <c:v>394.8</c:v>
                </c:pt>
                <c:pt idx="219">
                  <c:v>404.97</c:v>
                </c:pt>
                <c:pt idx="220">
                  <c:v>415.68</c:v>
                </c:pt>
                <c:pt idx="221">
                  <c:v>412.7</c:v>
                </c:pt>
                <c:pt idx="222">
                  <c:v>420.97</c:v>
                </c:pt>
                <c:pt idx="223">
                  <c:v>430.98</c:v>
                </c:pt>
                <c:pt idx="224">
                  <c:v>495.49</c:v>
                </c:pt>
                <c:pt idx="225">
                  <c:v>544.57000000000005</c:v>
                </c:pt>
                <c:pt idx="226">
                  <c:v>582.91999999999996</c:v>
                </c:pt>
                <c:pt idx="227">
                  <c:v>584.5</c:v>
                </c:pt>
                <c:pt idx="228">
                  <c:v>578.38</c:v>
                </c:pt>
                <c:pt idx="229">
                  <c:v>578.59</c:v>
                </c:pt>
                <c:pt idx="230">
                  <c:v>598.4</c:v>
                </c:pt>
                <c:pt idx="231">
                  <c:v>618.42999999999995</c:v>
                </c:pt>
                <c:pt idx="232">
                  <c:v>641.66999999999996</c:v>
                </c:pt>
                <c:pt idx="233">
                  <c:v>652.74</c:v>
                </c:pt>
                <c:pt idx="234">
                  <c:v>661.45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3E-4D61-BA99-6B1954858772}"/>
            </c:ext>
          </c:extLst>
        </c:ser>
        <c:ser>
          <c:idx val="4"/>
          <c:order val="4"/>
          <c:tx>
            <c:strRef>
              <c:f>'nafta wo tax'!$F$1</c:f>
              <c:strCache>
                <c:ptCount val="1"/>
                <c:pt idx="0">
                  <c:v>PL</c:v>
                </c:pt>
              </c:strCache>
            </c:strRef>
          </c:tx>
          <c:spPr>
            <a:ln w="50800" cap="rnd">
              <a:solidFill>
                <a:srgbClr val="FF7F7F"/>
              </a:solidFill>
              <a:round/>
            </a:ln>
            <a:effectLst/>
          </c:spPr>
          <c:marker>
            <c:symbol val="none"/>
          </c:marker>
          <c:cat>
            <c:numRef>
              <c:f>'nafta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'nafta wo tax'!$F$2:$F$236</c:f>
              <c:numCache>
                <c:formatCode>0.0</c:formatCode>
                <c:ptCount val="235"/>
                <c:pt idx="0">
                  <c:v>825.92781829160685</c:v>
                </c:pt>
                <c:pt idx="1">
                  <c:v>831.57577443887965</c:v>
                </c:pt>
                <c:pt idx="2">
                  <c:v>839.12385299734501</c:v>
                </c:pt>
                <c:pt idx="3">
                  <c:v>851.15425344158132</c:v>
                </c:pt>
                <c:pt idx="4">
                  <c:v>854.61113072126125</c:v>
                </c:pt>
                <c:pt idx="5">
                  <c:v>852.81920613399416</c:v>
                </c:pt>
                <c:pt idx="6">
                  <c:v>848.02827380952374</c:v>
                </c:pt>
                <c:pt idx="7">
                  <c:v>850.1871962421227</c:v>
                </c:pt>
                <c:pt idx="8">
                  <c:v>824.20642201834858</c:v>
                </c:pt>
                <c:pt idx="9">
                  <c:v>836.63043478260875</c:v>
                </c:pt>
                <c:pt idx="10">
                  <c:v>856.5129043559499</c:v>
                </c:pt>
                <c:pt idx="11">
                  <c:v>867.94115573520082</c:v>
                </c:pt>
                <c:pt idx="12">
                  <c:v>876.96141819293246</c:v>
                </c:pt>
                <c:pt idx="13">
                  <c:v>880.86560895940283</c:v>
                </c:pt>
                <c:pt idx="14">
                  <c:v>880.88688201921968</c:v>
                </c:pt>
                <c:pt idx="15">
                  <c:v>874.71968558548144</c:v>
                </c:pt>
                <c:pt idx="16">
                  <c:v>883.97703065666371</c:v>
                </c:pt>
                <c:pt idx="17">
                  <c:v>890.02748148493174</c:v>
                </c:pt>
                <c:pt idx="18">
                  <c:v>900.01879566759851</c:v>
                </c:pt>
                <c:pt idx="19">
                  <c:v>895.01954943213536</c:v>
                </c:pt>
                <c:pt idx="20">
                  <c:v>892.7</c:v>
                </c:pt>
                <c:pt idx="21">
                  <c:v>874.71</c:v>
                </c:pt>
                <c:pt idx="22">
                  <c:v>883.26</c:v>
                </c:pt>
                <c:pt idx="23">
                  <c:v>878.81</c:v>
                </c:pt>
                <c:pt idx="24">
                  <c:v>904.75</c:v>
                </c:pt>
                <c:pt idx="25">
                  <c:v>905.45</c:v>
                </c:pt>
                <c:pt idx="26">
                  <c:v>887.18</c:v>
                </c:pt>
                <c:pt idx="27">
                  <c:v>871.19</c:v>
                </c:pt>
                <c:pt idx="28">
                  <c:v>849.36</c:v>
                </c:pt>
                <c:pt idx="29">
                  <c:v>834</c:v>
                </c:pt>
                <c:pt idx="30">
                  <c:v>830.51</c:v>
                </c:pt>
                <c:pt idx="31">
                  <c:v>839.88</c:v>
                </c:pt>
                <c:pt idx="32">
                  <c:v>845.11</c:v>
                </c:pt>
                <c:pt idx="33">
                  <c:v>868.24</c:v>
                </c:pt>
                <c:pt idx="34">
                  <c:v>867.64</c:v>
                </c:pt>
                <c:pt idx="35">
                  <c:v>878.74</c:v>
                </c:pt>
                <c:pt idx="36">
                  <c:v>887.27</c:v>
                </c:pt>
                <c:pt idx="37">
                  <c:v>890.67</c:v>
                </c:pt>
                <c:pt idx="38">
                  <c:v>894.79</c:v>
                </c:pt>
                <c:pt idx="39">
                  <c:v>888.89</c:v>
                </c:pt>
                <c:pt idx="40">
                  <c:v>868.59</c:v>
                </c:pt>
                <c:pt idx="41">
                  <c:v>824.69</c:v>
                </c:pt>
                <c:pt idx="42">
                  <c:v>775.88</c:v>
                </c:pt>
                <c:pt idx="43">
                  <c:v>766.25</c:v>
                </c:pt>
                <c:pt idx="44">
                  <c:v>747.7</c:v>
                </c:pt>
                <c:pt idx="45">
                  <c:v>731.17</c:v>
                </c:pt>
                <c:pt idx="46">
                  <c:v>733.53</c:v>
                </c:pt>
                <c:pt idx="47">
                  <c:v>739.71</c:v>
                </c:pt>
                <c:pt idx="48">
                  <c:v>773.97</c:v>
                </c:pt>
                <c:pt idx="49">
                  <c:v>831.06</c:v>
                </c:pt>
                <c:pt idx="50">
                  <c:v>830.58</c:v>
                </c:pt>
                <c:pt idx="51">
                  <c:v>818.98</c:v>
                </c:pt>
                <c:pt idx="52">
                  <c:v>823.82</c:v>
                </c:pt>
                <c:pt idx="53">
                  <c:v>827.98</c:v>
                </c:pt>
                <c:pt idx="54">
                  <c:v>822.89</c:v>
                </c:pt>
                <c:pt idx="55">
                  <c:v>799.58</c:v>
                </c:pt>
                <c:pt idx="56">
                  <c:v>798.28</c:v>
                </c:pt>
                <c:pt idx="57">
                  <c:v>785.51</c:v>
                </c:pt>
                <c:pt idx="58">
                  <c:v>784.99</c:v>
                </c:pt>
                <c:pt idx="59">
                  <c:v>793.83</c:v>
                </c:pt>
                <c:pt idx="60">
                  <c:v>768.36</c:v>
                </c:pt>
                <c:pt idx="61">
                  <c:v>778.57</c:v>
                </c:pt>
                <c:pt idx="62">
                  <c:v>778.09</c:v>
                </c:pt>
                <c:pt idx="63">
                  <c:v>759.08</c:v>
                </c:pt>
                <c:pt idx="64">
                  <c:v>755.24</c:v>
                </c:pt>
                <c:pt idx="65">
                  <c:v>765.83</c:v>
                </c:pt>
                <c:pt idx="66">
                  <c:v>781.52</c:v>
                </c:pt>
                <c:pt idx="67">
                  <c:v>807.34</c:v>
                </c:pt>
                <c:pt idx="68">
                  <c:v>826.02</c:v>
                </c:pt>
                <c:pt idx="69">
                  <c:v>848.64</c:v>
                </c:pt>
                <c:pt idx="70">
                  <c:v>843.05</c:v>
                </c:pt>
                <c:pt idx="71">
                  <c:v>845.58</c:v>
                </c:pt>
                <c:pt idx="72">
                  <c:v>847.09</c:v>
                </c:pt>
                <c:pt idx="73">
                  <c:v>870.8</c:v>
                </c:pt>
                <c:pt idx="74">
                  <c:v>904.86</c:v>
                </c:pt>
                <c:pt idx="75">
                  <c:v>903.46</c:v>
                </c:pt>
                <c:pt idx="76">
                  <c:v>917.8</c:v>
                </c:pt>
                <c:pt idx="77">
                  <c:v>943.07</c:v>
                </c:pt>
                <c:pt idx="78">
                  <c:v>946.25</c:v>
                </c:pt>
                <c:pt idx="79">
                  <c:v>992.14</c:v>
                </c:pt>
                <c:pt idx="80">
                  <c:v>994.71</c:v>
                </c:pt>
                <c:pt idx="81">
                  <c:v>990.39</c:v>
                </c:pt>
                <c:pt idx="82">
                  <c:v>994.09</c:v>
                </c:pt>
                <c:pt idx="83">
                  <c:v>1002.9</c:v>
                </c:pt>
                <c:pt idx="84">
                  <c:v>1005.76</c:v>
                </c:pt>
                <c:pt idx="85">
                  <c:v>1219.3499999999999</c:v>
                </c:pt>
                <c:pt idx="86">
                  <c:v>1205.75</c:v>
                </c:pt>
                <c:pt idx="87">
                  <c:v>1205.67</c:v>
                </c:pt>
                <c:pt idx="88">
                  <c:v>1210.24</c:v>
                </c:pt>
                <c:pt idx="89">
                  <c:v>1216.49</c:v>
                </c:pt>
                <c:pt idx="90">
                  <c:v>1224.3399999999999</c:v>
                </c:pt>
                <c:pt idx="91">
                  <c:v>1237.0899999999999</c:v>
                </c:pt>
                <c:pt idx="92">
                  <c:v>1259.32</c:v>
                </c:pt>
                <c:pt idx="93">
                  <c:v>1274.82</c:v>
                </c:pt>
                <c:pt idx="94">
                  <c:v>1252.92</c:v>
                </c:pt>
                <c:pt idx="95">
                  <c:v>1240.92</c:v>
                </c:pt>
                <c:pt idx="96">
                  <c:v>1213.95</c:v>
                </c:pt>
                <c:pt idx="97">
                  <c:v>1101.45</c:v>
                </c:pt>
                <c:pt idx="98">
                  <c:v>1091.79</c:v>
                </c:pt>
                <c:pt idx="99">
                  <c:v>1111.1099999999999</c:v>
                </c:pt>
                <c:pt idx="100">
                  <c:v>1160.18</c:v>
                </c:pt>
                <c:pt idx="101">
                  <c:v>1189.18</c:v>
                </c:pt>
                <c:pt idx="102">
                  <c:v>1181.68</c:v>
                </c:pt>
                <c:pt idx="103">
                  <c:v>1092.6400000000001</c:v>
                </c:pt>
                <c:pt idx="104">
                  <c:v>1101.05</c:v>
                </c:pt>
                <c:pt idx="105">
                  <c:v>1103.02</c:v>
                </c:pt>
                <c:pt idx="106">
                  <c:v>1167.8599999999999</c:v>
                </c:pt>
                <c:pt idx="107">
                  <c:v>1180.93</c:v>
                </c:pt>
                <c:pt idx="108">
                  <c:v>1170.72</c:v>
                </c:pt>
                <c:pt idx="109">
                  <c:v>1156.5999999999999</c:v>
                </c:pt>
                <c:pt idx="110">
                  <c:v>1214.58</c:v>
                </c:pt>
                <c:pt idx="111">
                  <c:v>1248.6600000000001</c:v>
                </c:pt>
                <c:pt idx="112">
                  <c:v>1256.01</c:v>
                </c:pt>
                <c:pt idx="113">
                  <c:v>1227.8</c:v>
                </c:pt>
                <c:pt idx="114">
                  <c:v>1195.1300000000001</c:v>
                </c:pt>
                <c:pt idx="115">
                  <c:v>1118.43</c:v>
                </c:pt>
                <c:pt idx="116">
                  <c:v>1127.57</c:v>
                </c:pt>
                <c:pt idx="117">
                  <c:v>1134.05</c:v>
                </c:pt>
                <c:pt idx="118">
                  <c:v>1159.3</c:v>
                </c:pt>
                <c:pt idx="119">
                  <c:v>1161.8699999999999</c:v>
                </c:pt>
                <c:pt idx="120">
                  <c:v>1130.94</c:v>
                </c:pt>
                <c:pt idx="121">
                  <c:v>1101.75</c:v>
                </c:pt>
                <c:pt idx="122">
                  <c:v>1176.24</c:v>
                </c:pt>
                <c:pt idx="123">
                  <c:v>1200.4000000000001</c:v>
                </c:pt>
                <c:pt idx="124">
                  <c:v>1123.92</c:v>
                </c:pt>
                <c:pt idx="125">
                  <c:v>1220.78</c:v>
                </c:pt>
                <c:pt idx="126">
                  <c:v>1013.8</c:v>
                </c:pt>
                <c:pt idx="127">
                  <c:v>851.46</c:v>
                </c:pt>
                <c:pt idx="128">
                  <c:v>793.18</c:v>
                </c:pt>
                <c:pt idx="129">
                  <c:v>773.29</c:v>
                </c:pt>
                <c:pt idx="130">
                  <c:v>757.98</c:v>
                </c:pt>
                <c:pt idx="131">
                  <c:v>736.73</c:v>
                </c:pt>
                <c:pt idx="132">
                  <c:v>728.29</c:v>
                </c:pt>
                <c:pt idx="133">
                  <c:v>716.49</c:v>
                </c:pt>
                <c:pt idx="134">
                  <c:v>714.43</c:v>
                </c:pt>
                <c:pt idx="135">
                  <c:v>712.71</c:v>
                </c:pt>
                <c:pt idx="136">
                  <c:v>713.76</c:v>
                </c:pt>
                <c:pt idx="137">
                  <c:v>734</c:v>
                </c:pt>
                <c:pt idx="138">
                  <c:v>741.54</c:v>
                </c:pt>
                <c:pt idx="139">
                  <c:v>730.47</c:v>
                </c:pt>
                <c:pt idx="140">
                  <c:v>725.95</c:v>
                </c:pt>
                <c:pt idx="141">
                  <c:v>731.48</c:v>
                </c:pt>
                <c:pt idx="142">
                  <c:v>736.81</c:v>
                </c:pt>
                <c:pt idx="143">
                  <c:v>731.94</c:v>
                </c:pt>
                <c:pt idx="144">
                  <c:v>723.6</c:v>
                </c:pt>
                <c:pt idx="145">
                  <c:v>721.23</c:v>
                </c:pt>
                <c:pt idx="146">
                  <c:v>712.37</c:v>
                </c:pt>
                <c:pt idx="147">
                  <c:v>703.93</c:v>
                </c:pt>
                <c:pt idx="148">
                  <c:v>681.83</c:v>
                </c:pt>
                <c:pt idx="149">
                  <c:v>670</c:v>
                </c:pt>
                <c:pt idx="150">
                  <c:v>667.13</c:v>
                </c:pt>
                <c:pt idx="151">
                  <c:v>660.13</c:v>
                </c:pt>
                <c:pt idx="152">
                  <c:v>647.67999999999995</c:v>
                </c:pt>
                <c:pt idx="153">
                  <c:v>640.76</c:v>
                </c:pt>
                <c:pt idx="154">
                  <c:v>644.17999999999995</c:v>
                </c:pt>
                <c:pt idx="155">
                  <c:v>644.51</c:v>
                </c:pt>
                <c:pt idx="156">
                  <c:v>645.70000000000005</c:v>
                </c:pt>
                <c:pt idx="157">
                  <c:v>640.47</c:v>
                </c:pt>
                <c:pt idx="158">
                  <c:v>640.91999999999996</c:v>
                </c:pt>
                <c:pt idx="159">
                  <c:v>645.26</c:v>
                </c:pt>
                <c:pt idx="160">
                  <c:v>652.47</c:v>
                </c:pt>
                <c:pt idx="161">
                  <c:v>654.88</c:v>
                </c:pt>
                <c:pt idx="162">
                  <c:v>625.66</c:v>
                </c:pt>
                <c:pt idx="163">
                  <c:v>618.67999999999995</c:v>
                </c:pt>
                <c:pt idx="164">
                  <c:v>620.16</c:v>
                </c:pt>
                <c:pt idx="165">
                  <c:v>616.45000000000005</c:v>
                </c:pt>
                <c:pt idx="166">
                  <c:v>617.22</c:v>
                </c:pt>
                <c:pt idx="167">
                  <c:v>608.24</c:v>
                </c:pt>
                <c:pt idx="168">
                  <c:v>609.4</c:v>
                </c:pt>
                <c:pt idx="169">
                  <c:v>608.12</c:v>
                </c:pt>
                <c:pt idx="170">
                  <c:v>607.41999999999996</c:v>
                </c:pt>
                <c:pt idx="171">
                  <c:v>608.48</c:v>
                </c:pt>
                <c:pt idx="172">
                  <c:v>611.64</c:v>
                </c:pt>
                <c:pt idx="173">
                  <c:v>595.11</c:v>
                </c:pt>
                <c:pt idx="174">
                  <c:v>601.03</c:v>
                </c:pt>
                <c:pt idx="175">
                  <c:v>590.09</c:v>
                </c:pt>
                <c:pt idx="176">
                  <c:v>557.28</c:v>
                </c:pt>
                <c:pt idx="177">
                  <c:v>564.79</c:v>
                </c:pt>
                <c:pt idx="178">
                  <c:v>550.88</c:v>
                </c:pt>
                <c:pt idx="179">
                  <c:v>533.95000000000005</c:v>
                </c:pt>
                <c:pt idx="180">
                  <c:v>523.80999999999995</c:v>
                </c:pt>
                <c:pt idx="181">
                  <c:v>517.91999999999996</c:v>
                </c:pt>
                <c:pt idx="182">
                  <c:v>512.66</c:v>
                </c:pt>
                <c:pt idx="183">
                  <c:v>509.5</c:v>
                </c:pt>
                <c:pt idx="184">
                  <c:v>501.12</c:v>
                </c:pt>
                <c:pt idx="185">
                  <c:v>489.57</c:v>
                </c:pt>
                <c:pt idx="186">
                  <c:v>499.91</c:v>
                </c:pt>
                <c:pt idx="187">
                  <c:v>484.21</c:v>
                </c:pt>
                <c:pt idx="188">
                  <c:v>476.12</c:v>
                </c:pt>
                <c:pt idx="189">
                  <c:v>466.43</c:v>
                </c:pt>
                <c:pt idx="190">
                  <c:v>460.75</c:v>
                </c:pt>
                <c:pt idx="191">
                  <c:v>459.25</c:v>
                </c:pt>
                <c:pt idx="192">
                  <c:v>448.69</c:v>
                </c:pt>
                <c:pt idx="193">
                  <c:v>437.5</c:v>
                </c:pt>
                <c:pt idx="194">
                  <c:v>438.22</c:v>
                </c:pt>
                <c:pt idx="195">
                  <c:v>455.61</c:v>
                </c:pt>
                <c:pt idx="196">
                  <c:v>463.31</c:v>
                </c:pt>
                <c:pt idx="197">
                  <c:v>460.56</c:v>
                </c:pt>
                <c:pt idx="198">
                  <c:v>467.41</c:v>
                </c:pt>
                <c:pt idx="199">
                  <c:v>472.09</c:v>
                </c:pt>
                <c:pt idx="200">
                  <c:v>474.66</c:v>
                </c:pt>
                <c:pt idx="201">
                  <c:v>478.56</c:v>
                </c:pt>
                <c:pt idx="202">
                  <c:v>476.82</c:v>
                </c:pt>
                <c:pt idx="203">
                  <c:v>475.97</c:v>
                </c:pt>
                <c:pt idx="204">
                  <c:v>465.98</c:v>
                </c:pt>
                <c:pt idx="205">
                  <c:v>462.46</c:v>
                </c:pt>
                <c:pt idx="206">
                  <c:v>456.3</c:v>
                </c:pt>
                <c:pt idx="207">
                  <c:v>449.18</c:v>
                </c:pt>
                <c:pt idx="208">
                  <c:v>437.37</c:v>
                </c:pt>
                <c:pt idx="209">
                  <c:v>433.6</c:v>
                </c:pt>
                <c:pt idx="210">
                  <c:v>433.38</c:v>
                </c:pt>
                <c:pt idx="211">
                  <c:v>433.16</c:v>
                </c:pt>
                <c:pt idx="212">
                  <c:v>435.99</c:v>
                </c:pt>
                <c:pt idx="213">
                  <c:v>431.69</c:v>
                </c:pt>
                <c:pt idx="214">
                  <c:v>430.72</c:v>
                </c:pt>
                <c:pt idx="215">
                  <c:v>412.95</c:v>
                </c:pt>
                <c:pt idx="216">
                  <c:v>397.16</c:v>
                </c:pt>
                <c:pt idx="217">
                  <c:v>387.77</c:v>
                </c:pt>
                <c:pt idx="218">
                  <c:v>394.23</c:v>
                </c:pt>
                <c:pt idx="219">
                  <c:v>407.9</c:v>
                </c:pt>
                <c:pt idx="220">
                  <c:v>418.2</c:v>
                </c:pt>
                <c:pt idx="221">
                  <c:v>436.91</c:v>
                </c:pt>
                <c:pt idx="222">
                  <c:v>446.29</c:v>
                </c:pt>
                <c:pt idx="223">
                  <c:v>467.97</c:v>
                </c:pt>
                <c:pt idx="224">
                  <c:v>535.44000000000005</c:v>
                </c:pt>
                <c:pt idx="225">
                  <c:v>580.57000000000005</c:v>
                </c:pt>
                <c:pt idx="226">
                  <c:v>595.94000000000005</c:v>
                </c:pt>
                <c:pt idx="227">
                  <c:v>610.37</c:v>
                </c:pt>
                <c:pt idx="228">
                  <c:v>625.87</c:v>
                </c:pt>
                <c:pt idx="229">
                  <c:v>629.41999999999996</c:v>
                </c:pt>
                <c:pt idx="230">
                  <c:v>628.26</c:v>
                </c:pt>
                <c:pt idx="231">
                  <c:v>636.09</c:v>
                </c:pt>
                <c:pt idx="232">
                  <c:v>642.03</c:v>
                </c:pt>
                <c:pt idx="233">
                  <c:v>649.91</c:v>
                </c:pt>
                <c:pt idx="234">
                  <c:v>647.98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B3E-4D61-BA99-6B1954858772}"/>
            </c:ext>
          </c:extLst>
        </c:ser>
        <c:ser>
          <c:idx val="5"/>
          <c:order val="5"/>
          <c:tx>
            <c:strRef>
              <c:f>'nafta wo tax'!$G$1</c:f>
              <c:strCache>
                <c:ptCount val="1"/>
                <c:pt idx="0">
                  <c:v>SK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'nafta wo tax'!$A$2:$A$236</c:f>
              <c:numCache>
                <c:formatCode>dd/mm/yy;@</c:formatCode>
                <c:ptCount val="235"/>
                <c:pt idx="0">
                  <c:v>45516</c:v>
                </c:pt>
                <c:pt idx="1">
                  <c:v>45509</c:v>
                </c:pt>
                <c:pt idx="2">
                  <c:v>45502</c:v>
                </c:pt>
                <c:pt idx="3">
                  <c:v>45495</c:v>
                </c:pt>
                <c:pt idx="4">
                  <c:v>45488</c:v>
                </c:pt>
                <c:pt idx="5">
                  <c:v>45481</c:v>
                </c:pt>
                <c:pt idx="6">
                  <c:v>45474</c:v>
                </c:pt>
                <c:pt idx="7">
                  <c:v>45467</c:v>
                </c:pt>
                <c:pt idx="8">
                  <c:v>45460</c:v>
                </c:pt>
                <c:pt idx="9">
                  <c:v>45453</c:v>
                </c:pt>
                <c:pt idx="10">
                  <c:v>45446</c:v>
                </c:pt>
                <c:pt idx="11">
                  <c:v>45439</c:v>
                </c:pt>
                <c:pt idx="12">
                  <c:v>45432</c:v>
                </c:pt>
                <c:pt idx="13">
                  <c:v>45425</c:v>
                </c:pt>
                <c:pt idx="14">
                  <c:v>45418</c:v>
                </c:pt>
                <c:pt idx="15">
                  <c:v>45411</c:v>
                </c:pt>
                <c:pt idx="16">
                  <c:v>45404</c:v>
                </c:pt>
                <c:pt idx="17">
                  <c:v>45397</c:v>
                </c:pt>
                <c:pt idx="18">
                  <c:v>45390</c:v>
                </c:pt>
                <c:pt idx="19">
                  <c:v>45383</c:v>
                </c:pt>
                <c:pt idx="20">
                  <c:v>45376</c:v>
                </c:pt>
                <c:pt idx="21">
                  <c:v>45369</c:v>
                </c:pt>
                <c:pt idx="22">
                  <c:v>45362</c:v>
                </c:pt>
                <c:pt idx="23">
                  <c:v>45355</c:v>
                </c:pt>
                <c:pt idx="24">
                  <c:v>45348</c:v>
                </c:pt>
                <c:pt idx="25">
                  <c:v>45341</c:v>
                </c:pt>
                <c:pt idx="26">
                  <c:v>45334</c:v>
                </c:pt>
                <c:pt idx="27">
                  <c:v>45327</c:v>
                </c:pt>
                <c:pt idx="28">
                  <c:v>45320</c:v>
                </c:pt>
                <c:pt idx="29">
                  <c:v>45313</c:v>
                </c:pt>
                <c:pt idx="30">
                  <c:v>45306</c:v>
                </c:pt>
                <c:pt idx="31">
                  <c:v>45299</c:v>
                </c:pt>
                <c:pt idx="32">
                  <c:v>45292</c:v>
                </c:pt>
                <c:pt idx="33">
                  <c:v>45285</c:v>
                </c:pt>
                <c:pt idx="34">
                  <c:v>45278</c:v>
                </c:pt>
                <c:pt idx="35">
                  <c:v>45271</c:v>
                </c:pt>
                <c:pt idx="36">
                  <c:v>45264</c:v>
                </c:pt>
                <c:pt idx="37">
                  <c:v>45257</c:v>
                </c:pt>
                <c:pt idx="38">
                  <c:v>45250</c:v>
                </c:pt>
                <c:pt idx="39">
                  <c:v>45243</c:v>
                </c:pt>
                <c:pt idx="40">
                  <c:v>45236</c:v>
                </c:pt>
                <c:pt idx="41">
                  <c:v>45229</c:v>
                </c:pt>
                <c:pt idx="42">
                  <c:v>45222</c:v>
                </c:pt>
                <c:pt idx="43">
                  <c:v>45215</c:v>
                </c:pt>
                <c:pt idx="44">
                  <c:v>45208</c:v>
                </c:pt>
                <c:pt idx="45">
                  <c:v>45201</c:v>
                </c:pt>
                <c:pt idx="46">
                  <c:v>45194</c:v>
                </c:pt>
                <c:pt idx="47">
                  <c:v>45187</c:v>
                </c:pt>
                <c:pt idx="48">
                  <c:v>45180</c:v>
                </c:pt>
                <c:pt idx="49">
                  <c:v>45173</c:v>
                </c:pt>
                <c:pt idx="50">
                  <c:v>45166</c:v>
                </c:pt>
                <c:pt idx="51">
                  <c:v>45159</c:v>
                </c:pt>
                <c:pt idx="52">
                  <c:v>45152</c:v>
                </c:pt>
                <c:pt idx="53">
                  <c:v>45145</c:v>
                </c:pt>
                <c:pt idx="54">
                  <c:v>45138</c:v>
                </c:pt>
                <c:pt idx="55">
                  <c:v>45131</c:v>
                </c:pt>
                <c:pt idx="56">
                  <c:v>45124</c:v>
                </c:pt>
                <c:pt idx="57">
                  <c:v>45117</c:v>
                </c:pt>
                <c:pt idx="58">
                  <c:v>45110</c:v>
                </c:pt>
                <c:pt idx="59">
                  <c:v>45103</c:v>
                </c:pt>
                <c:pt idx="60">
                  <c:v>45096</c:v>
                </c:pt>
                <c:pt idx="61">
                  <c:v>45089</c:v>
                </c:pt>
                <c:pt idx="62">
                  <c:v>45082</c:v>
                </c:pt>
                <c:pt idx="63">
                  <c:v>45075</c:v>
                </c:pt>
                <c:pt idx="64">
                  <c:v>45068</c:v>
                </c:pt>
                <c:pt idx="65">
                  <c:v>45061</c:v>
                </c:pt>
                <c:pt idx="66">
                  <c:v>45054</c:v>
                </c:pt>
                <c:pt idx="67">
                  <c:v>45047</c:v>
                </c:pt>
                <c:pt idx="68">
                  <c:v>45040</c:v>
                </c:pt>
                <c:pt idx="69">
                  <c:v>45033</c:v>
                </c:pt>
                <c:pt idx="70">
                  <c:v>45026</c:v>
                </c:pt>
                <c:pt idx="71">
                  <c:v>45019</c:v>
                </c:pt>
                <c:pt idx="72">
                  <c:v>45012</c:v>
                </c:pt>
                <c:pt idx="73">
                  <c:v>45005</c:v>
                </c:pt>
                <c:pt idx="74">
                  <c:v>44998</c:v>
                </c:pt>
                <c:pt idx="75">
                  <c:v>44991</c:v>
                </c:pt>
                <c:pt idx="76">
                  <c:v>44984</c:v>
                </c:pt>
                <c:pt idx="77">
                  <c:v>44977</c:v>
                </c:pt>
                <c:pt idx="78">
                  <c:v>44970</c:v>
                </c:pt>
                <c:pt idx="79">
                  <c:v>44963</c:v>
                </c:pt>
                <c:pt idx="80">
                  <c:v>44956</c:v>
                </c:pt>
                <c:pt idx="81">
                  <c:v>44949</c:v>
                </c:pt>
                <c:pt idx="82">
                  <c:v>44942</c:v>
                </c:pt>
                <c:pt idx="83">
                  <c:v>44935</c:v>
                </c:pt>
                <c:pt idx="84">
                  <c:v>44928</c:v>
                </c:pt>
                <c:pt idx="85">
                  <c:v>44921</c:v>
                </c:pt>
                <c:pt idx="86">
                  <c:v>44914</c:v>
                </c:pt>
                <c:pt idx="87">
                  <c:v>44907</c:v>
                </c:pt>
                <c:pt idx="88">
                  <c:v>44900</c:v>
                </c:pt>
                <c:pt idx="89">
                  <c:v>44893</c:v>
                </c:pt>
                <c:pt idx="90">
                  <c:v>44886</c:v>
                </c:pt>
                <c:pt idx="91">
                  <c:v>44879</c:v>
                </c:pt>
                <c:pt idx="92">
                  <c:v>44872</c:v>
                </c:pt>
                <c:pt idx="93">
                  <c:v>44865</c:v>
                </c:pt>
                <c:pt idx="94">
                  <c:v>44858</c:v>
                </c:pt>
                <c:pt idx="95">
                  <c:v>44851</c:v>
                </c:pt>
                <c:pt idx="96">
                  <c:v>44844</c:v>
                </c:pt>
                <c:pt idx="97">
                  <c:v>44837</c:v>
                </c:pt>
                <c:pt idx="98">
                  <c:v>44830</c:v>
                </c:pt>
                <c:pt idx="99">
                  <c:v>44823</c:v>
                </c:pt>
                <c:pt idx="100">
                  <c:v>44816</c:v>
                </c:pt>
                <c:pt idx="101">
                  <c:v>44809</c:v>
                </c:pt>
                <c:pt idx="102">
                  <c:v>44802</c:v>
                </c:pt>
                <c:pt idx="103">
                  <c:v>44795</c:v>
                </c:pt>
                <c:pt idx="104">
                  <c:v>44788</c:v>
                </c:pt>
                <c:pt idx="105">
                  <c:v>44781</c:v>
                </c:pt>
                <c:pt idx="106">
                  <c:v>44774</c:v>
                </c:pt>
                <c:pt idx="107">
                  <c:v>44767</c:v>
                </c:pt>
                <c:pt idx="108">
                  <c:v>44760</c:v>
                </c:pt>
                <c:pt idx="109">
                  <c:v>44753</c:v>
                </c:pt>
                <c:pt idx="110">
                  <c:v>44746</c:v>
                </c:pt>
                <c:pt idx="111">
                  <c:v>44739</c:v>
                </c:pt>
                <c:pt idx="112">
                  <c:v>44732</c:v>
                </c:pt>
                <c:pt idx="113">
                  <c:v>44725</c:v>
                </c:pt>
                <c:pt idx="114">
                  <c:v>44718</c:v>
                </c:pt>
                <c:pt idx="115">
                  <c:v>44711</c:v>
                </c:pt>
                <c:pt idx="116">
                  <c:v>44704</c:v>
                </c:pt>
                <c:pt idx="117">
                  <c:v>44697</c:v>
                </c:pt>
                <c:pt idx="118">
                  <c:v>44690</c:v>
                </c:pt>
                <c:pt idx="119">
                  <c:v>44683</c:v>
                </c:pt>
                <c:pt idx="120">
                  <c:v>44676</c:v>
                </c:pt>
                <c:pt idx="121">
                  <c:v>44662</c:v>
                </c:pt>
                <c:pt idx="122">
                  <c:v>44655</c:v>
                </c:pt>
                <c:pt idx="123">
                  <c:v>44648</c:v>
                </c:pt>
                <c:pt idx="124">
                  <c:v>44641</c:v>
                </c:pt>
                <c:pt idx="125">
                  <c:v>44634</c:v>
                </c:pt>
                <c:pt idx="126">
                  <c:v>44627</c:v>
                </c:pt>
                <c:pt idx="127">
                  <c:v>44620</c:v>
                </c:pt>
                <c:pt idx="128">
                  <c:v>44613</c:v>
                </c:pt>
                <c:pt idx="129">
                  <c:v>44606</c:v>
                </c:pt>
                <c:pt idx="130">
                  <c:v>44599</c:v>
                </c:pt>
                <c:pt idx="131">
                  <c:v>44592</c:v>
                </c:pt>
                <c:pt idx="132">
                  <c:v>44585</c:v>
                </c:pt>
                <c:pt idx="133">
                  <c:v>44578</c:v>
                </c:pt>
                <c:pt idx="134">
                  <c:v>44571</c:v>
                </c:pt>
                <c:pt idx="135">
                  <c:v>44564</c:v>
                </c:pt>
                <c:pt idx="136">
                  <c:v>44550</c:v>
                </c:pt>
                <c:pt idx="137">
                  <c:v>44543</c:v>
                </c:pt>
                <c:pt idx="138">
                  <c:v>44536</c:v>
                </c:pt>
                <c:pt idx="139">
                  <c:v>44529</c:v>
                </c:pt>
                <c:pt idx="140">
                  <c:v>44522</c:v>
                </c:pt>
                <c:pt idx="141">
                  <c:v>44515</c:v>
                </c:pt>
                <c:pt idx="142">
                  <c:v>44508</c:v>
                </c:pt>
                <c:pt idx="143">
                  <c:v>44501</c:v>
                </c:pt>
                <c:pt idx="144">
                  <c:v>44494</c:v>
                </c:pt>
                <c:pt idx="145">
                  <c:v>44487</c:v>
                </c:pt>
                <c:pt idx="146">
                  <c:v>44480</c:v>
                </c:pt>
                <c:pt idx="147">
                  <c:v>44473</c:v>
                </c:pt>
                <c:pt idx="148">
                  <c:v>44466</c:v>
                </c:pt>
                <c:pt idx="149">
                  <c:v>44459</c:v>
                </c:pt>
                <c:pt idx="150">
                  <c:v>44452</c:v>
                </c:pt>
                <c:pt idx="151">
                  <c:v>44445</c:v>
                </c:pt>
                <c:pt idx="152">
                  <c:v>44438</c:v>
                </c:pt>
                <c:pt idx="153">
                  <c:v>44431</c:v>
                </c:pt>
                <c:pt idx="154">
                  <c:v>44424</c:v>
                </c:pt>
                <c:pt idx="155">
                  <c:v>44417</c:v>
                </c:pt>
                <c:pt idx="156">
                  <c:v>44410</c:v>
                </c:pt>
                <c:pt idx="157">
                  <c:v>44403</c:v>
                </c:pt>
                <c:pt idx="158">
                  <c:v>44396</c:v>
                </c:pt>
                <c:pt idx="159">
                  <c:v>44389</c:v>
                </c:pt>
                <c:pt idx="160">
                  <c:v>44382</c:v>
                </c:pt>
                <c:pt idx="161">
                  <c:v>44375</c:v>
                </c:pt>
                <c:pt idx="162">
                  <c:v>44368</c:v>
                </c:pt>
                <c:pt idx="163">
                  <c:v>44361</c:v>
                </c:pt>
                <c:pt idx="164">
                  <c:v>44354</c:v>
                </c:pt>
                <c:pt idx="165">
                  <c:v>44347</c:v>
                </c:pt>
                <c:pt idx="166">
                  <c:v>44340</c:v>
                </c:pt>
                <c:pt idx="167">
                  <c:v>44333</c:v>
                </c:pt>
                <c:pt idx="168">
                  <c:v>44326</c:v>
                </c:pt>
                <c:pt idx="169">
                  <c:v>44319</c:v>
                </c:pt>
                <c:pt idx="170">
                  <c:v>44312</c:v>
                </c:pt>
                <c:pt idx="171">
                  <c:v>44305</c:v>
                </c:pt>
                <c:pt idx="172">
                  <c:v>44298</c:v>
                </c:pt>
                <c:pt idx="173">
                  <c:v>44284</c:v>
                </c:pt>
                <c:pt idx="174">
                  <c:v>44277</c:v>
                </c:pt>
                <c:pt idx="175">
                  <c:v>44270</c:v>
                </c:pt>
                <c:pt idx="176">
                  <c:v>44263</c:v>
                </c:pt>
                <c:pt idx="177">
                  <c:v>44256</c:v>
                </c:pt>
                <c:pt idx="178">
                  <c:v>44249</c:v>
                </c:pt>
                <c:pt idx="179">
                  <c:v>44242</c:v>
                </c:pt>
                <c:pt idx="180">
                  <c:v>44235</c:v>
                </c:pt>
                <c:pt idx="181">
                  <c:v>44228</c:v>
                </c:pt>
                <c:pt idx="182">
                  <c:v>44221</c:v>
                </c:pt>
                <c:pt idx="183">
                  <c:v>44214</c:v>
                </c:pt>
                <c:pt idx="184">
                  <c:v>44207</c:v>
                </c:pt>
                <c:pt idx="185">
                  <c:v>44186</c:v>
                </c:pt>
                <c:pt idx="186">
                  <c:v>44179</c:v>
                </c:pt>
                <c:pt idx="187">
                  <c:v>44172</c:v>
                </c:pt>
                <c:pt idx="188">
                  <c:v>44165</c:v>
                </c:pt>
                <c:pt idx="189">
                  <c:v>44158</c:v>
                </c:pt>
                <c:pt idx="190">
                  <c:v>44151</c:v>
                </c:pt>
                <c:pt idx="191">
                  <c:v>44144</c:v>
                </c:pt>
                <c:pt idx="192">
                  <c:v>44137</c:v>
                </c:pt>
                <c:pt idx="193">
                  <c:v>44130</c:v>
                </c:pt>
                <c:pt idx="194">
                  <c:v>44123</c:v>
                </c:pt>
                <c:pt idx="195">
                  <c:v>44116</c:v>
                </c:pt>
                <c:pt idx="196">
                  <c:v>44109</c:v>
                </c:pt>
                <c:pt idx="197">
                  <c:v>44102</c:v>
                </c:pt>
                <c:pt idx="198">
                  <c:v>44095</c:v>
                </c:pt>
                <c:pt idx="199">
                  <c:v>44088</c:v>
                </c:pt>
                <c:pt idx="200">
                  <c:v>44081</c:v>
                </c:pt>
                <c:pt idx="201">
                  <c:v>44074</c:v>
                </c:pt>
                <c:pt idx="202">
                  <c:v>44067</c:v>
                </c:pt>
                <c:pt idx="203">
                  <c:v>44060</c:v>
                </c:pt>
                <c:pt idx="204">
                  <c:v>44053</c:v>
                </c:pt>
                <c:pt idx="205">
                  <c:v>44046</c:v>
                </c:pt>
                <c:pt idx="206">
                  <c:v>44039</c:v>
                </c:pt>
                <c:pt idx="207">
                  <c:v>44032</c:v>
                </c:pt>
                <c:pt idx="208">
                  <c:v>44025</c:v>
                </c:pt>
                <c:pt idx="209">
                  <c:v>44018</c:v>
                </c:pt>
                <c:pt idx="210">
                  <c:v>44011</c:v>
                </c:pt>
                <c:pt idx="211">
                  <c:v>44004</c:v>
                </c:pt>
                <c:pt idx="212">
                  <c:v>43997</c:v>
                </c:pt>
                <c:pt idx="213">
                  <c:v>43990</c:v>
                </c:pt>
                <c:pt idx="214">
                  <c:v>43983</c:v>
                </c:pt>
                <c:pt idx="215">
                  <c:v>43976</c:v>
                </c:pt>
                <c:pt idx="216">
                  <c:v>43969</c:v>
                </c:pt>
                <c:pt idx="217">
                  <c:v>43962</c:v>
                </c:pt>
                <c:pt idx="218">
                  <c:v>43955</c:v>
                </c:pt>
                <c:pt idx="219">
                  <c:v>43948</c:v>
                </c:pt>
                <c:pt idx="220">
                  <c:v>43941</c:v>
                </c:pt>
                <c:pt idx="221">
                  <c:v>43927</c:v>
                </c:pt>
                <c:pt idx="222">
                  <c:v>43920</c:v>
                </c:pt>
                <c:pt idx="223">
                  <c:v>43913</c:v>
                </c:pt>
                <c:pt idx="224">
                  <c:v>43906</c:v>
                </c:pt>
                <c:pt idx="225">
                  <c:v>43899</c:v>
                </c:pt>
                <c:pt idx="226">
                  <c:v>43892</c:v>
                </c:pt>
                <c:pt idx="227">
                  <c:v>43885</c:v>
                </c:pt>
                <c:pt idx="228">
                  <c:v>43878</c:v>
                </c:pt>
                <c:pt idx="229">
                  <c:v>43871</c:v>
                </c:pt>
                <c:pt idx="230">
                  <c:v>43864</c:v>
                </c:pt>
                <c:pt idx="231">
                  <c:v>43857</c:v>
                </c:pt>
                <c:pt idx="232">
                  <c:v>43850</c:v>
                </c:pt>
                <c:pt idx="233">
                  <c:v>43843</c:v>
                </c:pt>
                <c:pt idx="234">
                  <c:v>43836</c:v>
                </c:pt>
              </c:numCache>
            </c:numRef>
          </c:cat>
          <c:val>
            <c:numRef>
              <c:f>'nafta wo tax'!$G$2:$G$236</c:f>
              <c:numCache>
                <c:formatCode>0.0</c:formatCode>
                <c:ptCount val="235"/>
                <c:pt idx="0">
                  <c:v>823.18</c:v>
                </c:pt>
                <c:pt idx="1">
                  <c:v>829.02</c:v>
                </c:pt>
                <c:pt idx="2">
                  <c:v>846.52</c:v>
                </c:pt>
                <c:pt idx="3">
                  <c:v>849.85</c:v>
                </c:pt>
                <c:pt idx="4">
                  <c:v>864.02</c:v>
                </c:pt>
                <c:pt idx="5">
                  <c:v>876.52</c:v>
                </c:pt>
                <c:pt idx="6">
                  <c:v>874.02</c:v>
                </c:pt>
                <c:pt idx="7">
                  <c:v>861.52</c:v>
                </c:pt>
                <c:pt idx="8">
                  <c:v>823.18</c:v>
                </c:pt>
                <c:pt idx="9">
                  <c:v>819.02</c:v>
                </c:pt>
                <c:pt idx="10">
                  <c:v>839.85</c:v>
                </c:pt>
                <c:pt idx="11">
                  <c:v>846.52</c:v>
                </c:pt>
                <c:pt idx="12">
                  <c:v>848.18</c:v>
                </c:pt>
                <c:pt idx="13">
                  <c:v>855.68</c:v>
                </c:pt>
                <c:pt idx="14">
                  <c:v>876.52</c:v>
                </c:pt>
                <c:pt idx="15">
                  <c:v>876.52</c:v>
                </c:pt>
                <c:pt idx="16">
                  <c:v>900.68</c:v>
                </c:pt>
                <c:pt idx="17">
                  <c:v>902.35</c:v>
                </c:pt>
                <c:pt idx="18">
                  <c:v>897.35</c:v>
                </c:pt>
                <c:pt idx="19">
                  <c:v>900.68</c:v>
                </c:pt>
                <c:pt idx="20">
                  <c:v>922.35</c:v>
                </c:pt>
                <c:pt idx="21">
                  <c:v>899.85</c:v>
                </c:pt>
                <c:pt idx="22">
                  <c:v>916.52</c:v>
                </c:pt>
                <c:pt idx="23">
                  <c:v>917.35</c:v>
                </c:pt>
                <c:pt idx="24">
                  <c:v>935.68</c:v>
                </c:pt>
                <c:pt idx="25">
                  <c:v>959.85</c:v>
                </c:pt>
                <c:pt idx="26">
                  <c:v>918.18</c:v>
                </c:pt>
                <c:pt idx="27">
                  <c:v>918.18</c:v>
                </c:pt>
                <c:pt idx="28">
                  <c:v>897.35</c:v>
                </c:pt>
                <c:pt idx="29">
                  <c:v>861.52</c:v>
                </c:pt>
                <c:pt idx="30">
                  <c:v>839.85</c:v>
                </c:pt>
                <c:pt idx="31">
                  <c:v>854.85</c:v>
                </c:pt>
                <c:pt idx="32">
                  <c:v>854.85</c:v>
                </c:pt>
                <c:pt idx="33">
                  <c:v>869.85</c:v>
                </c:pt>
                <c:pt idx="34">
                  <c:v>859.85</c:v>
                </c:pt>
                <c:pt idx="35">
                  <c:v>884.85</c:v>
                </c:pt>
                <c:pt idx="36">
                  <c:v>930.68</c:v>
                </c:pt>
                <c:pt idx="37">
                  <c:v>929.85</c:v>
                </c:pt>
                <c:pt idx="38">
                  <c:v>933.18</c:v>
                </c:pt>
                <c:pt idx="39">
                  <c:v>958.18</c:v>
                </c:pt>
                <c:pt idx="40">
                  <c:v>974.85</c:v>
                </c:pt>
                <c:pt idx="41">
                  <c:v>993.18</c:v>
                </c:pt>
                <c:pt idx="42">
                  <c:v>999.85</c:v>
                </c:pt>
                <c:pt idx="43">
                  <c:v>986.52</c:v>
                </c:pt>
                <c:pt idx="44">
                  <c:v>1005.68</c:v>
                </c:pt>
                <c:pt idx="45">
                  <c:v>1023.18</c:v>
                </c:pt>
                <c:pt idx="46">
                  <c:v>1024.8499999999999</c:v>
                </c:pt>
                <c:pt idx="47">
                  <c:v>1010.68</c:v>
                </c:pt>
                <c:pt idx="48">
                  <c:v>974.02</c:v>
                </c:pt>
                <c:pt idx="49">
                  <c:v>966.52</c:v>
                </c:pt>
                <c:pt idx="50">
                  <c:v>963.18</c:v>
                </c:pt>
                <c:pt idx="51">
                  <c:v>949.02</c:v>
                </c:pt>
                <c:pt idx="52">
                  <c:v>947.35</c:v>
                </c:pt>
                <c:pt idx="53">
                  <c:v>904.85</c:v>
                </c:pt>
                <c:pt idx="54">
                  <c:v>857.35</c:v>
                </c:pt>
                <c:pt idx="55">
                  <c:v>831.52</c:v>
                </c:pt>
                <c:pt idx="56">
                  <c:v>830.68</c:v>
                </c:pt>
                <c:pt idx="57">
                  <c:v>792.35</c:v>
                </c:pt>
                <c:pt idx="58">
                  <c:v>804.85</c:v>
                </c:pt>
                <c:pt idx="59">
                  <c:v>815.68</c:v>
                </c:pt>
                <c:pt idx="60">
                  <c:v>796.52</c:v>
                </c:pt>
                <c:pt idx="61">
                  <c:v>788.18</c:v>
                </c:pt>
                <c:pt idx="62">
                  <c:v>789.85</c:v>
                </c:pt>
                <c:pt idx="63">
                  <c:v>793.18</c:v>
                </c:pt>
                <c:pt idx="64">
                  <c:v>788.18</c:v>
                </c:pt>
                <c:pt idx="65">
                  <c:v>779.85</c:v>
                </c:pt>
                <c:pt idx="66">
                  <c:v>786.52</c:v>
                </c:pt>
                <c:pt idx="67">
                  <c:v>812.35</c:v>
                </c:pt>
                <c:pt idx="68">
                  <c:v>829.02</c:v>
                </c:pt>
                <c:pt idx="69">
                  <c:v>846.52</c:v>
                </c:pt>
                <c:pt idx="70">
                  <c:v>849.02</c:v>
                </c:pt>
                <c:pt idx="71">
                  <c:v>853.18</c:v>
                </c:pt>
                <c:pt idx="72">
                  <c:v>872.35</c:v>
                </c:pt>
                <c:pt idx="73">
                  <c:v>874.85</c:v>
                </c:pt>
                <c:pt idx="74">
                  <c:v>900.68</c:v>
                </c:pt>
                <c:pt idx="75">
                  <c:v>889.85</c:v>
                </c:pt>
                <c:pt idx="76">
                  <c:v>890.68</c:v>
                </c:pt>
                <c:pt idx="77">
                  <c:v>895.68</c:v>
                </c:pt>
                <c:pt idx="78">
                  <c:v>896.52</c:v>
                </c:pt>
                <c:pt idx="79">
                  <c:v>936.52</c:v>
                </c:pt>
                <c:pt idx="80">
                  <c:v>940.68</c:v>
                </c:pt>
                <c:pt idx="81">
                  <c:v>941.52</c:v>
                </c:pt>
                <c:pt idx="82">
                  <c:v>949.85</c:v>
                </c:pt>
                <c:pt idx="83">
                  <c:v>951.52</c:v>
                </c:pt>
                <c:pt idx="84">
                  <c:v>945.68</c:v>
                </c:pt>
                <c:pt idx="85">
                  <c:v>949.02</c:v>
                </c:pt>
                <c:pt idx="86">
                  <c:v>949.85</c:v>
                </c:pt>
                <c:pt idx="87">
                  <c:v>983.18</c:v>
                </c:pt>
                <c:pt idx="88">
                  <c:v>1034.02</c:v>
                </c:pt>
                <c:pt idx="89">
                  <c:v>1056.52</c:v>
                </c:pt>
                <c:pt idx="90">
                  <c:v>1105.68</c:v>
                </c:pt>
                <c:pt idx="91">
                  <c:v>1159.8499999999999</c:v>
                </c:pt>
                <c:pt idx="92">
                  <c:v>1199.02</c:v>
                </c:pt>
                <c:pt idx="93">
                  <c:v>1194.02</c:v>
                </c:pt>
                <c:pt idx="94">
                  <c:v>1169.8499999999999</c:v>
                </c:pt>
                <c:pt idx="95">
                  <c:v>1124.8499999999999</c:v>
                </c:pt>
                <c:pt idx="96">
                  <c:v>1084.02</c:v>
                </c:pt>
                <c:pt idx="97">
                  <c:v>1068.18</c:v>
                </c:pt>
                <c:pt idx="98">
                  <c:v>1113.18</c:v>
                </c:pt>
                <c:pt idx="99">
                  <c:v>1141.52</c:v>
                </c:pt>
                <c:pt idx="100">
                  <c:v>1141.52</c:v>
                </c:pt>
                <c:pt idx="101">
                  <c:v>1119.8499999999999</c:v>
                </c:pt>
                <c:pt idx="102">
                  <c:v>1095.68</c:v>
                </c:pt>
                <c:pt idx="103">
                  <c:v>1076.52</c:v>
                </c:pt>
                <c:pt idx="104">
                  <c:v>1079.8499999999999</c:v>
                </c:pt>
                <c:pt idx="105">
                  <c:v>1119.02</c:v>
                </c:pt>
                <c:pt idx="106">
                  <c:v>1153.18</c:v>
                </c:pt>
                <c:pt idx="107">
                  <c:v>1155.68</c:v>
                </c:pt>
                <c:pt idx="108">
                  <c:v>1184.02</c:v>
                </c:pt>
                <c:pt idx="109">
                  <c:v>1188.18</c:v>
                </c:pt>
                <c:pt idx="110">
                  <c:v>1224.02</c:v>
                </c:pt>
                <c:pt idx="111">
                  <c:v>1199.02</c:v>
                </c:pt>
                <c:pt idx="112">
                  <c:v>1155.68</c:v>
                </c:pt>
                <c:pt idx="113">
                  <c:v>1134.02</c:v>
                </c:pt>
                <c:pt idx="114">
                  <c:v>1084.02</c:v>
                </c:pt>
                <c:pt idx="115">
                  <c:v>1071.52</c:v>
                </c:pt>
                <c:pt idx="116">
                  <c:v>1087.3499999999999</c:v>
                </c:pt>
                <c:pt idx="117">
                  <c:v>1099.8499999999999</c:v>
                </c:pt>
                <c:pt idx="118">
                  <c:v>1099.8499999999999</c:v>
                </c:pt>
                <c:pt idx="119">
                  <c:v>1054.02</c:v>
                </c:pt>
                <c:pt idx="120">
                  <c:v>1028.18</c:v>
                </c:pt>
                <c:pt idx="121">
                  <c:v>1029.8499999999999</c:v>
                </c:pt>
                <c:pt idx="122">
                  <c:v>1039.8499999999999</c:v>
                </c:pt>
                <c:pt idx="123">
                  <c:v>990.68</c:v>
                </c:pt>
                <c:pt idx="124">
                  <c:v>942.35</c:v>
                </c:pt>
                <c:pt idx="125">
                  <c:v>892.35</c:v>
                </c:pt>
                <c:pt idx="126">
                  <c:v>832.35</c:v>
                </c:pt>
                <c:pt idx="127">
                  <c:v>828.18</c:v>
                </c:pt>
                <c:pt idx="128">
                  <c:v>821.52</c:v>
                </c:pt>
                <c:pt idx="129">
                  <c:v>804.85</c:v>
                </c:pt>
                <c:pt idx="130">
                  <c:v>788.18</c:v>
                </c:pt>
                <c:pt idx="131">
                  <c:v>788.18</c:v>
                </c:pt>
                <c:pt idx="132">
                  <c:v>772.35</c:v>
                </c:pt>
                <c:pt idx="133">
                  <c:v>755.68</c:v>
                </c:pt>
                <c:pt idx="134">
                  <c:v>740.68</c:v>
                </c:pt>
                <c:pt idx="135">
                  <c:v>738.18</c:v>
                </c:pt>
                <c:pt idx="136">
                  <c:v>743.18</c:v>
                </c:pt>
                <c:pt idx="137">
                  <c:v>748.18</c:v>
                </c:pt>
                <c:pt idx="138">
                  <c:v>752.35</c:v>
                </c:pt>
                <c:pt idx="139">
                  <c:v>764.85</c:v>
                </c:pt>
                <c:pt idx="140">
                  <c:v>764.02</c:v>
                </c:pt>
                <c:pt idx="141">
                  <c:v>764.85</c:v>
                </c:pt>
                <c:pt idx="142">
                  <c:v>764.02</c:v>
                </c:pt>
                <c:pt idx="143">
                  <c:v>764.02</c:v>
                </c:pt>
                <c:pt idx="144">
                  <c:v>746.52</c:v>
                </c:pt>
                <c:pt idx="145">
                  <c:v>727.35</c:v>
                </c:pt>
                <c:pt idx="146">
                  <c:v>707.35</c:v>
                </c:pt>
                <c:pt idx="147">
                  <c:v>688.18</c:v>
                </c:pt>
                <c:pt idx="148">
                  <c:v>672.35</c:v>
                </c:pt>
                <c:pt idx="149">
                  <c:v>660.68</c:v>
                </c:pt>
                <c:pt idx="150">
                  <c:v>660.68</c:v>
                </c:pt>
                <c:pt idx="151">
                  <c:v>659.02</c:v>
                </c:pt>
                <c:pt idx="152">
                  <c:v>649.02</c:v>
                </c:pt>
                <c:pt idx="153">
                  <c:v>649.02</c:v>
                </c:pt>
                <c:pt idx="154">
                  <c:v>651.52</c:v>
                </c:pt>
                <c:pt idx="155">
                  <c:v>657.35</c:v>
                </c:pt>
                <c:pt idx="156">
                  <c:v>649.02</c:v>
                </c:pt>
                <c:pt idx="157">
                  <c:v>649.02</c:v>
                </c:pt>
                <c:pt idx="158">
                  <c:v>648.17999999999995</c:v>
                </c:pt>
                <c:pt idx="159">
                  <c:v>649.02</c:v>
                </c:pt>
                <c:pt idx="160">
                  <c:v>648.17999999999995</c:v>
                </c:pt>
                <c:pt idx="161">
                  <c:v>630.67999999999995</c:v>
                </c:pt>
                <c:pt idx="162">
                  <c:v>614.02</c:v>
                </c:pt>
                <c:pt idx="163">
                  <c:v>606.52</c:v>
                </c:pt>
                <c:pt idx="164">
                  <c:v>594.02</c:v>
                </c:pt>
                <c:pt idx="165">
                  <c:v>594.85</c:v>
                </c:pt>
                <c:pt idx="166">
                  <c:v>594.02</c:v>
                </c:pt>
                <c:pt idx="167">
                  <c:v>594.02</c:v>
                </c:pt>
                <c:pt idx="168">
                  <c:v>581.52</c:v>
                </c:pt>
                <c:pt idx="169">
                  <c:v>581.52</c:v>
                </c:pt>
                <c:pt idx="170">
                  <c:v>580.67999999999995</c:v>
                </c:pt>
                <c:pt idx="171">
                  <c:v>581.52</c:v>
                </c:pt>
                <c:pt idx="172">
                  <c:v>580.67999999999995</c:v>
                </c:pt>
                <c:pt idx="173">
                  <c:v>581.52</c:v>
                </c:pt>
                <c:pt idx="174">
                  <c:v>580.67999999999995</c:v>
                </c:pt>
                <c:pt idx="175">
                  <c:v>580.67999999999995</c:v>
                </c:pt>
                <c:pt idx="176">
                  <c:v>580.67999999999995</c:v>
                </c:pt>
                <c:pt idx="177">
                  <c:v>563.17999999999995</c:v>
                </c:pt>
                <c:pt idx="178">
                  <c:v>548.17999999999995</c:v>
                </c:pt>
                <c:pt idx="179">
                  <c:v>532.35</c:v>
                </c:pt>
                <c:pt idx="180">
                  <c:v>515.67999999999995</c:v>
                </c:pt>
                <c:pt idx="181">
                  <c:v>515.67999999999995</c:v>
                </c:pt>
                <c:pt idx="182">
                  <c:v>514.85</c:v>
                </c:pt>
                <c:pt idx="183">
                  <c:v>499.02</c:v>
                </c:pt>
                <c:pt idx="184">
                  <c:v>490.68</c:v>
                </c:pt>
                <c:pt idx="185">
                  <c:v>487.35</c:v>
                </c:pt>
                <c:pt idx="186">
                  <c:v>474.02</c:v>
                </c:pt>
                <c:pt idx="187">
                  <c:v>473.18</c:v>
                </c:pt>
                <c:pt idx="188">
                  <c:v>457.35</c:v>
                </c:pt>
                <c:pt idx="189">
                  <c:v>441.52</c:v>
                </c:pt>
                <c:pt idx="190">
                  <c:v>425.68</c:v>
                </c:pt>
                <c:pt idx="191">
                  <c:v>427.35</c:v>
                </c:pt>
                <c:pt idx="192">
                  <c:v>427.35</c:v>
                </c:pt>
                <c:pt idx="193">
                  <c:v>438.18</c:v>
                </c:pt>
                <c:pt idx="194">
                  <c:v>438.18</c:v>
                </c:pt>
                <c:pt idx="195">
                  <c:v>438.18</c:v>
                </c:pt>
                <c:pt idx="196">
                  <c:v>437.35</c:v>
                </c:pt>
                <c:pt idx="197">
                  <c:v>437.35</c:v>
                </c:pt>
                <c:pt idx="198">
                  <c:v>438.18</c:v>
                </c:pt>
                <c:pt idx="199">
                  <c:v>441.52</c:v>
                </c:pt>
                <c:pt idx="200">
                  <c:v>458.18</c:v>
                </c:pt>
                <c:pt idx="201">
                  <c:v>466.52</c:v>
                </c:pt>
                <c:pt idx="202">
                  <c:v>466.52</c:v>
                </c:pt>
                <c:pt idx="203">
                  <c:v>466.52</c:v>
                </c:pt>
                <c:pt idx="204">
                  <c:v>465.68</c:v>
                </c:pt>
                <c:pt idx="205">
                  <c:v>468.18</c:v>
                </c:pt>
                <c:pt idx="206">
                  <c:v>474.02</c:v>
                </c:pt>
                <c:pt idx="207">
                  <c:v>474.02</c:v>
                </c:pt>
                <c:pt idx="208">
                  <c:v>466.52</c:v>
                </c:pt>
                <c:pt idx="209">
                  <c:v>466.52</c:v>
                </c:pt>
                <c:pt idx="210">
                  <c:v>464.85</c:v>
                </c:pt>
                <c:pt idx="211">
                  <c:v>458.18</c:v>
                </c:pt>
                <c:pt idx="212">
                  <c:v>444.85</c:v>
                </c:pt>
                <c:pt idx="213">
                  <c:v>444.85</c:v>
                </c:pt>
                <c:pt idx="214">
                  <c:v>444.85</c:v>
                </c:pt>
                <c:pt idx="215">
                  <c:v>444.85</c:v>
                </c:pt>
                <c:pt idx="216">
                  <c:v>444.02</c:v>
                </c:pt>
                <c:pt idx="217">
                  <c:v>445.68</c:v>
                </c:pt>
                <c:pt idx="218">
                  <c:v>448.18</c:v>
                </c:pt>
                <c:pt idx="219">
                  <c:v>468.18</c:v>
                </c:pt>
                <c:pt idx="220">
                  <c:v>484.85</c:v>
                </c:pt>
                <c:pt idx="221">
                  <c:v>494.02</c:v>
                </c:pt>
                <c:pt idx="222">
                  <c:v>502.35</c:v>
                </c:pt>
                <c:pt idx="223">
                  <c:v>514.85</c:v>
                </c:pt>
                <c:pt idx="224">
                  <c:v>545.67999999999995</c:v>
                </c:pt>
                <c:pt idx="225">
                  <c:v>571.52</c:v>
                </c:pt>
                <c:pt idx="226">
                  <c:v>591.52</c:v>
                </c:pt>
                <c:pt idx="227">
                  <c:v>588.17999999999995</c:v>
                </c:pt>
                <c:pt idx="228">
                  <c:v>589.02</c:v>
                </c:pt>
                <c:pt idx="229">
                  <c:v>591.52</c:v>
                </c:pt>
                <c:pt idx="230">
                  <c:v>626.52</c:v>
                </c:pt>
                <c:pt idx="231">
                  <c:v>619.02</c:v>
                </c:pt>
                <c:pt idx="232">
                  <c:v>633.17999999999995</c:v>
                </c:pt>
                <c:pt idx="233">
                  <c:v>645.67999999999995</c:v>
                </c:pt>
                <c:pt idx="234">
                  <c:v>645.67999999999995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B3E-4D61-BA99-6B1954858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9465872"/>
        <c:axId val="1359456304"/>
      </c:lineChart>
      <c:dateAx>
        <c:axId val="1359465872"/>
        <c:scaling>
          <c:orientation val="minMax"/>
        </c:scaling>
        <c:delete val="0"/>
        <c:axPos val="b"/>
        <c:numFmt formatCode="dd/mm/yy;@" sourceLinked="1"/>
        <c:majorTickMark val="none"/>
        <c:minorTickMark val="none"/>
        <c:tickLblPos val="nextTo"/>
        <c:spPr>
          <a:noFill/>
          <a:ln w="222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defRPr>
            </a:pPr>
            <a:endParaRPr lang="sk-SK"/>
          </a:p>
        </c:txPr>
        <c:crossAx val="1359456304"/>
        <c:crosses val="autoZero"/>
        <c:auto val="1"/>
        <c:lblOffset val="100"/>
        <c:baseTimeUnit val="days"/>
      </c:dateAx>
      <c:valAx>
        <c:axId val="135945630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noFill/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2222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defRPr>
            </a:pPr>
            <a:endParaRPr lang="sk-SK"/>
          </a:p>
        </c:txPr>
        <c:crossAx val="135946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Calibri Light" panose="020F0302020204030204" pitchFamily="34" charset="0"/>
            </a:defRPr>
          </a:pPr>
          <a:endParaRPr lang="sk-SK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entury Gothic" panose="020B0502020202020204" pitchFamily="34" charset="0"/>
          <a:cs typeface="Calibri Light" panose="020F0302020204030204" pitchFamily="34" charset="0"/>
        </a:defRPr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3A999-8B52-42DE-BC0D-19AD629B8B01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4C019-1131-4AAE-9A9E-C2DA328CC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9423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1CC89-DB06-45D8-B66B-8C8CA30E437E}" type="datetimeFigureOut">
              <a:rPr lang="sk-SK" smtClean="0"/>
              <a:t>4. 6. 2025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8DF4-8A68-48A2-A756-91E7A46F42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5184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svr.gov.sk/statistiky/nezamestnanost-mesacne-statistiky/2024.html?page_id=133521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Zmeny v stave hospodárskej súťaže na trhu práce a trhovej sily zamestnávateľov je potrebné vnímať v kontexte trhového „zápasu“ medzi zamestnávateľmi a zamestnancami a nimi navzájom.</a:t>
            </a:r>
            <a:r>
              <a:rPr lang="sk-S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 najmä o vzťah ponuky a dopytu po práci a technológie, ktorú firmy používajú na výrobu kombinujúc pritom prácu (zamestnancov) a ostatné výrobné faktory. </a:t>
            </a: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304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933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5715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F8DF4-8A68-48A2-A756-91E7A46F42AE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4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7039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0000"/>
                </a:solidFill>
                <a:latin typeface="Gotham"/>
              </a:rPr>
              <a:t>Z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hľadiska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trhu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vysoká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koncentrácia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či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voľných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miest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úzkej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skupine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zamestnávateľov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výrazne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obmedzuje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možnosti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zamestnancov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hľadaní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novej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a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lepších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podmienok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. </a:t>
            </a:r>
            <a:endParaRPr lang="sk-SK" sz="1200">
              <a:solidFill>
                <a:srgbClr val="000000"/>
              </a:solidFill>
              <a:latin typeface="Gotham"/>
            </a:endParaRPr>
          </a:p>
          <a:p>
            <a:r>
              <a:rPr lang="sk-SK"/>
              <a:t>note po sektoroch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8193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0000"/>
                </a:solidFill>
                <a:latin typeface="Gotham"/>
              </a:rPr>
              <a:t>Z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hľadiska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trhu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vysoká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koncentrácia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či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voľných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miest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úzkej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skupine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zamestnávateľov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výrazne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obmedzuje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možnosti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zamestnancov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hľadaní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novej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a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lepších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podmienok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. </a:t>
            </a:r>
            <a:endParaRPr lang="sk-SK" sz="1200">
              <a:solidFill>
                <a:srgbClr val="000000"/>
              </a:solidFill>
              <a:latin typeface="Gotham"/>
            </a:endParaRPr>
          </a:p>
          <a:p>
            <a:r>
              <a:rPr lang="sk-SK"/>
              <a:t>note po sektoroch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899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0000"/>
                </a:solidFill>
                <a:latin typeface="Gotham"/>
              </a:rPr>
              <a:t>Z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hľadiska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trhu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vysoká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koncentrácia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či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voľných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miest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úzkej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skupine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zamestnávateľov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výrazne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obmedzuje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možnosti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zamestnancov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hľadaní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novej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a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lepších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podmienok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. </a:t>
            </a:r>
            <a:endParaRPr lang="sk-SK" sz="1200">
              <a:solidFill>
                <a:srgbClr val="000000"/>
              </a:solidFill>
              <a:latin typeface="Gotham"/>
            </a:endParaRPr>
          </a:p>
          <a:p>
            <a:r>
              <a:rPr lang="sk-SK"/>
              <a:t>note po sektoroch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808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0000"/>
                </a:solidFill>
                <a:latin typeface="Gotham"/>
              </a:rPr>
              <a:t>Z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hľadiska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trhu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vysoká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koncentrácia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či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voľných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miest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úzkej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skupine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zamestnávateľov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výrazne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obmedzuje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možnosti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zamestnancov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hľadaní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novej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a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lepších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podmienok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. </a:t>
            </a:r>
            <a:endParaRPr lang="sk-SK" sz="1200">
              <a:solidFill>
                <a:srgbClr val="000000"/>
              </a:solidFill>
              <a:latin typeface="Gotham"/>
            </a:endParaRPr>
          </a:p>
          <a:p>
            <a:r>
              <a:rPr lang="sk-SK"/>
              <a:t>note po sektoroch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6263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0000"/>
                </a:solidFill>
                <a:latin typeface="Gotham"/>
              </a:rPr>
              <a:t>Z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hľadiska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trhu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vysoká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koncentrácia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či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voľných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miest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úzkej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skupine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zamestnávateľov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výrazne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obmedzuje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možnosti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zamestnancov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hľadaní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novej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a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lepších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podmienok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. </a:t>
            </a:r>
            <a:endParaRPr lang="sk-SK" sz="1200">
              <a:solidFill>
                <a:srgbClr val="000000"/>
              </a:solidFill>
              <a:latin typeface="Gotham"/>
            </a:endParaRPr>
          </a:p>
          <a:p>
            <a:r>
              <a:rPr lang="sk-SK"/>
              <a:t>note po sektoroch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4933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0000"/>
                </a:solidFill>
                <a:latin typeface="Gotham"/>
              </a:rPr>
              <a:t>Z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hľadiska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trhu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vysoká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koncentrácia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či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voľných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miest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úzkej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skupine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zamestnávateľov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výrazne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obmedzuje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možnosti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zamestnancov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v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hľadaní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si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novej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práce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a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lepších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pracovných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 </a:t>
            </a:r>
            <a:r>
              <a:rPr lang="en-US" sz="1200" err="1">
                <a:solidFill>
                  <a:srgbClr val="000000"/>
                </a:solidFill>
                <a:latin typeface="Gotham"/>
              </a:rPr>
              <a:t>podmienok</a:t>
            </a:r>
            <a:r>
              <a:rPr lang="en-US" sz="1200">
                <a:solidFill>
                  <a:srgbClr val="000000"/>
                </a:solidFill>
                <a:latin typeface="Gotham"/>
              </a:rPr>
              <a:t>. </a:t>
            </a:r>
            <a:endParaRPr lang="sk-SK" sz="1200">
              <a:solidFill>
                <a:srgbClr val="000000"/>
              </a:solidFill>
              <a:latin typeface="Gotham"/>
            </a:endParaRPr>
          </a:p>
          <a:p>
            <a:r>
              <a:rPr lang="sk-SK"/>
              <a:t>note po sektoroch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64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Výhodnejšiu pozíciu však zamestnanci nedosahujú na celom Slovensku rovnomerne, pretože existujú výrazne regionálne rozdiely v dopyte po práci.</a:t>
            </a:r>
            <a:r>
              <a:rPr lang="sk-SK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 je koncentrovaný najmä na západnom Slovensku a v priemysle na pozíciách operátorov výroby. V okresoch Nitra a Bratislava je počet pracovných ponúk až tri krát vyšší než počet nezamestnaných. Naopak, v okresoch Gelnica a Stropkov prevyšuje počet uchádzačov o prácu počet voľných pozícií viac než 40-krát. Trhová sila zamestnávateľov má tak výrazný regionálny rozmer.</a:t>
            </a:r>
            <a:endParaRPr lang="sk-SK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ÚPSVaR mesačné štatistiky nezamestnanosti, august 2024. Dostupné na: </a:t>
            </a:r>
            <a:r>
              <a:rPr lang="sk-SK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link</a:t>
            </a:r>
            <a:endParaRPr lang="sk-SK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790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Odhad na</a:t>
            </a:r>
            <a:r>
              <a:rPr lang="sk-SK" baseline="0"/>
              <a:t> slovenských firemných dátach – 24 až 54 % marža práce</a:t>
            </a: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264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Podiel miezd na pridanej hodnote po sektoroch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87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F8DF4-8A68-48A2-A756-91E7A46F42AE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1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69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676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8DF4-8A68-48A2-A756-91E7A46F42AE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38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3153-474D-4779-A005-CA9CC3F83F47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F24A-4095-4AE5-BEFD-4CBA7061DB9C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5D4E-EF41-48E5-9E48-78618BAAAAF7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F98D-99B5-4CFA-A531-79F17C978E43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B37E-27ED-409B-8571-A606A515796C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246-42CE-4EAB-B504-E6D67A8DA3F6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4497-658B-4CD7-87D1-124802F01930}" type="datetime1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D5E7-6C41-4177-8F35-EA7FC9D12D15}" type="datetime1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02BC-8634-4690-A395-841193E900E5}" type="datetime1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4AD7-A12F-4865-AAF3-A6A1E3903A3D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539B-4B61-4449-8BAE-AF20F9A1A9D0}" type="datetime1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4EFBF-967B-450B-9874-54AB50701029}" type="datetime1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3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tiva 12"/>
          <p:cNvSpPr/>
          <p:nvPr/>
        </p:nvSpPr>
        <p:spPr>
          <a:xfrm rot="12551393">
            <a:off x="4630241" y="-113520"/>
            <a:ext cx="9962117" cy="10644929"/>
          </a:xfrm>
          <a:prstGeom prst="chord">
            <a:avLst>
              <a:gd name="adj1" fmla="val 4254072"/>
              <a:gd name="adj2" fmla="val 137945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3063" y="-14151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14696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Freeform 8"/>
          <p:cNvSpPr/>
          <p:nvPr/>
        </p:nvSpPr>
        <p:spPr>
          <a:xfrm rot="5400000">
            <a:off x="7874147" y="2738918"/>
            <a:ext cx="10287000" cy="4809173"/>
          </a:xfrm>
          <a:custGeom>
            <a:avLst/>
            <a:gdLst/>
            <a:ahLst/>
            <a:cxnLst/>
            <a:rect l="l" t="t" r="r" b="b"/>
            <a:pathLst>
              <a:path w="10287000" h="4809173">
                <a:moveTo>
                  <a:pt x="0" y="0"/>
                </a:moveTo>
                <a:lnTo>
                  <a:pt x="10287000" y="0"/>
                </a:lnTo>
                <a:lnTo>
                  <a:pt x="10287000" y="4809172"/>
                </a:lnTo>
                <a:lnTo>
                  <a:pt x="0" y="48091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9" name="TextBox 9"/>
          <p:cNvSpPr txBox="1"/>
          <p:nvPr/>
        </p:nvSpPr>
        <p:spPr>
          <a:xfrm>
            <a:off x="1165324" y="1783572"/>
            <a:ext cx="11177730" cy="5604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endParaRPr lang="sk-SK" sz="5499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6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Pilotná</a:t>
            </a:r>
            <a:r>
              <a:rPr lang="en-GB" sz="6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ex post </a:t>
            </a:r>
            <a:r>
              <a:rPr lang="en-GB" sz="6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analýza</a:t>
            </a:r>
            <a:r>
              <a:rPr lang="en-GB" sz="6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6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dopadov</a:t>
            </a:r>
            <a:r>
              <a:rPr lang="en-GB" sz="6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6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schválenej</a:t>
            </a:r>
            <a:r>
              <a:rPr lang="en-GB" sz="6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6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koncentrácie</a:t>
            </a:r>
            <a:r>
              <a:rPr lang="en-GB" sz="6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6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6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6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trh</a:t>
            </a:r>
            <a:r>
              <a:rPr lang="en-GB" sz="6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6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maloobchodného</a:t>
            </a:r>
            <a:r>
              <a:rPr lang="en-GB" sz="6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6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predaja</a:t>
            </a:r>
            <a:r>
              <a:rPr lang="en-GB" sz="6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6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palív</a:t>
            </a:r>
            <a:endParaRPr lang="en-US" sz="5499" b="1" dirty="0">
              <a:solidFill>
                <a:srgbClr val="000000"/>
              </a:solidFill>
              <a:latin typeface="Century Gothic" panose="020B0502020202020204" pitchFamily="34" charset="0"/>
              <a:cs typeface="Gotham Bold" panose="020B060402020202020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00400" y="4877474"/>
            <a:ext cx="7837226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endParaRPr lang="en-US" sz="3899">
              <a:solidFill>
                <a:srgbClr val="000000"/>
              </a:solidFill>
              <a:latin typeface="Gotham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68924" y="6198798"/>
            <a:ext cx="2789678" cy="591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Gotham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000" y="570383"/>
            <a:ext cx="3924000" cy="125098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89328" y="8224007"/>
            <a:ext cx="12012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u="none" strike="noStrike" dirty="0" err="1">
                <a:solidFill>
                  <a:srgbClr val="0B0C0C"/>
                </a:solidFill>
                <a:effectLst/>
                <a:latin typeface="Century Gothic" panose="020B0502020202020204" pitchFamily="34" charset="0"/>
              </a:rPr>
              <a:t>Súťažná</a:t>
            </a:r>
            <a:r>
              <a:rPr lang="en-GB" sz="2000" b="1" i="0" u="none" strike="noStrike" dirty="0">
                <a:solidFill>
                  <a:srgbClr val="0B0C0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0B0C0C"/>
                </a:solidFill>
                <a:effectLst/>
                <a:latin typeface="Century Gothic" panose="020B0502020202020204" pitchFamily="34" charset="0"/>
              </a:rPr>
              <a:t>konferencia</a:t>
            </a:r>
            <a:r>
              <a:rPr lang="en-GB" sz="2000" b="1" i="0" u="none" strike="noStrike" dirty="0">
                <a:solidFill>
                  <a:srgbClr val="0B0C0C"/>
                </a:solidFill>
                <a:effectLst/>
                <a:latin typeface="Century Gothic" panose="020B0502020202020204" pitchFamily="34" charset="0"/>
              </a:rPr>
              <a:t> PMÚ: </a:t>
            </a:r>
            <a:r>
              <a:rPr lang="en-US" sz="2000" b="1" dirty="0">
                <a:latin typeface="Century Gothic" panose="020B0502020202020204" pitchFamily="34" charset="0"/>
              </a:rPr>
              <a:t>05.06.2025</a:t>
            </a:r>
            <a:endParaRPr lang="sk-SK" sz="2000" b="1" dirty="0">
              <a:latin typeface="Century Gothic" panose="020B0502020202020204" pitchFamily="34" charset="0"/>
            </a:endParaRPr>
          </a:p>
          <a:p>
            <a:r>
              <a:rPr lang="sk-SK" sz="2000" b="1" dirty="0">
                <a:latin typeface="Century Gothic" panose="020B0502020202020204" pitchFamily="34" charset="0"/>
              </a:rPr>
              <a:t>Vladimír Peciar</a:t>
            </a:r>
          </a:p>
          <a:p>
            <a:r>
              <a:rPr lang="sk-SK" sz="2000" b="1" dirty="0">
                <a:latin typeface="Century Gothic" panose="020B0502020202020204" pitchFamily="34" charset="0"/>
              </a:rPr>
              <a:t>Riaditeľ</a:t>
            </a:r>
          </a:p>
          <a:p>
            <a:r>
              <a:rPr lang="sk-SK" sz="2000" b="1" dirty="0">
                <a:latin typeface="Century Gothic" panose="020B0502020202020204" pitchFamily="34" charset="0"/>
              </a:rPr>
              <a:t>Útvar hlavného ekonóma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633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Maloobchodné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ceny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benzínu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bez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daní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(v EUR/1000 l)</a:t>
            </a:r>
            <a:endParaRPr lang="en-US" sz="3715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3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Štruktúra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cien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trh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EÚ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33392"/>
              </p:ext>
            </p:extLst>
          </p:nvPr>
        </p:nvGraphicFramePr>
        <p:xfrm>
          <a:off x="3753677" y="2415552"/>
          <a:ext cx="12076045" cy="674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Obrázo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11867779" y="9381213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>
                <a:latin typeface="Century Gothic" panose="020B0502020202020204" pitchFamily="34" charset="0"/>
              </a:rPr>
              <a:t>Source</a:t>
            </a:r>
            <a:r>
              <a:rPr lang="sk-SK" sz="1200" dirty="0">
                <a:latin typeface="Century Gothic" panose="020B0502020202020204" pitchFamily="34" charset="0"/>
              </a:rPr>
              <a:t>: </a:t>
            </a:r>
            <a:r>
              <a:rPr lang="sk-SK" sz="1200" dirty="0" err="1">
                <a:latin typeface="Century Gothic" panose="020B0502020202020204" pitchFamily="34" charset="0"/>
              </a:rPr>
              <a:t>European</a:t>
            </a:r>
            <a:r>
              <a:rPr lang="sk-SK" sz="1200" dirty="0">
                <a:latin typeface="Century Gothic" panose="020B0502020202020204" pitchFamily="34" charset="0"/>
              </a:rPr>
              <a:t> </a:t>
            </a:r>
            <a:r>
              <a:rPr lang="sk-SK" sz="1200" dirty="0" err="1">
                <a:latin typeface="Century Gothic" panose="020B0502020202020204" pitchFamily="34" charset="0"/>
              </a:rPr>
              <a:t>Commission</a:t>
            </a:r>
            <a:r>
              <a:rPr lang="sk-SK" sz="1200" dirty="0">
                <a:latin typeface="Century Gothic" panose="020B0502020202020204" pitchFamily="34" charset="0"/>
              </a:rPr>
              <a:t>, </a:t>
            </a:r>
            <a:r>
              <a:rPr lang="sk-SK" sz="1200" dirty="0" err="1">
                <a:latin typeface="Century Gothic" panose="020B0502020202020204" pitchFamily="34" charset="0"/>
              </a:rPr>
              <a:t>Weekly</a:t>
            </a:r>
            <a:r>
              <a:rPr lang="sk-SK" sz="1200" dirty="0">
                <a:latin typeface="Century Gothic" panose="020B0502020202020204" pitchFamily="34" charset="0"/>
              </a:rPr>
              <a:t> Oil Bulletin</a:t>
            </a:r>
          </a:p>
        </p:txBody>
      </p:sp>
    </p:spTree>
    <p:extLst>
      <p:ext uri="{BB962C8B-B14F-4D97-AF65-F5344CB8AC3E}">
        <p14:creationId xmlns:p14="http://schemas.microsoft.com/office/powerpoint/2010/main" val="324390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2686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Maloobchodné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ceny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nafty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bez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daní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(v EUR/1000 l)</a:t>
            </a:r>
            <a:endParaRPr 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94123"/>
              </p:ext>
            </p:extLst>
          </p:nvPr>
        </p:nvGraphicFramePr>
        <p:xfrm>
          <a:off x="3766930" y="2415552"/>
          <a:ext cx="12060000" cy="675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Obrázo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11867779" y="9382543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>
                <a:latin typeface="Century Gothic" panose="020B0502020202020204" pitchFamily="34" charset="0"/>
              </a:rPr>
              <a:t>Source</a:t>
            </a:r>
            <a:r>
              <a:rPr lang="sk-SK" sz="1200" dirty="0">
                <a:latin typeface="Century Gothic" panose="020B0502020202020204" pitchFamily="34" charset="0"/>
              </a:rPr>
              <a:t>: </a:t>
            </a:r>
            <a:r>
              <a:rPr lang="sk-SK" sz="1200" dirty="0" err="1">
                <a:latin typeface="Century Gothic" panose="020B0502020202020204" pitchFamily="34" charset="0"/>
              </a:rPr>
              <a:t>European</a:t>
            </a:r>
            <a:r>
              <a:rPr lang="sk-SK" sz="1200" dirty="0">
                <a:latin typeface="Century Gothic" panose="020B0502020202020204" pitchFamily="34" charset="0"/>
              </a:rPr>
              <a:t> </a:t>
            </a:r>
            <a:r>
              <a:rPr lang="sk-SK" sz="1200" dirty="0" err="1">
                <a:latin typeface="Century Gothic" panose="020B0502020202020204" pitchFamily="34" charset="0"/>
              </a:rPr>
              <a:t>Commission</a:t>
            </a:r>
            <a:r>
              <a:rPr lang="sk-SK" sz="1200" dirty="0">
                <a:latin typeface="Century Gothic" panose="020B0502020202020204" pitchFamily="34" charset="0"/>
              </a:rPr>
              <a:t>, </a:t>
            </a:r>
            <a:r>
              <a:rPr lang="sk-SK" sz="1200" dirty="0" err="1">
                <a:latin typeface="Century Gothic" panose="020B0502020202020204" pitchFamily="34" charset="0"/>
              </a:rPr>
              <a:t>Weekly</a:t>
            </a:r>
            <a:r>
              <a:rPr lang="sk-SK" sz="1200" dirty="0">
                <a:latin typeface="Century Gothic" panose="020B0502020202020204" pitchFamily="34" charset="0"/>
              </a:rPr>
              <a:t> Oil Bulletin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2495219" y="742851"/>
            <a:ext cx="15492304" cy="63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Štruktúra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cien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trh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EÚ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1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92315" y="6121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55934" y="3970752"/>
            <a:ext cx="13465479" cy="5796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Návrat domov</a:t>
            </a:r>
            <a:r>
              <a:rPr kumimoji="0" lang="sk-SK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pohľad na slovenský trh v kontexte príchodu nového hráča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16246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461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201"/>
              </a:lnSpc>
              <a:buFont typeface="Arial" panose="020B0604020202020204" pitchFamily="34" charset="0"/>
              <a:buChar char="•"/>
            </a:pPr>
            <a:endParaRPr lang="sk-SK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1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Štruktúra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cien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vplyv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daní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GB" sz="4000" b="1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benzín</a:t>
            </a:r>
            <a:r>
              <a:rPr lang="sk-SK" sz="40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95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0" y="2343600"/>
            <a:ext cx="8686818" cy="5943612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54" y="2343600"/>
            <a:ext cx="8686818" cy="59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1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461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201"/>
              </a:lnSpc>
              <a:buFont typeface="Arial" panose="020B0604020202020204" pitchFamily="34" charset="0"/>
              <a:buChar char="•"/>
            </a:pPr>
            <a:endParaRPr lang="sk-SK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3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Štruktúra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cien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vplyv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daní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nafta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2343600"/>
            <a:ext cx="8686818" cy="594361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200" y="2343600"/>
            <a:ext cx="8686818" cy="59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97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201"/>
              </a:lnSpc>
              <a:buFont typeface="Arial" panose="020B0604020202020204" pitchFamily="34" charset="0"/>
              <a:buChar char="•"/>
            </a:pPr>
            <a:r>
              <a:rPr lang="sk-SK" sz="3715" dirty="0" smtClean="0">
                <a:solidFill>
                  <a:srgbClr val="000000"/>
                </a:solidFill>
                <a:latin typeface="Gotham"/>
              </a:rPr>
              <a:t>Regionálne diferencované ceny ?</a:t>
            </a:r>
            <a:endParaRPr lang="sk-SK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Týždenné priemerné ceny Siete X 2020-2024 – Benzín 95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86" y="2667891"/>
            <a:ext cx="12698516" cy="76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6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201"/>
              </a:lnSpc>
              <a:buFont typeface="Arial" panose="020B0604020202020204" pitchFamily="34" charset="0"/>
              <a:buChar char="•"/>
            </a:pPr>
            <a:r>
              <a:rPr lang="sk-SK" sz="3715" dirty="0" smtClean="0">
                <a:solidFill>
                  <a:srgbClr val="000000"/>
                </a:solidFill>
                <a:latin typeface="Gotham"/>
              </a:rPr>
              <a:t>Regionálne diferencované ceny ? </a:t>
            </a:r>
            <a:endParaRPr lang="sk-SK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3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Týždenné priemerné ceny Siete X – Benzín 95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15" y="2610068"/>
            <a:ext cx="12794887" cy="76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94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201"/>
              </a:lnSpc>
              <a:buFont typeface="Arial" panose="020B0604020202020204" pitchFamily="34" charset="0"/>
              <a:buChar char="•"/>
            </a:pPr>
            <a:r>
              <a:rPr lang="sk-SK" sz="3715" dirty="0">
                <a:solidFill>
                  <a:srgbClr val="000000"/>
                </a:solidFill>
                <a:latin typeface="Gotham"/>
              </a:rPr>
              <a:t>Regionálne diferencované ceny ? </a:t>
            </a:r>
          </a:p>
          <a:p>
            <a:pPr marL="571500" indent="-571500" algn="just">
              <a:lnSpc>
                <a:spcPts val="5201"/>
              </a:lnSpc>
              <a:buFont typeface="Arial" panose="020B0604020202020204" pitchFamily="34" charset="0"/>
              <a:buChar char="•"/>
            </a:pPr>
            <a:endParaRPr lang="sk-SK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3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Týždenné priemerné ceny Siete X 2020-2024 – </a:t>
            </a:r>
            <a:r>
              <a:rPr lang="sk-SK" sz="4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Nafta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27" y="2664085"/>
            <a:ext cx="12704859" cy="76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5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5334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201"/>
              </a:lnSpc>
              <a:buFont typeface="Arial" panose="020B0604020202020204" pitchFamily="34" charset="0"/>
              <a:buChar char="•"/>
            </a:pPr>
            <a:r>
              <a:rPr lang="sk-SK" sz="3715" dirty="0">
                <a:solidFill>
                  <a:srgbClr val="000000"/>
                </a:solidFill>
                <a:latin typeface="Gotham"/>
              </a:rPr>
              <a:t>Regionálne diferencované ceny ? </a:t>
            </a:r>
          </a:p>
          <a:p>
            <a:pPr marL="571500" indent="-571500" algn="just">
              <a:lnSpc>
                <a:spcPts val="5201"/>
              </a:lnSpc>
              <a:buFont typeface="Arial" panose="020B0604020202020204" pitchFamily="34" charset="0"/>
              <a:buChar char="•"/>
            </a:pPr>
            <a:endParaRPr lang="sk-SK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Týždenné priemerné ceny Siete </a:t>
            </a:r>
            <a:r>
              <a:rPr lang="sk-SK" sz="4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X </a:t>
            </a:r>
            <a:r>
              <a:rPr lang="sk-SK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– </a:t>
            </a:r>
            <a:r>
              <a:rPr lang="sk-SK" sz="4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Nafta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27" y="2517586"/>
            <a:ext cx="12728121" cy="76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2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39109" y="3764592"/>
            <a:ext cx="12125653" cy="5611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 algn="ctr">
              <a:lnSpc>
                <a:spcPts val="5201"/>
              </a:lnSpc>
              <a:defRPr/>
            </a:pPr>
            <a:r>
              <a:rPr lang="sk-SK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Zmeny na trhu v kontexte koncentrácií: spotrebiteľský </a:t>
            </a:r>
            <a:r>
              <a:rPr lang="sk-SK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prebytok (</a:t>
            </a:r>
            <a:r>
              <a:rPr lang="sk-SK" sz="36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consumer</a:t>
            </a:r>
            <a:r>
              <a:rPr lang="sk-SK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sk-SK" sz="36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surplus</a:t>
            </a:r>
            <a:r>
              <a:rPr lang="sk-SK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 a ako u ňom uvažovať</a:t>
            </a:r>
            <a:endParaRPr lang="sk-SK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1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1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1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92315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102400" y="1277610"/>
            <a:ext cx="15468600" cy="11658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Táto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analýza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vznikla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z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potreby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systematicky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hodnotiť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dopad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regulačných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opatrení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rozhodnutí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orgánov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antimonopolnej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regulácie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Na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Slovensku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je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táto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iniciatíva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implementovaná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prostredníctvom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systému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RIA,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ktorý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podporuje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tvorbu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politík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založených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údajoch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dôkazoch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2400" dirty="0"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Pilotná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analýza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sa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zameriava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na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hodnotenie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vplyvu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koncentrácie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na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konkurenciu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a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štruktúru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trhu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na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maloobchodnom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trhu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s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palivami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Projekt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zameraný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na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hodnotenie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dopadov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schválených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koncentrácií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na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trhu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s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palivami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Prípady</a:t>
            </a:r>
            <a:r>
              <a:rPr lang="en-GB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koncentrácia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medzi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MOL (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prostredníctvom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dcérskej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spoločnosti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Slovnaft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) a Lukoil (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Normbenz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) + </a:t>
            </a:r>
            <a:r>
              <a:rPr lang="sk-SK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OMV/</a:t>
            </a:r>
            <a:r>
              <a:rPr lang="sk-SK" sz="24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Benzinol</a:t>
            </a:r>
            <a:r>
              <a:rPr lang="sk-SK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+ vstup </a:t>
            </a:r>
            <a:r>
              <a:rPr lang="sk-SK" sz="24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Orlen</a:t>
            </a:r>
            <a:r>
              <a:rPr lang="sk-SK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na slovenský trh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Ciele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ex-post </a:t>
            </a:r>
            <a:r>
              <a:rPr lang="en-GB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analýzy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: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Zhodnotenie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aktuálneho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stavu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konkurencie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pomocou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nového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detailného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zdroja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údajov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eKasa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Analýza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vplyvu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schválenej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koncentrácie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na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ceny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palív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štruktúru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trhu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Vypracovanie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metodologického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rámca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a know-how pre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budúce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analýzy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ďalších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prípadov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koncentrácií</a:t>
            </a: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lnSpc>
                <a:spcPts val="5201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lnSpc>
                <a:spcPts val="5201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lnSpc>
                <a:spcPts val="5201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lnSpc>
                <a:spcPts val="5201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lnSpc>
                <a:spcPts val="5201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lnSpc>
                <a:spcPts val="5201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516237" y="379928"/>
            <a:ext cx="791794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sk-SK" sz="3600" b="1" dirty="0">
                <a:latin typeface="Century Gothic" panose="020B0502020202020204" pitchFamily="34" charset="0"/>
              </a:rPr>
              <a:t>Úvod a kontext ex-post analýzy</a:t>
            </a:r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1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12034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endParaRPr lang="sk-SK" sz="2400" b="0" i="0" u="none" strike="noStrike" dirty="0" smtClean="0">
              <a:solidFill>
                <a:srgbClr val="222222"/>
              </a:solidFill>
              <a:effectLst/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b="0" i="0" u="none" strike="noStrike" dirty="0" err="1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Predstavme</a:t>
            </a:r>
            <a:r>
              <a:rPr lang="en-GB" sz="2400" b="0" i="0" u="none" strike="noStrike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si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dve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fiktívne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siete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čerpacích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staníc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ktoré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budeme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volať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Sieť</a:t>
            </a:r>
            <a:r>
              <a:rPr lang="en-GB" sz="2400" b="1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x (</a:t>
            </a:r>
            <a:r>
              <a:rPr lang="en-GB" sz="2400" b="1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najlacnejšia</a:t>
            </a:r>
            <a:r>
              <a:rPr lang="en-GB" sz="2400" b="1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) a </a:t>
            </a:r>
            <a:r>
              <a:rPr lang="en-GB" sz="2400" b="1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Sieť</a:t>
            </a:r>
            <a:r>
              <a:rPr lang="en-GB" sz="2400" b="1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y (</a:t>
            </a:r>
            <a:r>
              <a:rPr lang="en-GB" sz="2400" b="1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druhá</a:t>
            </a:r>
            <a:r>
              <a:rPr lang="en-GB" sz="2400" b="1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najlacnejšia</a:t>
            </a:r>
            <a:r>
              <a:rPr lang="en-GB" sz="2400" b="1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)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. Za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dané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obdobie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napr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rok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)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poznáme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pre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obe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siete</a:t>
            </a:r>
            <a:r>
              <a:rPr lang="en-GB" sz="2400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i="1" dirty="0" err="1">
                <a:latin typeface="Century Gothic" panose="020B0502020202020204" pitchFamily="34" charset="0"/>
              </a:rPr>
              <a:t>celkový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latin typeface="Century Gothic" panose="020B0502020202020204" pitchFamily="34" charset="0"/>
              </a:rPr>
              <a:t>predaný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latin typeface="Century Gothic" panose="020B0502020202020204" pitchFamily="34" charset="0"/>
              </a:rPr>
              <a:t>objem</a:t>
            </a:r>
            <a:r>
              <a:rPr lang="en-GB" sz="2400" b="1" dirty="0">
                <a:latin typeface="Century Gothic" panose="020B0502020202020204" pitchFamily="34" charset="0"/>
              </a:rPr>
              <a:t> </a:t>
            </a:r>
            <a:r>
              <a:rPr lang="en-GB" sz="2400" b="1" dirty="0" err="1">
                <a:latin typeface="Century Gothic" panose="020B0502020202020204" pitchFamily="34" charset="0"/>
              </a:rPr>
              <a:t>paliva</a:t>
            </a:r>
            <a:r>
              <a:rPr lang="en-GB" sz="2400" b="1" dirty="0">
                <a:latin typeface="Century Gothic" panose="020B0502020202020204" pitchFamily="34" charset="0"/>
              </a:rPr>
              <a:t> Vx a </a:t>
            </a:r>
            <a:r>
              <a:rPr lang="en-GB" sz="2400" b="1" dirty="0" err="1">
                <a:latin typeface="Century Gothic" panose="020B0502020202020204" pitchFamily="34" charset="0"/>
              </a:rPr>
              <a:t>Vy</a:t>
            </a:r>
            <a:r>
              <a:rPr lang="en-GB" sz="2400" b="1" dirty="0">
                <a:latin typeface="Century Gothic" panose="020B0502020202020204" pitchFamily="34" charset="0"/>
              </a:rPr>
              <a:t>​ (v </a:t>
            </a:r>
            <a:r>
              <a:rPr lang="en-GB" sz="2400" b="1" dirty="0" err="1">
                <a:latin typeface="Century Gothic" panose="020B0502020202020204" pitchFamily="34" charset="0"/>
              </a:rPr>
              <a:t>litroch</a:t>
            </a:r>
            <a:r>
              <a:rPr lang="en-GB" sz="2400" b="1" dirty="0">
                <a:latin typeface="Century Gothic" panose="020B0502020202020204" pitchFamily="34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i="1" dirty="0" err="1">
                <a:latin typeface="Century Gothic" panose="020B0502020202020204" pitchFamily="34" charset="0"/>
              </a:rPr>
              <a:t>priemernú</a:t>
            </a:r>
            <a:r>
              <a:rPr lang="en-GB" sz="2400" b="1" i="1" dirty="0">
                <a:latin typeface="Century Gothic" panose="020B0502020202020204" pitchFamily="34" charset="0"/>
              </a:rPr>
              <a:t> </a:t>
            </a:r>
            <a:r>
              <a:rPr lang="en-GB" sz="2400" b="1" i="1" dirty="0" err="1">
                <a:latin typeface="Century Gothic" panose="020B0502020202020204" pitchFamily="34" charset="0"/>
              </a:rPr>
              <a:t>cenu</a:t>
            </a:r>
            <a:r>
              <a:rPr lang="en-GB" sz="2400" b="1" i="1" dirty="0">
                <a:latin typeface="Century Gothic" panose="020B0502020202020204" pitchFamily="34" charset="0"/>
              </a:rPr>
              <a:t> za </a:t>
            </a:r>
            <a:r>
              <a:rPr lang="en-GB" sz="2400" b="1" i="1" dirty="0" err="1">
                <a:latin typeface="Century Gothic" panose="020B0502020202020204" pitchFamily="34" charset="0"/>
              </a:rPr>
              <a:t>liter</a:t>
            </a:r>
            <a:r>
              <a:rPr lang="en-GB" sz="2400" b="1" dirty="0">
                <a:latin typeface="Century Gothic" panose="020B0502020202020204" pitchFamily="34" charset="0"/>
              </a:rPr>
              <a:t> </a:t>
            </a:r>
            <a:r>
              <a:rPr lang="en-GB" sz="2400" b="1" dirty="0" err="1">
                <a:latin typeface="Century Gothic" panose="020B0502020202020204" pitchFamily="34" charset="0"/>
              </a:rPr>
              <a:t>Px</a:t>
            </a:r>
            <a:r>
              <a:rPr lang="en-GB" sz="2400" b="1" dirty="0">
                <a:latin typeface="Century Gothic" panose="020B0502020202020204" pitchFamily="34" charset="0"/>
              </a:rPr>
              <a:t>​ a </a:t>
            </a:r>
            <a:r>
              <a:rPr lang="en-GB" sz="2400" b="1" dirty="0" err="1">
                <a:latin typeface="Century Gothic" panose="020B0502020202020204" pitchFamily="34" charset="0"/>
              </a:rPr>
              <a:t>Py</a:t>
            </a:r>
            <a:r>
              <a:rPr lang="en-GB" sz="2400" b="1" dirty="0">
                <a:latin typeface="Century Gothic" panose="020B0502020202020204" pitchFamily="34" charset="0"/>
              </a:rPr>
              <a:t> (v </a:t>
            </a:r>
            <a:r>
              <a:rPr lang="en-GB" sz="2400" b="1" dirty="0" err="1">
                <a:latin typeface="Century Gothic" panose="020B0502020202020204" pitchFamily="34" charset="0"/>
              </a:rPr>
              <a:t>eurách</a:t>
            </a:r>
            <a:r>
              <a:rPr lang="en-GB" sz="2400" b="1" dirty="0">
                <a:latin typeface="Century Gothic" panose="020B0502020202020204" pitchFamily="34" charset="0"/>
              </a:rPr>
              <a:t> za </a:t>
            </a:r>
            <a:r>
              <a:rPr lang="en-GB" sz="2400" b="1" dirty="0" err="1">
                <a:latin typeface="Century Gothic" panose="020B0502020202020204" pitchFamily="34" charset="0"/>
              </a:rPr>
              <a:t>liter</a:t>
            </a:r>
            <a:r>
              <a:rPr lang="en-GB" sz="2400" b="1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 err="1">
                <a:latin typeface="Century Gothic" panose="020B0502020202020204" pitchFamily="34" charset="0"/>
              </a:rPr>
              <a:t>Agregácia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objemu</a:t>
            </a:r>
            <a:r>
              <a:rPr lang="en-GB" sz="2400" b="1" dirty="0">
                <a:latin typeface="Century Gothic" panose="020B0502020202020204" pitchFamily="34" charset="0"/>
              </a:rPr>
              <a:t> a </a:t>
            </a:r>
            <a:r>
              <a:rPr lang="en-GB" sz="2400" b="1" dirty="0" err="1">
                <a:latin typeface="Century Gothic" panose="020B0502020202020204" pitchFamily="34" charset="0"/>
              </a:rPr>
              <a:t>ceny</a:t>
            </a:r>
            <a:endParaRPr lang="en-GB" sz="2400" b="1" dirty="0"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z </a:t>
            </a:r>
            <a:r>
              <a:rPr lang="en-GB" sz="2400" dirty="0" err="1">
                <a:latin typeface="Century Gothic" panose="020B0502020202020204" pitchFamily="34" charset="0"/>
              </a:rPr>
              <a:t>dát</a:t>
            </a:r>
            <a:r>
              <a:rPr lang="en-GB" sz="2400" dirty="0">
                <a:latin typeface="Century Gothic" panose="020B0502020202020204" pitchFamily="34" charset="0"/>
              </a:rPr>
              <a:t> FS SR </a:t>
            </a:r>
            <a:r>
              <a:rPr lang="en-GB" sz="2400" dirty="0" err="1">
                <a:latin typeface="Century Gothic" panose="020B0502020202020204" pitchFamily="34" charset="0"/>
              </a:rPr>
              <a:t>vypočítame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celkový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predaný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objem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paliva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na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všetkých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staniciach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Siete</a:t>
            </a:r>
            <a:r>
              <a:rPr lang="en-GB" sz="2400" dirty="0">
                <a:latin typeface="Century Gothic" panose="020B0502020202020204" pitchFamily="34" charset="0"/>
              </a:rPr>
              <a:t> x a </a:t>
            </a:r>
            <a:r>
              <a:rPr lang="en-GB" sz="2400" dirty="0" err="1">
                <a:latin typeface="Century Gothic" panose="020B0502020202020204" pitchFamily="34" charset="0"/>
              </a:rPr>
              <a:t>Siete</a:t>
            </a:r>
            <a:r>
              <a:rPr lang="en-GB" sz="2400" dirty="0">
                <a:latin typeface="Century Gothic" panose="020B0502020202020204" pitchFamily="34" charset="0"/>
              </a:rPr>
              <a:t> y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err="1">
                <a:latin typeface="Century Gothic" panose="020B0502020202020204" pitchFamily="34" charset="0"/>
              </a:rPr>
              <a:t>Následne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vypočítame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priemernú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cenu</a:t>
            </a:r>
            <a:r>
              <a:rPr lang="en-GB" sz="2400" dirty="0">
                <a:latin typeface="Century Gothic" panose="020B0502020202020204" pitchFamily="34" charset="0"/>
              </a:rPr>
              <a:t>/L</a:t>
            </a:r>
          </a:p>
          <a:p>
            <a:pPr algn="just">
              <a:lnSpc>
                <a:spcPct val="150000"/>
              </a:lnSpc>
            </a:pPr>
            <a:endParaRPr lang="en-GB" sz="2400" dirty="0">
              <a:latin typeface="Century Gothic" panose="020B0502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GB" sz="2400" b="1" dirty="0" err="1">
                <a:latin typeface="Century Gothic" panose="020B0502020202020204" pitchFamily="34" charset="0"/>
              </a:rPr>
              <a:t>Identifikácia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najlacnejšej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siete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na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trhu</a:t>
            </a:r>
            <a:endParaRPr lang="en-GB" sz="2400" b="1" dirty="0"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err="1">
                <a:latin typeface="Century Gothic" panose="020B0502020202020204" pitchFamily="34" charset="0"/>
              </a:rPr>
              <a:t>Siete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zoradíme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podľa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priemernej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ceny</a:t>
            </a:r>
            <a:r>
              <a:rPr lang="en-GB" sz="2400" dirty="0">
                <a:latin typeface="Century Gothic" panose="020B0502020202020204" pitchFamily="34" charset="0"/>
              </a:rPr>
              <a:t> pre </a:t>
            </a:r>
            <a:r>
              <a:rPr lang="en-GB" sz="2400" dirty="0" err="1">
                <a:latin typeface="Century Gothic" panose="020B0502020202020204" pitchFamily="34" charset="0"/>
              </a:rPr>
              <a:t>kategórie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benzín</a:t>
            </a:r>
            <a:r>
              <a:rPr lang="en-GB" sz="2400" dirty="0">
                <a:latin typeface="Century Gothic" panose="020B0502020202020204" pitchFamily="34" charset="0"/>
              </a:rPr>
              <a:t> 95 a </a:t>
            </a:r>
            <a:r>
              <a:rPr lang="en-GB" sz="2400" dirty="0" err="1">
                <a:latin typeface="Century Gothic" panose="020B0502020202020204" pitchFamily="34" charset="0"/>
              </a:rPr>
              <a:t>nafta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err="1" smtClean="0">
                <a:latin typeface="Century Gothic" panose="020B0502020202020204" pitchFamily="34" charset="0"/>
              </a:rPr>
              <a:t>Asumpcia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na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základe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dát</a:t>
            </a:r>
            <a:r>
              <a:rPr lang="en-GB" sz="2400" dirty="0">
                <a:latin typeface="Century Gothic" panose="020B0502020202020204" pitchFamily="34" charset="0"/>
              </a:rPr>
              <a:t>, </a:t>
            </a:r>
            <a:r>
              <a:rPr lang="en-GB" sz="2400" dirty="0" err="1">
                <a:latin typeface="Century Gothic" panose="020B0502020202020204" pitchFamily="34" charset="0"/>
              </a:rPr>
              <a:t>že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Orlen</a:t>
            </a:r>
            <a:r>
              <a:rPr lang="en-GB" sz="2400" dirty="0">
                <a:latin typeface="Century Gothic" panose="020B0502020202020204" pitchFamily="34" charset="0"/>
              </a:rPr>
              <a:t> (</a:t>
            </a:r>
            <a:r>
              <a:rPr lang="en-GB" sz="2400" dirty="0" err="1">
                <a:latin typeface="Century Gothic" panose="020B0502020202020204" pitchFamily="34" charset="0"/>
              </a:rPr>
              <a:t>Unipetrol</a:t>
            </a:r>
            <a:r>
              <a:rPr lang="en-GB" sz="2400" dirty="0">
                <a:latin typeface="Century Gothic" panose="020B0502020202020204" pitchFamily="34" charset="0"/>
              </a:rPr>
              <a:t>) od </a:t>
            </a:r>
            <a:r>
              <a:rPr lang="en-GB" sz="2400" dirty="0" err="1">
                <a:latin typeface="Century Gothic" panose="020B0502020202020204" pitchFamily="34" charset="0"/>
              </a:rPr>
              <a:t>svojho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vstupu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na</a:t>
            </a:r>
            <a:r>
              <a:rPr lang="en-GB" sz="2400" dirty="0">
                <a:latin typeface="Century Gothic" panose="020B0502020202020204" pitchFamily="34" charset="0"/>
              </a:rPr>
              <a:t> SK </a:t>
            </a:r>
            <a:r>
              <a:rPr lang="en-GB" sz="2400" dirty="0" err="1">
                <a:latin typeface="Century Gothic" panose="020B0502020202020204" pitchFamily="34" charset="0"/>
              </a:rPr>
              <a:t>trh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sk-SK" sz="2400" dirty="0" smtClean="0">
                <a:latin typeface="Century Gothic" panose="020B0502020202020204" pitchFamily="34" charset="0"/>
              </a:rPr>
              <a:t>pôsobí </a:t>
            </a:r>
            <a:r>
              <a:rPr lang="en-GB" sz="2400" dirty="0" err="1" smtClean="0">
                <a:latin typeface="Century Gothic" panose="020B0502020202020204" pitchFamily="34" charset="0"/>
              </a:rPr>
              <a:t>ako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najlacnejšia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latin typeface="Century Gothic" panose="020B0502020202020204" pitchFamily="34" charset="0"/>
              </a:rPr>
              <a:t>si</a:t>
            </a:r>
            <a:r>
              <a:rPr lang="sk-SK" sz="2400" dirty="0" err="1" smtClean="0">
                <a:latin typeface="Century Gothic" panose="020B0502020202020204" pitchFamily="34" charset="0"/>
              </a:rPr>
              <a:t>eť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err="1">
                <a:latin typeface="Century Gothic" panose="020B0502020202020204" pitchFamily="34" charset="0"/>
              </a:rPr>
              <a:t>Zvyšné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siete</a:t>
            </a:r>
            <a:r>
              <a:rPr lang="en-GB" sz="2400" dirty="0">
                <a:latin typeface="Century Gothic" panose="020B0502020202020204" pitchFamily="34" charset="0"/>
              </a:rPr>
              <a:t> (</a:t>
            </a:r>
            <a:r>
              <a:rPr lang="en-GB" sz="2400" dirty="0" err="1">
                <a:latin typeface="Century Gothic" panose="020B0502020202020204" pitchFamily="34" charset="0"/>
              </a:rPr>
              <a:t>najmä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veľkí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hráči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na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trhu</a:t>
            </a:r>
            <a:r>
              <a:rPr lang="en-GB" sz="2400" dirty="0">
                <a:latin typeface="Century Gothic" panose="020B0502020202020204" pitchFamily="34" charset="0"/>
              </a:rPr>
              <a:t>) </a:t>
            </a:r>
            <a:r>
              <a:rPr lang="en-GB" sz="2400" dirty="0" err="1">
                <a:latin typeface="Century Gothic" panose="020B0502020202020204" pitchFamily="34" charset="0"/>
              </a:rPr>
              <a:t>sú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 smtClean="0">
                <a:latin typeface="Century Gothic" panose="020B0502020202020204" pitchFamily="34" charset="0"/>
              </a:rPr>
              <a:t>považovan</a:t>
            </a:r>
            <a:r>
              <a:rPr lang="sk-SK" sz="2400" dirty="0" smtClean="0">
                <a:latin typeface="Century Gothic" panose="020B0502020202020204" pitchFamily="34" charset="0"/>
              </a:rPr>
              <a:t>é</a:t>
            </a:r>
            <a:r>
              <a:rPr lang="en-GB" sz="2400" dirty="0" smtClean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ako</a:t>
            </a:r>
            <a:r>
              <a:rPr lang="en-GB" sz="2400" dirty="0">
                <a:latin typeface="Century Gothic" panose="020B0502020202020204" pitchFamily="34" charset="0"/>
              </a:rPr>
              <a:t> runner-ups (</a:t>
            </a:r>
            <a:r>
              <a:rPr lang="en-GB" sz="2400" dirty="0" err="1">
                <a:latin typeface="Century Gothic" panose="020B0502020202020204" pitchFamily="34" charset="0"/>
              </a:rPr>
              <a:t>druhá</a:t>
            </a:r>
            <a:r>
              <a:rPr lang="en-GB" sz="2400" dirty="0">
                <a:latin typeface="Century Gothic" panose="020B0502020202020204" pitchFamily="34" charset="0"/>
              </a:rPr>
              <a:t>/</a:t>
            </a:r>
            <a:r>
              <a:rPr lang="en-GB" sz="2400" dirty="0" err="1">
                <a:latin typeface="Century Gothic" panose="020B0502020202020204" pitchFamily="34" charset="0"/>
              </a:rPr>
              <a:t>tretia</a:t>
            </a:r>
            <a:r>
              <a:rPr lang="en-GB" sz="2400" dirty="0">
                <a:latin typeface="Century Gothic" panose="020B0502020202020204" pitchFamily="34" charset="0"/>
              </a:rPr>
              <a:t>/</a:t>
            </a:r>
            <a:r>
              <a:rPr lang="en-GB" sz="2400" dirty="0" err="1">
                <a:latin typeface="Century Gothic" panose="020B0502020202020204" pitchFamily="34" charset="0"/>
              </a:rPr>
              <a:t>atď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alternatíva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na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latin typeface="Century Gothic" panose="020B0502020202020204" pitchFamily="34" charset="0"/>
              </a:rPr>
              <a:t>trhu</a:t>
            </a:r>
            <a:r>
              <a:rPr lang="en-GB" sz="2400" dirty="0">
                <a:latin typeface="Century Gothic" panose="020B0502020202020204" pitchFamily="34" charset="0"/>
              </a:rPr>
              <a:t>)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pPr>
              <a:lnSpc>
                <a:spcPts val="5201"/>
              </a:lnSpc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13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dirty="0">
                <a:latin typeface="Century Gothic" panose="020B0502020202020204" pitchFamily="34" charset="0"/>
              </a:rPr>
              <a:t>Spotrebiteľský prebytok (</a:t>
            </a:r>
            <a:r>
              <a:rPr lang="sk-SK" sz="4000" b="1" dirty="0" err="1">
                <a:latin typeface="Century Gothic" panose="020B0502020202020204" pitchFamily="34" charset="0"/>
              </a:rPr>
              <a:t>consumer</a:t>
            </a:r>
            <a:r>
              <a:rPr lang="sk-SK" sz="4000" b="1" dirty="0">
                <a:latin typeface="Century Gothic" panose="020B0502020202020204" pitchFamily="34" charset="0"/>
              </a:rPr>
              <a:t> </a:t>
            </a:r>
            <a:r>
              <a:rPr lang="sk-SK" sz="4000" b="1" dirty="0" err="1">
                <a:latin typeface="Century Gothic" panose="020B0502020202020204" pitchFamily="34" charset="0"/>
              </a:rPr>
              <a:t>surplus</a:t>
            </a:r>
            <a:r>
              <a:rPr lang="sk-SK" sz="4000" b="1" dirty="0">
                <a:latin typeface="Century Gothic" panose="020B0502020202020204" pitchFamily="34" charset="0"/>
              </a:rPr>
              <a:t>)</a:t>
            </a:r>
            <a:endParaRPr lang="sk-SK" sz="4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13573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3"/>
            </a:pPr>
            <a:r>
              <a:rPr lang="en-GB" sz="2800" b="1" dirty="0" err="1">
                <a:latin typeface="Century Gothic" panose="020B0502020202020204" pitchFamily="34" charset="0"/>
              </a:rPr>
              <a:t>Asumpcia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presunu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spotreby</a:t>
            </a:r>
            <a:endParaRPr lang="en-GB" sz="2800" b="1" dirty="0">
              <a:latin typeface="Century Gothic" panose="020B0502020202020204" pitchFamily="34" charset="0"/>
            </a:endParaRPr>
          </a:p>
          <a:p>
            <a:pPr marL="514350" indent="-5143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latin typeface="Century Gothic" panose="020B0502020202020204" pitchFamily="34" charset="0"/>
              </a:rPr>
              <a:t>Predpokladáme</a:t>
            </a:r>
            <a:r>
              <a:rPr lang="en-GB" sz="2800" dirty="0"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latin typeface="Century Gothic" panose="020B0502020202020204" pitchFamily="34" charset="0"/>
              </a:rPr>
              <a:t>že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ak</a:t>
            </a:r>
            <a:r>
              <a:rPr lang="en-GB" sz="2800" dirty="0">
                <a:latin typeface="Century Gothic" panose="020B0502020202020204" pitchFamily="34" charset="0"/>
              </a:rPr>
              <a:t> by </a:t>
            </a:r>
            <a:r>
              <a:rPr lang="en-GB" sz="2800" dirty="0" err="1">
                <a:latin typeface="Century Gothic" panose="020B0502020202020204" pitchFamily="34" charset="0"/>
              </a:rPr>
              <a:t>neexistovala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najlacnejšia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Sieť</a:t>
            </a:r>
            <a:r>
              <a:rPr lang="en-GB" sz="2800" dirty="0">
                <a:latin typeface="Century Gothic" panose="020B0502020202020204" pitchFamily="34" charset="0"/>
              </a:rPr>
              <a:t> x (</a:t>
            </a:r>
            <a:r>
              <a:rPr lang="en-GB" sz="2800" dirty="0" err="1">
                <a:latin typeface="Century Gothic" panose="020B0502020202020204" pitchFamily="34" charset="0"/>
              </a:rPr>
              <a:t>Orlen</a:t>
            </a:r>
            <a:r>
              <a:rPr lang="en-GB" sz="2800" dirty="0">
                <a:latin typeface="Century Gothic" panose="020B0502020202020204" pitchFamily="34" charset="0"/>
              </a:rPr>
              <a:t>), </a:t>
            </a:r>
            <a:r>
              <a:rPr lang="en-GB" sz="2800" dirty="0" err="1">
                <a:latin typeface="Century Gothic" panose="020B0502020202020204" pitchFamily="34" charset="0"/>
              </a:rPr>
              <a:t>všetci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zákazníci</a:t>
            </a:r>
            <a:r>
              <a:rPr lang="en-GB" sz="2800" dirty="0">
                <a:latin typeface="Century Gothic" panose="020B0502020202020204" pitchFamily="34" charset="0"/>
              </a:rPr>
              <a:t> by </a:t>
            </a:r>
            <a:r>
              <a:rPr lang="en-GB" sz="2800" dirty="0" err="1">
                <a:latin typeface="Century Gothic" panose="020B0502020202020204" pitchFamily="34" charset="0"/>
              </a:rPr>
              <a:t>prešli</a:t>
            </a:r>
            <a:r>
              <a:rPr lang="en-GB" sz="2800" dirty="0">
                <a:latin typeface="Century Gothic" panose="020B0502020202020204" pitchFamily="34" charset="0"/>
              </a:rPr>
              <a:t> k </a:t>
            </a:r>
            <a:r>
              <a:rPr lang="en-GB" sz="2800" dirty="0" err="1">
                <a:latin typeface="Century Gothic" panose="020B0502020202020204" pitchFamily="34" charset="0"/>
              </a:rPr>
              <a:t>druhej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najlacnejšej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alternatíve</a:t>
            </a:r>
            <a:r>
              <a:rPr lang="en-GB" sz="2800" dirty="0"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latin typeface="Century Gothic" panose="020B0502020202020204" pitchFamily="34" charset="0"/>
              </a:rPr>
              <a:t>teda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Sieti</a:t>
            </a:r>
            <a:r>
              <a:rPr lang="en-GB" sz="2800" dirty="0">
                <a:latin typeface="Century Gothic" panose="020B0502020202020204" pitchFamily="34" charset="0"/>
              </a:rPr>
              <a:t> y, a </a:t>
            </a:r>
            <a:r>
              <a:rPr lang="en-GB" sz="2800" dirty="0" err="1">
                <a:latin typeface="Century Gothic" panose="020B0502020202020204" pitchFamily="34" charset="0"/>
              </a:rPr>
              <a:t>kupovali</a:t>
            </a:r>
            <a:r>
              <a:rPr lang="en-GB" sz="2800" dirty="0">
                <a:latin typeface="Century Gothic" panose="020B0502020202020204" pitchFamily="34" charset="0"/>
              </a:rPr>
              <a:t> by </a:t>
            </a:r>
            <a:r>
              <a:rPr lang="en-GB" sz="2800" dirty="0" err="1">
                <a:latin typeface="Century Gothic" panose="020B0502020202020204" pitchFamily="34" charset="0"/>
              </a:rPr>
              <a:t>rovnaké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množstvo</a:t>
            </a:r>
            <a:r>
              <a:rPr lang="en-GB" sz="2800" dirty="0">
                <a:latin typeface="Century Gothic" panose="020B0502020202020204" pitchFamily="34" charset="0"/>
              </a:rPr>
              <a:t> PHM Vx za </a:t>
            </a:r>
            <a:r>
              <a:rPr lang="en-GB" sz="2800" dirty="0" err="1">
                <a:latin typeface="Century Gothic" panose="020B0502020202020204" pitchFamily="34" charset="0"/>
              </a:rPr>
              <a:t>cenu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Py</a:t>
            </a:r>
            <a:endParaRPr lang="en-GB" sz="2800" dirty="0">
              <a:latin typeface="Century Gothic" panose="020B0502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n-GB" sz="2800" b="1" dirty="0">
              <a:latin typeface="Century Gothic" panose="020B0502020202020204" pitchFamily="34" charset="0"/>
            </a:endParaRPr>
          </a:p>
          <a:p>
            <a:pPr marL="514350" indent="-514350" algn="just">
              <a:lnSpc>
                <a:spcPct val="200000"/>
              </a:lnSpc>
              <a:buFont typeface="+mj-lt"/>
              <a:buAutoNum type="arabicPeriod" startAt="4"/>
            </a:pPr>
            <a:r>
              <a:rPr lang="en-GB" sz="2800" b="1" dirty="0" err="1">
                <a:latin typeface="Century Gothic" panose="020B0502020202020204" pitchFamily="34" charset="0"/>
              </a:rPr>
              <a:t>Výpočet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spotrebiteľského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prebytku</a:t>
            </a:r>
            <a:r>
              <a:rPr lang="en-GB" sz="2800" b="1" dirty="0">
                <a:latin typeface="Century Gothic" panose="020B0502020202020204" pitchFamily="34" charset="0"/>
              </a:rPr>
              <a:t> (CS)</a:t>
            </a:r>
          </a:p>
          <a:p>
            <a:pPr marL="514350" indent="-5143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latin typeface="Century Gothic" panose="020B0502020202020204" pitchFamily="34" charset="0"/>
              </a:rPr>
              <a:t>Spotrebiteľský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prebytok</a:t>
            </a:r>
            <a:r>
              <a:rPr lang="en-GB" sz="2800" dirty="0">
                <a:latin typeface="Century Gothic" panose="020B0502020202020204" pitchFamily="34" charset="0"/>
              </a:rPr>
              <a:t> (CS) je </a:t>
            </a:r>
            <a:r>
              <a:rPr lang="en-GB" sz="2800" b="1" dirty="0" err="1">
                <a:latin typeface="Century Gothic" panose="020B0502020202020204" pitchFamily="34" charset="0"/>
              </a:rPr>
              <a:t>teda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rozdiel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medzi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tým</a:t>
            </a:r>
            <a:r>
              <a:rPr lang="en-GB" sz="2800" b="1" dirty="0">
                <a:latin typeface="Century Gothic" panose="020B0502020202020204" pitchFamily="34" charset="0"/>
              </a:rPr>
              <a:t>, </a:t>
            </a:r>
            <a:r>
              <a:rPr lang="en-GB" sz="2800" b="1" dirty="0" err="1">
                <a:latin typeface="Century Gothic" panose="020B0502020202020204" pitchFamily="34" charset="0"/>
              </a:rPr>
              <a:t>čo</a:t>
            </a:r>
            <a:r>
              <a:rPr lang="en-GB" sz="2800" b="1" dirty="0">
                <a:latin typeface="Century Gothic" panose="020B0502020202020204" pitchFamily="34" charset="0"/>
              </a:rPr>
              <a:t> by </a:t>
            </a:r>
            <a:r>
              <a:rPr lang="en-GB" sz="2800" b="1" dirty="0" err="1">
                <a:latin typeface="Century Gothic" panose="020B0502020202020204" pitchFamily="34" charset="0"/>
              </a:rPr>
              <a:t>zákazníci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na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základe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nášho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predpokladu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zaplatili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pri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cene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Py</a:t>
            </a:r>
            <a:r>
              <a:rPr lang="en-GB" sz="2800" b="1" dirty="0">
                <a:latin typeface="Century Gothic" panose="020B0502020202020204" pitchFamily="34" charset="0"/>
              </a:rPr>
              <a:t> a </a:t>
            </a:r>
            <a:r>
              <a:rPr lang="en-GB" sz="2800" b="1" dirty="0" err="1">
                <a:latin typeface="Century Gothic" panose="020B0502020202020204" pitchFamily="34" charset="0"/>
              </a:rPr>
              <a:t>skutočnou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sumou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Px</a:t>
            </a:r>
            <a:r>
              <a:rPr lang="en-GB" sz="2800" b="1" dirty="0">
                <a:latin typeface="Century Gothic" panose="020B0502020202020204" pitchFamily="34" charset="0"/>
              </a:rPr>
              <a:t> pre </a:t>
            </a:r>
            <a:r>
              <a:rPr lang="en-GB" sz="2800" b="1" dirty="0" err="1">
                <a:latin typeface="Century Gothic" panose="020B0502020202020204" pitchFamily="34" charset="0"/>
              </a:rPr>
              <a:t>objem</a:t>
            </a:r>
            <a:r>
              <a:rPr lang="en-GB" sz="2800" b="1" dirty="0">
                <a:latin typeface="Century Gothic" panose="020B0502020202020204" pitchFamily="34" charset="0"/>
              </a:rPr>
              <a:t> Vx v EUR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2800" b="1" dirty="0">
              <a:latin typeface="Century Gothic" panose="020B0502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2800" b="1" dirty="0">
              <a:latin typeface="Century Gothic" panose="020B050202020202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pPr>
              <a:lnSpc>
                <a:spcPts val="5201"/>
              </a:lnSpc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13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dirty="0">
                <a:latin typeface="Century Gothic" panose="020B0502020202020204" pitchFamily="34" charset="0"/>
              </a:rPr>
              <a:t>Spotrebiteľský prebytok (</a:t>
            </a:r>
            <a:r>
              <a:rPr lang="sk-SK" sz="4000" b="1" dirty="0" err="1">
                <a:latin typeface="Century Gothic" panose="020B0502020202020204" pitchFamily="34" charset="0"/>
              </a:rPr>
              <a:t>consumer</a:t>
            </a:r>
            <a:r>
              <a:rPr lang="sk-SK" sz="4000" b="1" dirty="0">
                <a:latin typeface="Century Gothic" panose="020B0502020202020204" pitchFamily="34" charset="0"/>
              </a:rPr>
              <a:t> </a:t>
            </a:r>
            <a:r>
              <a:rPr lang="sk-SK" sz="4000" b="1" dirty="0" err="1">
                <a:latin typeface="Century Gothic" panose="020B0502020202020204" pitchFamily="34" charset="0"/>
              </a:rPr>
              <a:t>surplus</a:t>
            </a:r>
            <a:r>
              <a:rPr lang="sk-SK" sz="4000" b="1" dirty="0">
                <a:latin typeface="Century Gothic" panose="020B0502020202020204" pitchFamily="34" charset="0"/>
              </a:rPr>
              <a:t>)</a:t>
            </a:r>
            <a:endParaRPr lang="sk-SK" sz="4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pic>
        <p:nvPicPr>
          <p:cNvPr id="9" name="Picture 8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65F88251-C0E8-4FB4-89A8-D613E7DD48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00" y="8347410"/>
            <a:ext cx="6024199" cy="13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49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5764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CS pre </a:t>
            </a:r>
            <a:r>
              <a:rPr lang="en-GB" sz="2400" b="1" dirty="0" err="1">
                <a:latin typeface="Century Gothic" panose="020B0502020202020204" pitchFamily="34" charset="0"/>
              </a:rPr>
              <a:t>najlacnejšiu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sieť</a:t>
            </a:r>
            <a:r>
              <a:rPr lang="en-GB" sz="2400" b="1" dirty="0">
                <a:latin typeface="Century Gothic" panose="020B0502020202020204" pitchFamily="34" charset="0"/>
              </a:rPr>
              <a:t> vs 3 </a:t>
            </a:r>
            <a:r>
              <a:rPr lang="en-GB" sz="2400" b="1" dirty="0" err="1">
                <a:latin typeface="Century Gothic" panose="020B0502020202020204" pitchFamily="34" charset="0"/>
              </a:rPr>
              <a:t>runner-ups</a:t>
            </a:r>
            <a:r>
              <a:rPr lang="en-GB" sz="2400" b="1" dirty="0">
                <a:latin typeface="Century Gothic" panose="020B0502020202020204" pitchFamily="34" charset="0"/>
              </a:rPr>
              <a:t> pre </a:t>
            </a:r>
            <a:r>
              <a:rPr lang="en-GB" sz="2400" b="1" dirty="0" err="1">
                <a:latin typeface="Century Gothic" panose="020B0502020202020204" pitchFamily="34" charset="0"/>
              </a:rPr>
              <a:t>kategóriu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benzín</a:t>
            </a:r>
            <a:r>
              <a:rPr lang="en-GB" sz="2400" b="1" dirty="0">
                <a:latin typeface="Century Gothic" panose="020B0502020202020204" pitchFamily="34" charset="0"/>
              </a:rPr>
              <a:t> 95</a:t>
            </a: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pPr>
              <a:lnSpc>
                <a:spcPts val="5201"/>
              </a:lnSpc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13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dirty="0">
                <a:latin typeface="Century Gothic" panose="020B0502020202020204" pitchFamily="34" charset="0"/>
              </a:rPr>
              <a:t>Spotrebiteľský prebytok (</a:t>
            </a:r>
            <a:r>
              <a:rPr lang="sk-SK" sz="4000" b="1" dirty="0" err="1">
                <a:latin typeface="Century Gothic" panose="020B0502020202020204" pitchFamily="34" charset="0"/>
              </a:rPr>
              <a:t>consumer</a:t>
            </a:r>
            <a:r>
              <a:rPr lang="sk-SK" sz="4000" b="1" dirty="0">
                <a:latin typeface="Century Gothic" panose="020B0502020202020204" pitchFamily="34" charset="0"/>
              </a:rPr>
              <a:t> </a:t>
            </a:r>
            <a:r>
              <a:rPr lang="sk-SK" sz="4000" b="1" dirty="0" err="1">
                <a:latin typeface="Century Gothic" panose="020B0502020202020204" pitchFamily="34" charset="0"/>
              </a:rPr>
              <a:t>surplus</a:t>
            </a:r>
            <a:r>
              <a:rPr lang="sk-SK" sz="4000" b="1" dirty="0">
                <a:latin typeface="Century Gothic" panose="020B0502020202020204" pitchFamily="34" charset="0"/>
              </a:rPr>
              <a:t>)</a:t>
            </a:r>
            <a:endParaRPr lang="sk-SK" sz="4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pic>
        <p:nvPicPr>
          <p:cNvPr id="11" name="Picture 10" descr="A graph with lines and dots&#10;&#10;Description automatically generated">
            <a:extLst>
              <a:ext uri="{FF2B5EF4-FFF2-40B4-BE49-F238E27FC236}">
                <a16:creationId xmlns:a16="http://schemas.microsoft.com/office/drawing/2014/main" id="{A9ADD063-A027-6011-3E63-56572CDF9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85" y="2099268"/>
            <a:ext cx="13408954" cy="80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38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5826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CS pre </a:t>
            </a:r>
            <a:r>
              <a:rPr lang="en-GB" sz="2400" b="1" dirty="0" err="1">
                <a:latin typeface="Century Gothic" panose="020B0502020202020204" pitchFamily="34" charset="0"/>
              </a:rPr>
              <a:t>najlacnejšiu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sieť</a:t>
            </a:r>
            <a:r>
              <a:rPr lang="en-GB" sz="2400" b="1" dirty="0">
                <a:latin typeface="Century Gothic" panose="020B0502020202020204" pitchFamily="34" charset="0"/>
              </a:rPr>
              <a:t> vs 3 </a:t>
            </a:r>
            <a:r>
              <a:rPr lang="en-GB" sz="2400" b="1" dirty="0" err="1">
                <a:latin typeface="Century Gothic" panose="020B0502020202020204" pitchFamily="34" charset="0"/>
              </a:rPr>
              <a:t>runner-ups</a:t>
            </a:r>
            <a:r>
              <a:rPr lang="en-GB" sz="2400" b="1" dirty="0">
                <a:latin typeface="Century Gothic" panose="020B0502020202020204" pitchFamily="34" charset="0"/>
              </a:rPr>
              <a:t> pre </a:t>
            </a:r>
            <a:r>
              <a:rPr lang="en-GB" sz="2400" b="1" dirty="0" err="1">
                <a:latin typeface="Century Gothic" panose="020B0502020202020204" pitchFamily="34" charset="0"/>
              </a:rPr>
              <a:t>kategóriu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nafta</a:t>
            </a:r>
            <a:endParaRPr lang="en-GB" sz="24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pPr>
              <a:lnSpc>
                <a:spcPts val="5201"/>
              </a:lnSpc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13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dirty="0">
                <a:latin typeface="Century Gothic" panose="020B0502020202020204" pitchFamily="34" charset="0"/>
              </a:rPr>
              <a:t>Spotrebiteľský prebytok (</a:t>
            </a:r>
            <a:r>
              <a:rPr lang="sk-SK" sz="4000" b="1" dirty="0" err="1">
                <a:latin typeface="Century Gothic" panose="020B0502020202020204" pitchFamily="34" charset="0"/>
              </a:rPr>
              <a:t>consumer</a:t>
            </a:r>
            <a:r>
              <a:rPr lang="sk-SK" sz="4000" b="1" dirty="0">
                <a:latin typeface="Century Gothic" panose="020B0502020202020204" pitchFamily="34" charset="0"/>
              </a:rPr>
              <a:t> </a:t>
            </a:r>
            <a:r>
              <a:rPr lang="sk-SK" sz="4000" b="1" dirty="0" err="1">
                <a:latin typeface="Century Gothic" panose="020B0502020202020204" pitchFamily="34" charset="0"/>
              </a:rPr>
              <a:t>surplus</a:t>
            </a:r>
            <a:r>
              <a:rPr lang="sk-SK" sz="4000" b="1" dirty="0">
                <a:latin typeface="Century Gothic" panose="020B0502020202020204" pitchFamily="34" charset="0"/>
              </a:rPr>
              <a:t>)</a:t>
            </a:r>
            <a:endParaRPr lang="sk-SK" sz="4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pic>
        <p:nvPicPr>
          <p:cNvPr id="9" name="Picture 8" descr="A graph with lines and dots&#10;&#10;Description automatically generated">
            <a:extLst>
              <a:ext uri="{FF2B5EF4-FFF2-40B4-BE49-F238E27FC236}">
                <a16:creationId xmlns:a16="http://schemas.microsoft.com/office/drawing/2014/main" id="{5EAD167A-769F-508F-CFF0-ED22DEA78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03" y="2062535"/>
            <a:ext cx="13038936" cy="78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1738993" y="2893364"/>
            <a:ext cx="15468600" cy="5016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pPr>
              <a:lnSpc>
                <a:spcPts val="5201"/>
              </a:lnSpc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994422"/>
            <a:ext cx="15492304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dirty="0" smtClean="0">
                <a:latin typeface="Century Gothic" panose="020B0502020202020204" pitchFamily="34" charset="0"/>
              </a:rPr>
              <a:t>Vývoj ČS ORLEN (UNIPETROL) 2021-2023</a:t>
            </a:r>
            <a:endParaRPr lang="sk-SK" sz="4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16" y="1878262"/>
            <a:ext cx="6661657" cy="436377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93" y="1878262"/>
            <a:ext cx="6750564" cy="4390073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39" y="5074577"/>
            <a:ext cx="6803910" cy="44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33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82452" y="4286086"/>
            <a:ext cx="15468600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201"/>
              </a:lnSpc>
              <a:defRPr/>
            </a:pPr>
            <a:r>
              <a:rPr lang="sk-SK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Ako ďalej ? - Výskumný </a:t>
            </a:r>
            <a:r>
              <a:rPr lang="sk-SK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dizajn a metodológia ex-post </a:t>
            </a:r>
            <a:r>
              <a:rPr lang="sk-SK" sz="3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štúdie s dôrazom na mikroekonomické údaje a lokálne trhy</a:t>
            </a:r>
            <a:endParaRPr lang="sk-SK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1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1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1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31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9704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Analýza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je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založená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kombinácii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ekonomických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ekonometrických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metód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meranie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vplyvu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koncentrácie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Deskriptívna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analýza</a:t>
            </a: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-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sledovanie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vývoja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variability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cien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palív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Regresná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analýza</a:t>
            </a: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- 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Difference in Differences (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DiD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):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meranie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vplyvu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pomocou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modelu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fixnými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efektmi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výberom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kontrolnej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skupiny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Metóda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syntetickej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kontroly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(SCM)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vytvorenie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syntetickej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kontrolnej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skupiny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pre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presnejší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odhad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efektu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Testy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odolnosti</a:t>
            </a: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-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overovanie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výsledkov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pomocou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rôznych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kontrolných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skupín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Koncentrácia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bude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meraná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pomocou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štandardného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HHI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indexu</a:t>
            </a:r>
            <a:endParaRPr lang="en-GB" sz="2800" b="1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13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dirty="0">
                <a:latin typeface="Century Gothic" panose="020B0502020202020204" pitchFamily="34" charset="0"/>
              </a:rPr>
              <a:t>Výskumný dizajn a metodológia ex-post štúdie</a:t>
            </a:r>
            <a:endParaRPr lang="sk-SK" sz="4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0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6634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Analýza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je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založená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kombinácii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viacerých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zdrojov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údajov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primárne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však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marL="742950" indent="-742950" algn="just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 err="1">
                <a:latin typeface="Century Gothic" panose="020B0502020202020204" pitchFamily="34" charset="0"/>
              </a:rPr>
              <a:t>Mikro-dáta</a:t>
            </a:r>
            <a:r>
              <a:rPr lang="en-US" sz="2800" b="1" dirty="0">
                <a:latin typeface="Century Gothic" panose="020B0502020202020204" pitchFamily="34" charset="0"/>
              </a:rPr>
              <a:t>: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informácie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z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účtovných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závierok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ktoré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umožňujú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sledovať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štrukturálne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zmeny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trhu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(Register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účtovných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závierok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</a:t>
            </a:r>
          </a:p>
          <a:p>
            <a:pPr marL="742950" indent="-742950" algn="just">
              <a:lnSpc>
                <a:spcPct val="200000"/>
              </a:lnSpc>
              <a:buFont typeface="+mj-lt"/>
              <a:buAutoNum type="arabicPeriod"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Makro-data (</a:t>
            </a:r>
            <a:r>
              <a:rPr lang="en-GB" sz="2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eKasa</a:t>
            </a: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FS SR)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detailné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informácie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cenách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palív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množstve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predaných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objemov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jednotlivých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čerpacích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staniciach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čo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umožňuje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vytvorenie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intervenčných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rôznych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kontrolných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skupín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ako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diferenciáciu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medzi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typmi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kateg</a:t>
            </a:r>
            <a:r>
              <a:rPr lang="en-GB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óriami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palív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1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dirty="0">
                <a:latin typeface="Century Gothic" panose="020B0502020202020204" pitchFamily="34" charset="0"/>
              </a:rPr>
              <a:t>Dáta a zdroj dát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11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8171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Týždenné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transakčné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údaje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zo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Slovenskej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finančnej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správy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(2020-2024)</a:t>
            </a:r>
          </a:p>
          <a:p>
            <a:pPr algn="just">
              <a:lnSpc>
                <a:spcPct val="200000"/>
              </a:lnSpc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Hlavné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premenné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Unikátne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IČO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podniku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/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čerpacej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stanice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Adresa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stanice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&amp;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kód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pokladničného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terminálu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Objem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predaného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paliva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(litre)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Cena za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transakciu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odvodená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/L)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Komerčný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názov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paliva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Kategória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paliva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benzín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vs.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nafta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ts val="5201"/>
              </a:lnSpc>
            </a:pPr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1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sk-SK" sz="4000" b="1" dirty="0">
                <a:latin typeface="Century Gothic" panose="020B0502020202020204" pitchFamily="34" charset="0"/>
              </a:rPr>
              <a:t>Dáta a zdroj dát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63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750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Logika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priradenia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značky</a:t>
            </a: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/ </a:t>
            </a:r>
            <a:r>
              <a:rPr lang="en-GB" sz="2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siete</a:t>
            </a: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čerpacej</a:t>
            </a: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stanice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Cieľ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priradiť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každej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stanici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značku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základe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komerčného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názvu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paliva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Využiť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unikátne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kľúčové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slová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v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názvoch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palív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napr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“EVO” →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Slovnaft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“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effecta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” →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Orlen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“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maxx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” → OMV)</a:t>
            </a:r>
          </a:p>
          <a:p>
            <a:pPr algn="just">
              <a:lnSpc>
                <a:spcPct val="200000"/>
              </a:lnSpc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Hlavné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výzvy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Všeobecné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názvy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palív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mnohé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menšie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značky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používajú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nejednoznačné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označenia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(“diesel”, “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superdiesel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”, “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benzín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”, “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superbenzín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”),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čo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sťažuje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spoľahlivé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priradenie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značky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→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kombinácia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priradenia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značky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ČS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podľa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adresy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/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názvu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paliva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/IČO</a:t>
            </a:r>
          </a:p>
          <a:p>
            <a:pPr algn="ctr">
              <a:lnSpc>
                <a:spcPts val="5201"/>
              </a:lnSpc>
            </a:pPr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1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Spracovanie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čistenie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údajov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6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3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92315" y="6121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55934" y="3970752"/>
            <a:ext cx="13465479" cy="5796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000"/>
              </a:lnSpc>
              <a:defRPr/>
            </a:pPr>
            <a:r>
              <a:rPr lang="en-US" sz="4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Kontext</a:t>
            </a:r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schválených</a:t>
            </a:r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koncentrácií</a:t>
            </a:r>
            <a:r>
              <a:rPr lang="sk-SK" sz="4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a </a:t>
            </a:r>
            <a:r>
              <a:rPr lang="sk-SK" sz="44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mediznárodné</a:t>
            </a:r>
            <a:r>
              <a:rPr lang="sk-SK" sz="4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skúsenosti</a:t>
            </a:r>
            <a:endParaRPr lang="en-US" sz="4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01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Spracovanie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čistenie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údajov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GB" sz="2800" b="1" dirty="0" err="1">
                <a:latin typeface="Century Gothic" panose="020B0502020202020204" pitchFamily="34" charset="0"/>
              </a:rPr>
              <a:t>Modely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prevádzky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staníc</a:t>
            </a:r>
            <a:r>
              <a:rPr lang="en-GB" sz="2800" b="1" dirty="0">
                <a:latin typeface="Century Gothic" panose="020B0502020202020204" pitchFamily="34" charset="0"/>
              </a:rPr>
              <a:t> a </a:t>
            </a:r>
            <a:r>
              <a:rPr lang="en-GB" sz="2800" b="1" dirty="0" err="1">
                <a:latin typeface="Century Gothic" panose="020B0502020202020204" pitchFamily="34" charset="0"/>
              </a:rPr>
              <a:t>franšízanti</a:t>
            </a:r>
            <a:r>
              <a:rPr lang="en-GB" sz="2800" b="1" dirty="0">
                <a:latin typeface="Century Gothic" panose="020B0502020202020204" pitchFamily="34" charset="0"/>
              </a:rPr>
              <a:t>: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Century Gothic" panose="020B0502020202020204" pitchFamily="34" charset="0"/>
              </a:rPr>
              <a:t>CODO</a:t>
            </a:r>
            <a:r>
              <a:rPr lang="en-GB" sz="2800" dirty="0">
                <a:latin typeface="Century Gothic" panose="020B0502020202020204" pitchFamily="34" charset="0"/>
              </a:rPr>
              <a:t> (</a:t>
            </a:r>
            <a:r>
              <a:rPr lang="en-GB" sz="2800" dirty="0" err="1">
                <a:latin typeface="Century Gothic" panose="020B0502020202020204" pitchFamily="34" charset="0"/>
              </a:rPr>
              <a:t>vlastnené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spoločnosťou</a:t>
            </a:r>
            <a:r>
              <a:rPr lang="en-GB" sz="2800" dirty="0">
                <a:latin typeface="Century Gothic" panose="020B0502020202020204" pitchFamily="34" charset="0"/>
              </a:rPr>
              <a:t> / </a:t>
            </a:r>
            <a:r>
              <a:rPr lang="en-GB" sz="2800" dirty="0" err="1">
                <a:latin typeface="Century Gothic" panose="020B0502020202020204" pitchFamily="34" charset="0"/>
              </a:rPr>
              <a:t>prevádzkované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dealerom</a:t>
            </a:r>
            <a:r>
              <a:rPr lang="en-GB" sz="2800" dirty="0">
                <a:latin typeface="Century Gothic" panose="020B0502020202020204" pitchFamily="34" charset="0"/>
              </a:rPr>
              <a:t>)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Century Gothic" panose="020B0502020202020204" pitchFamily="34" charset="0"/>
              </a:rPr>
              <a:t>DODO</a:t>
            </a:r>
            <a:r>
              <a:rPr lang="en-GB" sz="2800" dirty="0">
                <a:latin typeface="Century Gothic" panose="020B0502020202020204" pitchFamily="34" charset="0"/>
              </a:rPr>
              <a:t> (</a:t>
            </a:r>
            <a:r>
              <a:rPr lang="en-GB" sz="2800" dirty="0" err="1">
                <a:latin typeface="Century Gothic" panose="020B0502020202020204" pitchFamily="34" charset="0"/>
              </a:rPr>
              <a:t>vlastnené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dealerom</a:t>
            </a:r>
            <a:r>
              <a:rPr lang="en-GB" sz="2800" dirty="0">
                <a:latin typeface="Century Gothic" panose="020B0502020202020204" pitchFamily="34" charset="0"/>
              </a:rPr>
              <a:t> / </a:t>
            </a:r>
            <a:r>
              <a:rPr lang="en-GB" sz="2800" dirty="0" err="1">
                <a:latin typeface="Century Gothic" panose="020B0502020202020204" pitchFamily="34" charset="0"/>
              </a:rPr>
              <a:t>prevádzkované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dealerom</a:t>
            </a:r>
            <a:r>
              <a:rPr lang="en-GB" sz="2800" dirty="0">
                <a:latin typeface="Century Gothic" panose="020B0502020202020204" pitchFamily="34" charset="0"/>
              </a:rPr>
              <a:t>)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Century Gothic" panose="020B0502020202020204" pitchFamily="34" charset="0"/>
              </a:rPr>
              <a:t>COCO</a:t>
            </a:r>
            <a:r>
              <a:rPr lang="en-GB" sz="2800" dirty="0">
                <a:latin typeface="Century Gothic" panose="020B0502020202020204" pitchFamily="34" charset="0"/>
              </a:rPr>
              <a:t> (</a:t>
            </a:r>
            <a:r>
              <a:rPr lang="en-GB" sz="2800" dirty="0" err="1">
                <a:latin typeface="Century Gothic" panose="020B0502020202020204" pitchFamily="34" charset="0"/>
              </a:rPr>
              <a:t>vlastnené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spoločnosťou</a:t>
            </a:r>
            <a:r>
              <a:rPr lang="en-GB" sz="2800" dirty="0">
                <a:latin typeface="Century Gothic" panose="020B0502020202020204" pitchFamily="34" charset="0"/>
              </a:rPr>
              <a:t> / </a:t>
            </a:r>
            <a:r>
              <a:rPr lang="en-GB" sz="2800" dirty="0" err="1">
                <a:latin typeface="Century Gothic" panose="020B0502020202020204" pitchFamily="34" charset="0"/>
              </a:rPr>
              <a:t>prevádzkované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spoločnosťou</a:t>
            </a:r>
            <a:r>
              <a:rPr lang="en-GB" sz="2800" dirty="0">
                <a:latin typeface="Century Gothic" panose="020B0502020202020204" pitchFamily="34" charset="0"/>
              </a:rPr>
              <a:t>)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latin typeface="Century Gothic" panose="020B0502020202020204" pitchFamily="34" charset="0"/>
              </a:rPr>
              <a:t>Pôvodný</a:t>
            </a:r>
            <a:r>
              <a:rPr lang="en-GB" sz="2800" dirty="0">
                <a:latin typeface="Century Gothic" panose="020B0502020202020204" pitchFamily="34" charset="0"/>
              </a:rPr>
              <a:t> export </a:t>
            </a:r>
            <a:r>
              <a:rPr lang="en-GB" sz="2800" dirty="0" err="1">
                <a:latin typeface="Century Gothic" panose="020B0502020202020204" pitchFamily="34" charset="0"/>
              </a:rPr>
              <a:t>dát</a:t>
            </a:r>
            <a:r>
              <a:rPr lang="en-GB" sz="2800" dirty="0">
                <a:latin typeface="Century Gothic" panose="020B0502020202020204" pitchFamily="34" charset="0"/>
              </a:rPr>
              <a:t> z FS SR </a:t>
            </a:r>
            <a:r>
              <a:rPr lang="en-GB" sz="2800" dirty="0" err="1">
                <a:latin typeface="Century Gothic" panose="020B0502020202020204" pitchFamily="34" charset="0"/>
              </a:rPr>
              <a:t>zachytil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len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niektoré</a:t>
            </a:r>
            <a:r>
              <a:rPr lang="en-GB" sz="2800" dirty="0">
                <a:latin typeface="Century Gothic" panose="020B0502020202020204" pitchFamily="34" charset="0"/>
              </a:rPr>
              <a:t> z </a:t>
            </a:r>
            <a:r>
              <a:rPr lang="en-GB" sz="2800" dirty="0" err="1">
                <a:latin typeface="Century Gothic" panose="020B0502020202020204" pitchFamily="34" charset="0"/>
              </a:rPr>
              <a:t>týchto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modelov</a:t>
            </a:r>
            <a:r>
              <a:rPr lang="en-GB" sz="2800" dirty="0"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latin typeface="Century Gothic" panose="020B0502020202020204" pitchFamily="34" charset="0"/>
              </a:rPr>
              <a:t>čo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viedlo</a:t>
            </a:r>
            <a:r>
              <a:rPr lang="en-GB" sz="2800" dirty="0">
                <a:latin typeface="Century Gothic" panose="020B0502020202020204" pitchFamily="34" charset="0"/>
              </a:rPr>
              <a:t> k </a:t>
            </a:r>
            <a:r>
              <a:rPr lang="en-GB" sz="2800" dirty="0" err="1">
                <a:latin typeface="Century Gothic" panose="020B0502020202020204" pitchFamily="34" charset="0"/>
              </a:rPr>
              <a:t>medzerám</a:t>
            </a:r>
            <a:r>
              <a:rPr lang="en-GB" sz="2800" dirty="0">
                <a:latin typeface="Century Gothic" panose="020B0502020202020204" pitchFamily="34" charset="0"/>
              </a:rPr>
              <a:t> v </a:t>
            </a:r>
            <a:r>
              <a:rPr lang="en-GB" sz="2800" dirty="0" err="1">
                <a:latin typeface="Century Gothic" panose="020B0502020202020204" pitchFamily="34" charset="0"/>
              </a:rPr>
              <a:t>pokrytí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latin typeface="Century Gothic" panose="020B0502020202020204" pitchFamily="34" charset="0"/>
              </a:rPr>
              <a:t>údajov</a:t>
            </a:r>
            <a:r>
              <a:rPr lang="sk-SK" sz="2800" dirty="0" smtClean="0">
                <a:latin typeface="Century Gothic" panose="020B0502020202020204" pitchFamily="34" charset="0"/>
              </a:rPr>
              <a:t> (potreba RFI)</a:t>
            </a:r>
            <a:endParaRPr lang="sk-SK" sz="4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70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9151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Spracovanie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čistenie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údajov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ts val="5201"/>
              </a:lnSpc>
            </a:pP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Ďalšie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kroky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Vylepšiť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algoritmus</a:t>
            </a:r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/ </a:t>
            </a:r>
            <a:r>
              <a:rPr lang="en-GB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kód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spojenia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údajov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kombináciou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adresy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kódu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pokladničného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terminálu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IČO a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názvu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paliva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Integrovať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doplnkové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údaje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po ich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obdržaní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doplnenie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chýbajúcich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záznamov</a:t>
            </a:r>
            <a:r>
              <a:rPr lang="sk-SK" sz="28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(odpovede z RFI)</a:t>
            </a:r>
            <a:r>
              <a:rPr lang="en-GB" sz="28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endParaRPr lang="sk-SK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0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Štandardizovať</a:t>
            </a:r>
            <a:r>
              <a:rPr lang="en-GB" sz="28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formáty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všetkých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typov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podnikateľských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modelov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pre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kompletné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mapovanie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značiek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staniciach</a:t>
            </a:r>
            <a:r>
              <a:rPr lang="sk-SK" sz="28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(následne mapa a vzdialenosti medzi </a:t>
            </a:r>
            <a:r>
              <a:rPr lang="sk-SK" sz="2800" b="0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jednoltivými</a:t>
            </a:r>
            <a:r>
              <a:rPr lang="sk-SK" sz="2800" b="0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ČS)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>
              <a:lnSpc>
                <a:spcPts val="5201"/>
              </a:lnSpc>
            </a:pPr>
            <a:endParaRPr lang="sk-SK" sz="4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28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626610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1893600" y="2757784"/>
            <a:ext cx="15468600" cy="1995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b="1" i="0" u="none" strike="noStrike" dirty="0">
                <a:solidFill>
                  <a:srgbClr val="000000"/>
                </a:solidFill>
                <a:effectLst/>
              </a:rPr>
              <a:t>ĎAKUJEME VÁM ZA POZORNOSŤ</a:t>
            </a:r>
            <a:endParaRPr lang="en-US" sz="3600" b="1" dirty="0">
              <a:solidFill>
                <a:srgbClr val="000000"/>
              </a:solidFill>
            </a:endParaRPr>
          </a:p>
          <a:p>
            <a:pPr algn="ctr">
              <a:lnSpc>
                <a:spcPts val="5201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43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endParaRPr lang="sk-SK" sz="4000" b="1" dirty="0">
              <a:solidFill>
                <a:srgbClr val="000000"/>
              </a:solidFill>
              <a:latin typeface="Lovelo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1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92315" y="6121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11757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sk-SK" sz="2800" b="1" dirty="0">
                <a:latin typeface="Century Gothic" panose="020B0502020202020204" pitchFamily="34" charset="0"/>
              </a:rPr>
              <a:t>3</a:t>
            </a:r>
            <a:r>
              <a:rPr lang="en-GB" sz="2800" b="1" dirty="0" smtClean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kľúčové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udalosti</a:t>
            </a:r>
            <a:r>
              <a:rPr lang="en-GB" sz="2800" b="1" dirty="0">
                <a:latin typeface="Century Gothic" panose="020B0502020202020204" pitchFamily="34" charset="0"/>
              </a:rPr>
              <a:t>:</a:t>
            </a:r>
          </a:p>
          <a:p>
            <a:pPr marL="742950" indent="-742950" algn="just">
              <a:lnSpc>
                <a:spcPct val="200000"/>
              </a:lnSpc>
              <a:buFont typeface="+mj-lt"/>
              <a:buAutoNum type="arabicPeriod"/>
            </a:pPr>
            <a:r>
              <a:rPr lang="en-GB" sz="2800" b="1" dirty="0">
                <a:latin typeface="Century Gothic" panose="020B0502020202020204" pitchFamily="34" charset="0"/>
              </a:rPr>
              <a:t>MOL </a:t>
            </a:r>
            <a:r>
              <a:rPr lang="en-GB" sz="2800" b="1" dirty="0" err="1">
                <a:latin typeface="Century Gothic" panose="020B0502020202020204" pitchFamily="34" charset="0"/>
              </a:rPr>
              <a:t>prostredníctvom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dcérskej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spoločnosti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Slovnaft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nadobudol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kontrolu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nad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sieťou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čerpacích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staníc</a:t>
            </a:r>
            <a:r>
              <a:rPr lang="en-GB" sz="2800" b="1" dirty="0">
                <a:latin typeface="Century Gothic" panose="020B0502020202020204" pitchFamily="34" charset="0"/>
              </a:rPr>
              <a:t> Lukoil (</a:t>
            </a:r>
            <a:r>
              <a:rPr lang="en-GB" sz="2800" b="1" dirty="0" err="1">
                <a:latin typeface="Century Gothic" panose="020B0502020202020204" pitchFamily="34" charset="0"/>
              </a:rPr>
              <a:t>Normbenz</a:t>
            </a:r>
            <a:r>
              <a:rPr lang="en-GB" sz="2800" b="1" dirty="0">
                <a:latin typeface="Century Gothic" panose="020B0502020202020204" pitchFamily="34" charset="0"/>
              </a:rPr>
              <a:t>)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latin typeface="Century Gothic" panose="020B0502020202020204" pitchFamily="34" charset="0"/>
              </a:rPr>
              <a:t>Rozhodnutie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zahŕňalo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prevzatie</a:t>
            </a:r>
            <a:r>
              <a:rPr lang="en-GB" sz="2800" dirty="0">
                <a:latin typeface="Century Gothic" panose="020B0502020202020204" pitchFamily="34" charset="0"/>
              </a:rPr>
              <a:t> 16 </a:t>
            </a:r>
            <a:r>
              <a:rPr lang="en-GB" sz="2800" dirty="0" err="1">
                <a:latin typeface="Century Gothic" panose="020B0502020202020204" pitchFamily="34" charset="0"/>
              </a:rPr>
              <a:t>čerpacích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staníc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latin typeface="Century Gothic" panose="020B0502020202020204" pitchFamily="34" charset="0"/>
              </a:rPr>
              <a:t>Analýza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zohľadňuje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horizontálne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účinky</a:t>
            </a:r>
            <a:r>
              <a:rPr lang="en-GB" sz="2800" dirty="0">
                <a:latin typeface="Century Gothic" panose="020B0502020202020204" pitchFamily="34" charset="0"/>
              </a:rPr>
              <a:t> (</a:t>
            </a:r>
            <a:r>
              <a:rPr lang="en-GB" sz="2800" dirty="0" err="1">
                <a:latin typeface="Century Gothic" panose="020B0502020202020204" pitchFamily="34" charset="0"/>
              </a:rPr>
              <a:t>zvýšenie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trhového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podielu</a:t>
            </a:r>
            <a:r>
              <a:rPr lang="en-GB" sz="2800" dirty="0">
                <a:latin typeface="Century Gothic" panose="020B0502020202020204" pitchFamily="34" charset="0"/>
              </a:rPr>
              <a:t>) </a:t>
            </a:r>
            <a:r>
              <a:rPr lang="en-GB" sz="2800" dirty="0" err="1">
                <a:latin typeface="Century Gothic" panose="020B0502020202020204" pitchFamily="34" charset="0"/>
              </a:rPr>
              <a:t>aj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vertikálne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účinky</a:t>
            </a:r>
            <a:r>
              <a:rPr lang="en-GB" sz="2800" dirty="0">
                <a:latin typeface="Century Gothic" panose="020B0502020202020204" pitchFamily="34" charset="0"/>
              </a:rPr>
              <a:t> (</a:t>
            </a:r>
            <a:r>
              <a:rPr lang="en-GB" sz="2800" dirty="0" err="1">
                <a:latin typeface="Century Gothic" panose="020B0502020202020204" pitchFamily="34" charset="0"/>
              </a:rPr>
              <a:t>vplyv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na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distribučné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kanály</a:t>
            </a:r>
            <a:r>
              <a:rPr lang="en-GB" sz="2800" dirty="0">
                <a:latin typeface="Century Gothic" panose="020B0502020202020204" pitchFamily="34" charset="0"/>
              </a:rPr>
              <a:t>)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latin typeface="Century Gothic" panose="020B0502020202020204" pitchFamily="34" charset="0"/>
              </a:rPr>
              <a:t>Schválenie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koncentrácie</a:t>
            </a:r>
            <a:r>
              <a:rPr lang="en-GB" sz="2800" dirty="0">
                <a:latin typeface="Century Gothic" panose="020B0502020202020204" pitchFamily="34" charset="0"/>
              </a:rPr>
              <a:t> bolo </a:t>
            </a:r>
            <a:r>
              <a:rPr lang="en-GB" sz="2800" dirty="0" err="1">
                <a:latin typeface="Century Gothic" panose="020B0502020202020204" pitchFamily="34" charset="0"/>
              </a:rPr>
              <a:t>podmienené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odpredajom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štyroch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čerpacích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staníc</a:t>
            </a:r>
            <a:endParaRPr lang="en-GB" sz="2800" dirty="0">
              <a:latin typeface="Century Gothic" panose="020B0502020202020204" pitchFamily="34" charset="0"/>
            </a:endParaRPr>
          </a:p>
          <a:p>
            <a:pPr marL="742950" indent="-742950" algn="just">
              <a:lnSpc>
                <a:spcPct val="200000"/>
              </a:lnSpc>
              <a:buFont typeface="+mj-lt"/>
              <a:buAutoNum type="arabicPeriod" startAt="2"/>
            </a:pPr>
            <a:r>
              <a:rPr lang="en-GB" sz="2800" b="1" dirty="0" err="1">
                <a:latin typeface="Century Gothic" panose="020B0502020202020204" pitchFamily="34" charset="0"/>
              </a:rPr>
              <a:t>Vstup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Orlenu</a:t>
            </a:r>
            <a:r>
              <a:rPr lang="en-GB" sz="2800" b="1" dirty="0">
                <a:latin typeface="Century Gothic" panose="020B0502020202020204" pitchFamily="34" charset="0"/>
              </a:rPr>
              <a:t> (</a:t>
            </a:r>
            <a:r>
              <a:rPr lang="en-GB" sz="2800" b="1" dirty="0" err="1">
                <a:latin typeface="Century Gothic" panose="020B0502020202020204" pitchFamily="34" charset="0"/>
              </a:rPr>
              <a:t>Unipetrol</a:t>
            </a:r>
            <a:r>
              <a:rPr lang="en-GB" sz="2800" b="1" dirty="0">
                <a:latin typeface="Century Gothic" panose="020B0502020202020204" pitchFamily="34" charset="0"/>
              </a:rPr>
              <a:t>) </a:t>
            </a:r>
            <a:r>
              <a:rPr lang="en-GB" sz="2800" b="1" dirty="0" err="1">
                <a:latin typeface="Century Gothic" panose="020B0502020202020204" pitchFamily="34" charset="0"/>
              </a:rPr>
              <a:t>na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slovenský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maloobchodný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trh</a:t>
            </a:r>
            <a:r>
              <a:rPr lang="en-GB" sz="2800" b="1" dirty="0">
                <a:latin typeface="Century Gothic" panose="020B0502020202020204" pitchFamily="34" charset="0"/>
              </a:rPr>
              <a:t> s </a:t>
            </a:r>
            <a:r>
              <a:rPr lang="en-GB" sz="2800" b="1" dirty="0" err="1" smtClean="0">
                <a:latin typeface="Century Gothic" panose="020B0502020202020204" pitchFamily="34" charset="0"/>
              </a:rPr>
              <a:t>palivami</a:t>
            </a:r>
            <a:endParaRPr lang="sk-SK" sz="2800" b="1" dirty="0" smtClean="0">
              <a:latin typeface="Century Gothic" panose="020B0502020202020204" pitchFamily="34" charset="0"/>
            </a:endParaRPr>
          </a:p>
          <a:p>
            <a:pPr marL="742950" indent="-742950" algn="just">
              <a:lnSpc>
                <a:spcPct val="200000"/>
              </a:lnSpc>
              <a:buFont typeface="+mj-lt"/>
              <a:buAutoNum type="arabicPeriod" startAt="2"/>
            </a:pPr>
            <a:r>
              <a:rPr lang="sk-SK" sz="2800" b="1" dirty="0" smtClean="0">
                <a:latin typeface="Century Gothic" panose="020B0502020202020204" pitchFamily="34" charset="0"/>
              </a:rPr>
              <a:t>Kontrola OMV nad stanicami skupiny </a:t>
            </a:r>
            <a:r>
              <a:rPr lang="sk-SK" sz="2800" b="1" dirty="0" err="1" smtClean="0">
                <a:latin typeface="Century Gothic" panose="020B0502020202020204" pitchFamily="34" charset="0"/>
              </a:rPr>
              <a:t>Benzinol</a:t>
            </a:r>
            <a:endParaRPr lang="en-GB" sz="2800" b="1" dirty="0"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612696" y="607814"/>
            <a:ext cx="8147162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3600" b="1" dirty="0" err="1">
                <a:latin typeface="Century Gothic" panose="020B0502020202020204" pitchFamily="34" charset="0"/>
              </a:rPr>
              <a:t>Kontext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schválených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koncentrácií</a:t>
            </a:r>
            <a:endParaRPr lang="en-US" sz="3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6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82759" y="1172232"/>
            <a:ext cx="15468600" cy="877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50000"/>
              </a:lnSpc>
            </a:pPr>
            <a:endParaRPr lang="sk-SK" sz="2400" b="1" i="0" u="none" strike="noStrike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en-GB" sz="2400" b="1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Medzinárodné</a:t>
            </a:r>
            <a:r>
              <a:rPr lang="en-GB" sz="24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výskumy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ukazujú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že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dopady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schválených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koncentrácií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môžu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závisieť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od </a:t>
            </a:r>
            <a:r>
              <a:rPr lang="en-GB" sz="2400" b="1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konkrétnych</a:t>
            </a:r>
            <a:r>
              <a:rPr lang="sk-SK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trhových</a:t>
            </a:r>
            <a:r>
              <a:rPr lang="en-GB" sz="24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podmienok</a:t>
            </a: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–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národný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kontext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štruktúra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trhu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regulačný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rámec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daňové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zaťaženie</a:t>
            </a:r>
            <a:endParaRPr lang="en-GB" sz="24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Niektoré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štúdie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naznačujú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výrazný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nárast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cien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najmä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v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menej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konkurenčných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regiónoch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571500" indent="-5715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Iné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analýzy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vrátane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štúdie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michiganského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trhu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nepreukazujú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jasný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vplyv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ceny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571500" indent="-5715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Zdôrazňujú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význam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správneho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výberu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kontrolných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skupín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metodológií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odhad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efektu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ts val="5201"/>
              </a:lnSpc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189063" y="909230"/>
            <a:ext cx="15777723" cy="61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Medzinárodné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skúsenosti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8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12814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50000"/>
              </a:lnSpc>
            </a:pPr>
            <a:endParaRPr lang="sk-SK" sz="28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250000"/>
              </a:lnSpc>
            </a:pPr>
            <a:r>
              <a:rPr lang="en-GB" sz="2800" b="1" dirty="0" err="1" smtClean="0">
                <a:latin typeface="Century Gothic" panose="020B0502020202020204" pitchFamily="34" charset="0"/>
              </a:rPr>
              <a:t>Analýza</a:t>
            </a:r>
            <a:r>
              <a:rPr lang="en-GB" sz="2800" b="1" dirty="0" smtClean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čerpá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inšpiráciu</a:t>
            </a:r>
            <a:r>
              <a:rPr lang="en-GB" sz="2800" b="1" dirty="0">
                <a:latin typeface="Century Gothic" panose="020B0502020202020204" pitchFamily="34" charset="0"/>
              </a:rPr>
              <a:t> z </a:t>
            </a:r>
            <a:r>
              <a:rPr lang="en-GB" sz="2800" b="1" dirty="0" err="1">
                <a:latin typeface="Century Gothic" panose="020B0502020202020204" pitchFamily="34" charset="0"/>
              </a:rPr>
              <a:t>medzinárodných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štúdií</a:t>
            </a:r>
            <a:r>
              <a:rPr lang="en-GB" sz="2800" b="1" dirty="0">
                <a:latin typeface="Century Gothic" panose="020B0502020202020204" pitchFamily="34" charset="0"/>
              </a:rPr>
              <a:t>, </a:t>
            </a:r>
            <a:r>
              <a:rPr lang="en-GB" sz="2800" b="1" dirty="0" err="1">
                <a:latin typeface="Century Gothic" panose="020B0502020202020204" pitchFamily="34" charset="0"/>
              </a:rPr>
              <a:t>ktoré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skúmajú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vplyv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koncentrácií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na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trhovú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súťaž</a:t>
            </a:r>
            <a:r>
              <a:rPr lang="en-GB" sz="2800" b="1" dirty="0">
                <a:latin typeface="Century Gothic" panose="020B0502020202020204" pitchFamily="34" charset="0"/>
              </a:rPr>
              <a:t>, </a:t>
            </a:r>
            <a:r>
              <a:rPr lang="en-GB" sz="2800" b="1" dirty="0" err="1">
                <a:latin typeface="Century Gothic" panose="020B0502020202020204" pitchFamily="34" charset="0"/>
              </a:rPr>
              <a:t>kvalitu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poskytovaných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služieb</a:t>
            </a:r>
            <a:r>
              <a:rPr lang="en-GB" sz="2800" b="1" dirty="0">
                <a:latin typeface="Century Gothic" panose="020B0502020202020204" pitchFamily="34" charset="0"/>
              </a:rPr>
              <a:t>, </a:t>
            </a:r>
            <a:r>
              <a:rPr lang="en-GB" sz="2800" b="1" dirty="0" err="1">
                <a:latin typeface="Century Gothic" panose="020B0502020202020204" pitchFamily="34" charset="0"/>
              </a:rPr>
              <a:t>inovácie</a:t>
            </a:r>
            <a:r>
              <a:rPr lang="en-GB" sz="2800" b="1" dirty="0">
                <a:latin typeface="Century Gothic" panose="020B0502020202020204" pitchFamily="34" charset="0"/>
              </a:rPr>
              <a:t> a </a:t>
            </a:r>
            <a:r>
              <a:rPr lang="en-GB" sz="2800" b="1" dirty="0" err="1">
                <a:latin typeface="Century Gothic" panose="020B0502020202020204" pitchFamily="34" charset="0"/>
              </a:rPr>
              <a:t>ceny</a:t>
            </a:r>
            <a:r>
              <a:rPr lang="en-GB" sz="2800" b="1" dirty="0">
                <a:latin typeface="Century Gothic" panose="020B0502020202020204" pitchFamily="34" charset="0"/>
              </a:rPr>
              <a:t>.</a:t>
            </a:r>
          </a:p>
          <a:p>
            <a:pPr marL="571500" indent="-5715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latin typeface="Century Gothic" panose="020B0502020202020204" pitchFamily="34" charset="0"/>
              </a:rPr>
              <a:t>Horizontálne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koncentrácie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môžu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viesť</a:t>
            </a:r>
            <a:r>
              <a:rPr lang="en-GB" sz="2800" dirty="0">
                <a:latin typeface="Century Gothic" panose="020B0502020202020204" pitchFamily="34" charset="0"/>
              </a:rPr>
              <a:t> k </a:t>
            </a:r>
            <a:r>
              <a:rPr lang="en-GB" sz="2800" dirty="0" err="1">
                <a:latin typeface="Century Gothic" panose="020B0502020202020204" pitchFamily="34" charset="0"/>
              </a:rPr>
              <a:t>zvýšeniu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trhovej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moci</a:t>
            </a:r>
            <a:r>
              <a:rPr lang="en-GB" sz="2800" dirty="0">
                <a:latin typeface="Century Gothic" panose="020B0502020202020204" pitchFamily="34" charset="0"/>
              </a:rPr>
              <a:t> a </a:t>
            </a:r>
            <a:r>
              <a:rPr lang="en-GB" sz="2800" dirty="0" err="1">
                <a:latin typeface="Century Gothic" panose="020B0502020202020204" pitchFamily="34" charset="0"/>
              </a:rPr>
              <a:t>rastu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cien</a:t>
            </a:r>
            <a:r>
              <a:rPr lang="en-GB" sz="2800" dirty="0">
                <a:latin typeface="Century Gothic" panose="020B0502020202020204" pitchFamily="34" charset="0"/>
              </a:rPr>
              <a:t>.</a:t>
            </a:r>
          </a:p>
          <a:p>
            <a:pPr marL="571500" indent="-5715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latin typeface="Century Gothic" panose="020B0502020202020204" pitchFamily="34" charset="0"/>
              </a:rPr>
              <a:t>Štúdie</a:t>
            </a:r>
            <a:r>
              <a:rPr lang="en-GB" sz="2800" dirty="0">
                <a:latin typeface="Century Gothic" panose="020B0502020202020204" pitchFamily="34" charset="0"/>
              </a:rPr>
              <a:t> (</a:t>
            </a:r>
            <a:r>
              <a:rPr lang="en-GB" sz="2800" dirty="0" err="1">
                <a:latin typeface="Century Gothic" panose="020B0502020202020204" pitchFamily="34" charset="0"/>
              </a:rPr>
              <a:t>Erdős</a:t>
            </a:r>
            <a:r>
              <a:rPr lang="en-GB" sz="2800" dirty="0">
                <a:latin typeface="Century Gothic" panose="020B0502020202020204" pitchFamily="34" charset="0"/>
              </a:rPr>
              <a:t> et al., </a:t>
            </a:r>
            <a:r>
              <a:rPr lang="en-GB" sz="2800" dirty="0" err="1">
                <a:latin typeface="Century Gothic" panose="020B0502020202020204" pitchFamily="34" charset="0"/>
              </a:rPr>
              <a:t>Kwoka</a:t>
            </a:r>
            <a:r>
              <a:rPr lang="en-GB" sz="2800" dirty="0">
                <a:latin typeface="Century Gothic" panose="020B0502020202020204" pitchFamily="34" charset="0"/>
              </a:rPr>
              <a:t>, Farrell a Shapiro) </a:t>
            </a:r>
            <a:r>
              <a:rPr lang="en-GB" sz="2800" dirty="0" err="1">
                <a:latin typeface="Century Gothic" panose="020B0502020202020204" pitchFamily="34" charset="0"/>
              </a:rPr>
              <a:t>poukazujú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na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negatívne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dopady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na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blahobyt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spotrebiteľa</a:t>
            </a:r>
            <a:r>
              <a:rPr lang="en-GB" sz="2800" dirty="0">
                <a:latin typeface="Century Gothic" panose="020B0502020202020204" pitchFamily="34" charset="0"/>
              </a:rPr>
              <a:t>.</a:t>
            </a:r>
          </a:p>
          <a:p>
            <a:pPr marL="571500" indent="-5715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2800" dirty="0" err="1">
                <a:latin typeface="Century Gothic" panose="020B0502020202020204" pitchFamily="34" charset="0"/>
              </a:rPr>
              <a:t>Koncentrácie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môžu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znížiť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tlak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na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inovácie</a:t>
            </a:r>
            <a:r>
              <a:rPr lang="en-GB" sz="2800" dirty="0">
                <a:latin typeface="Century Gothic" panose="020B0502020202020204" pitchFamily="34" charset="0"/>
              </a:rPr>
              <a:t> a </a:t>
            </a:r>
            <a:r>
              <a:rPr lang="en-GB" sz="2800" dirty="0" err="1">
                <a:latin typeface="Century Gothic" panose="020B0502020202020204" pitchFamily="34" charset="0"/>
              </a:rPr>
              <a:t>kvalitu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poskytovaných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latin typeface="Century Gothic" panose="020B0502020202020204" pitchFamily="34" charset="0"/>
              </a:rPr>
              <a:t>služieb</a:t>
            </a:r>
            <a:endParaRPr lang="en-GB" sz="2800" dirty="0">
              <a:latin typeface="Century Gothic" panose="020B0502020202020204" pitchFamily="34" charset="0"/>
            </a:endParaRPr>
          </a:p>
          <a:p>
            <a:pPr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057400" y="1088169"/>
            <a:ext cx="15701523" cy="61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Medzinárodné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skúsenosti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5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5602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Trh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palivami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Slovensku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je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charakterizovaný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oligopolistickou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štruktúrou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niekoľkými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sk-SK" sz="24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signifikantnými </a:t>
            </a:r>
            <a:r>
              <a:rPr lang="en-GB" sz="2400" b="1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hráčmi</a:t>
            </a:r>
            <a:r>
              <a:rPr lang="en-GB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sk-SK" sz="2400" dirty="0">
                <a:latin typeface="Century Gothic" panose="020B0502020202020204" pitchFamily="34" charset="0"/>
              </a:rPr>
              <a:t>– </a:t>
            </a:r>
            <a:r>
              <a:rPr lang="en-US" sz="2400" dirty="0" err="1">
                <a:latin typeface="Century Gothic" panose="020B0502020202020204" pitchFamily="34" charset="0"/>
              </a:rPr>
              <a:t>vertikálna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integrácia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umožňuje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kntrolu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celého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dodávateľského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reťazca</a:t>
            </a:r>
            <a:r>
              <a:rPr lang="en-US" sz="2400" dirty="0">
                <a:latin typeface="Century Gothic" panose="020B0502020202020204" pitchFamily="34" charset="0"/>
              </a:rPr>
              <a:t> od </a:t>
            </a:r>
            <a:r>
              <a:rPr lang="en-US" sz="2400" dirty="0" err="1">
                <a:latin typeface="Century Gothic" panose="020B0502020202020204" pitchFamily="34" charset="0"/>
              </a:rPr>
              <a:t>rafinácia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až</a:t>
            </a:r>
            <a:r>
              <a:rPr lang="en-US" sz="2400" dirty="0">
                <a:latin typeface="Century Gothic" panose="020B0502020202020204" pitchFamily="34" charset="0"/>
              </a:rPr>
              <a:t> po (</a:t>
            </a:r>
            <a:r>
              <a:rPr lang="en-US" sz="2400" dirty="0" err="1">
                <a:latin typeface="Century Gothic" panose="020B0502020202020204" pitchFamily="34" charset="0"/>
              </a:rPr>
              <a:t>maloobchodný</a:t>
            </a:r>
            <a:r>
              <a:rPr lang="en-US" sz="2400" dirty="0">
                <a:latin typeface="Century Gothic" panose="020B0502020202020204" pitchFamily="34" charset="0"/>
              </a:rPr>
              <a:t>)</a:t>
            </a:r>
            <a:r>
              <a:rPr lang="en-US" sz="2400" dirty="0" err="1">
                <a:latin typeface="Century Gothic" panose="020B0502020202020204" pitchFamily="34" charset="0"/>
              </a:rPr>
              <a:t>predaj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1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Ekonomický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kontext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štruktúra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trhu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66" y="3233511"/>
            <a:ext cx="12117468" cy="7270480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3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63786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TextBox 6"/>
          <p:cNvSpPr txBox="1"/>
          <p:nvPr/>
        </p:nvSpPr>
        <p:spPr>
          <a:xfrm>
            <a:off x="2325983" y="1243443"/>
            <a:ext cx="1546860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endParaRPr lang="sk-SK" sz="2800" b="1" i="0" u="none" strike="noStrike" dirty="0" smtClean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800" b="1" i="0" u="none" strike="noStrike" dirty="0" err="1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Maloobchodné</a:t>
            </a:r>
            <a:r>
              <a:rPr lang="en-GB" sz="2800" b="1" i="0" u="none" strike="noStrike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ceny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palív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sú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výrazne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ovplyvnené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daňovou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zložkou</a:t>
            </a:r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Zloženie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priemernej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ceny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nafty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benzínu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Slovensku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k 12. 08. 2024 (v EUR/1000 l)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795696" y="688988"/>
            <a:ext cx="15492304" cy="61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Štruktúra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cien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vplyv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40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daní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2007514" y="9874952"/>
            <a:ext cx="386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err="1">
                <a:latin typeface="Century Gothic" panose="020B0502020202020204" pitchFamily="34" charset="0"/>
              </a:rPr>
              <a:t>Source</a:t>
            </a:r>
            <a:r>
              <a:rPr lang="sk-SK" sz="1200" dirty="0">
                <a:latin typeface="Century Gothic" panose="020B0502020202020204" pitchFamily="34" charset="0"/>
              </a:rPr>
              <a:t>: </a:t>
            </a:r>
            <a:r>
              <a:rPr lang="sk-SK" sz="1200" dirty="0" err="1">
                <a:latin typeface="Century Gothic" panose="020B0502020202020204" pitchFamily="34" charset="0"/>
              </a:rPr>
              <a:t>European</a:t>
            </a:r>
            <a:r>
              <a:rPr lang="sk-SK" sz="1200" dirty="0">
                <a:latin typeface="Century Gothic" panose="020B0502020202020204" pitchFamily="34" charset="0"/>
              </a:rPr>
              <a:t> </a:t>
            </a:r>
            <a:r>
              <a:rPr lang="sk-SK" sz="1200" dirty="0" err="1">
                <a:latin typeface="Century Gothic" panose="020B0502020202020204" pitchFamily="34" charset="0"/>
              </a:rPr>
              <a:t>Commission</a:t>
            </a:r>
            <a:r>
              <a:rPr lang="sk-SK" sz="1200" dirty="0">
                <a:latin typeface="Century Gothic" panose="020B0502020202020204" pitchFamily="34" charset="0"/>
              </a:rPr>
              <a:t>, </a:t>
            </a:r>
            <a:r>
              <a:rPr lang="sk-SK" sz="1200" dirty="0" err="1">
                <a:latin typeface="Century Gothic" panose="020B0502020202020204" pitchFamily="34" charset="0"/>
              </a:rPr>
              <a:t>Weekly</a:t>
            </a:r>
            <a:r>
              <a:rPr lang="sk-SK" sz="1200" dirty="0">
                <a:latin typeface="Century Gothic" panose="020B0502020202020204" pitchFamily="34" charset="0"/>
              </a:rPr>
              <a:t> Oil Bulletin</a:t>
            </a:r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297311"/>
              </p:ext>
            </p:extLst>
          </p:nvPr>
        </p:nvGraphicFramePr>
        <p:xfrm>
          <a:off x="3723369" y="3181699"/>
          <a:ext cx="11679262" cy="641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29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46926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S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81428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10813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Ceny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palív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sú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ovplyvnené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nielen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trhovou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dynamikou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ale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vonkajšími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šokmi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regulačnými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opatreniami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marL="571500" indent="-5715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Začiatok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roku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2022: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prudký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nárast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cien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v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dôsledku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vypuknutia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ruskej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invázie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Ukrajine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Maďarsko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zavedenie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cenového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stropu</a:t>
            </a:r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na</a:t>
            </a:r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PHM </a:t>
            </a:r>
            <a:r>
              <a:rPr lang="en-GB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umelo</a:t>
            </a:r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zastavilo</a:t>
            </a:r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rast</a:t>
            </a:r>
            <a:r>
              <a:rPr lang="en-GB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cien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GB" sz="28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Poľsko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krátkodobý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pokles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cien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súvisel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politickými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faktormi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a/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alebo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prevzatím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ropnej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2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spoločnosti</a:t>
            </a:r>
            <a:endParaRPr lang="en-GB" sz="2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2495219" y="742851"/>
            <a:ext cx="15492304" cy="61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201"/>
              </a:lnSpc>
            </a:pPr>
            <a:r>
              <a:rPr lang="en-US" sz="4000" b="1" dirty="0" err="1">
                <a:latin typeface="Century Gothic" panose="020B0502020202020204" pitchFamily="34" charset="0"/>
              </a:rPr>
              <a:t>Exogénne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</a:rPr>
              <a:t>vplyvy</a:t>
            </a:r>
            <a:r>
              <a:rPr lang="en-US" sz="4000" b="1" dirty="0">
                <a:latin typeface="Century Gothic" panose="020B0502020202020204" pitchFamily="34" charset="0"/>
              </a:rPr>
              <a:t> a </a:t>
            </a:r>
            <a:r>
              <a:rPr lang="en-US" sz="4000" b="1" dirty="0" err="1">
                <a:latin typeface="Century Gothic" panose="020B0502020202020204" pitchFamily="34" charset="0"/>
              </a:rPr>
              <a:t>regulačné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</a:rPr>
              <a:t>zásahy</a:t>
            </a:r>
            <a:endParaRPr lang="sk-SK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" y="9617337"/>
            <a:ext cx="1684800" cy="5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4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H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7F7F"/>
    </a:accent1>
    <a:accent2>
      <a:srgbClr val="A9E8EB"/>
    </a:accent2>
    <a:accent3>
      <a:srgbClr val="F65959"/>
    </a:accent3>
    <a:accent4>
      <a:srgbClr val="74EBE8"/>
    </a:accent4>
    <a:accent5>
      <a:srgbClr val="0CC0DF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UH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7F7F"/>
    </a:accent1>
    <a:accent2>
      <a:srgbClr val="A9E8EB"/>
    </a:accent2>
    <a:accent3>
      <a:srgbClr val="F65959"/>
    </a:accent3>
    <a:accent4>
      <a:srgbClr val="74EBE8"/>
    </a:accent4>
    <a:accent5>
      <a:srgbClr val="0CC0DF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UH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7F7F"/>
    </a:accent1>
    <a:accent2>
      <a:srgbClr val="A9E8EB"/>
    </a:accent2>
    <a:accent3>
      <a:srgbClr val="F65959"/>
    </a:accent3>
    <a:accent4>
      <a:srgbClr val="74EBE8"/>
    </a:accent4>
    <a:accent5>
      <a:srgbClr val="0CC0DF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8c8ecb-31ad-4e75-87f3-db7f5db7f2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D1B03993B3B74CA7693FEC4978441E" ma:contentTypeVersion="10" ma:contentTypeDescription="Umožňuje vytvoriť nový dokument." ma:contentTypeScope="" ma:versionID="4b8260bc308802471960c429f33baef5">
  <xsd:schema xmlns:xsd="http://www.w3.org/2001/XMLSchema" xmlns:xs="http://www.w3.org/2001/XMLSchema" xmlns:p="http://schemas.microsoft.com/office/2006/metadata/properties" xmlns:ns3="bb8c8ecb-31ad-4e75-87f3-db7f5db7f219" targetNamespace="http://schemas.microsoft.com/office/2006/metadata/properties" ma:root="true" ma:fieldsID="ff862adfe6657e4f9708e2ad4f705810" ns3:_="">
    <xsd:import namespace="bb8c8ecb-31ad-4e75-87f3-db7f5db7f21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c8ecb-31ad-4e75-87f3-db7f5db7f21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23BF42-04C9-462C-B07C-19AAAC1CAD2D}">
  <ds:schemaRefs>
    <ds:schemaRef ds:uri="http://purl.org/dc/elements/1.1/"/>
    <ds:schemaRef ds:uri="bb8c8ecb-31ad-4e75-87f3-db7f5db7f21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039F97-86F2-4551-AD3A-49E364671A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EA1868-721A-4AF3-A8B7-27CA3B2B9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8c8ecb-31ad-4e75-87f3-db7f5db7f2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8542</TotalTime>
  <Words>1763</Words>
  <Application>Microsoft Office PowerPoint</Application>
  <PresentationFormat>Vlastná</PresentationFormat>
  <Paragraphs>291</Paragraphs>
  <Slides>32</Slides>
  <Notes>19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41" baseType="lpstr">
      <vt:lpstr>Gotham Bold</vt:lpstr>
      <vt:lpstr>Lovelo</vt:lpstr>
      <vt:lpstr>Calibri</vt:lpstr>
      <vt:lpstr>Century Gothic</vt:lpstr>
      <vt:lpstr>Calibri Light</vt:lpstr>
      <vt:lpstr>Gotham</vt:lpstr>
      <vt:lpstr>Arial</vt:lpstr>
      <vt:lpstr>Wingdings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hee</dc:title>
  <dc:creator>Lívia Cseresová</dc:creator>
  <cp:lastModifiedBy>Vladimír Peciar</cp:lastModifiedBy>
  <cp:revision>206</cp:revision>
  <cp:lastPrinted>2025-06-04T10:45:55Z</cp:lastPrinted>
  <dcterms:created xsi:type="dcterms:W3CDTF">2006-08-16T00:00:00Z</dcterms:created>
  <dcterms:modified xsi:type="dcterms:W3CDTF">2025-06-04T12:42:30Z</dcterms:modified>
  <dc:identifier>DAFxycz_BzU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0x01010034D1B03993B3B74CA7693FEC4978441E</vt:lpwstr>
  </property>
</Properties>
</file>