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5"/>
  </p:notesMasterIdLst>
  <p:handoutMasterIdLst>
    <p:handoutMasterId r:id="rId26"/>
  </p:handoutMasterIdLst>
  <p:sldIdLst>
    <p:sldId id="274" r:id="rId3"/>
    <p:sldId id="276" r:id="rId4"/>
    <p:sldId id="277" r:id="rId5"/>
    <p:sldId id="278" r:id="rId6"/>
    <p:sldId id="279" r:id="rId7"/>
    <p:sldId id="280" r:id="rId8"/>
    <p:sldId id="284" r:id="rId9"/>
    <p:sldId id="288" r:id="rId10"/>
    <p:sldId id="281" r:id="rId11"/>
    <p:sldId id="285" r:id="rId12"/>
    <p:sldId id="282" r:id="rId13"/>
    <p:sldId id="289" r:id="rId14"/>
    <p:sldId id="291" r:id="rId15"/>
    <p:sldId id="292" r:id="rId16"/>
    <p:sldId id="294" r:id="rId17"/>
    <p:sldId id="283" r:id="rId18"/>
    <p:sldId id="296" r:id="rId19"/>
    <p:sldId id="297" r:id="rId20"/>
    <p:sldId id="298" r:id="rId21"/>
    <p:sldId id="299" r:id="rId22"/>
    <p:sldId id="286" r:id="rId23"/>
    <p:sldId id="272" r:id="rId24"/>
  </p:sldIdLst>
  <p:sldSz cx="9144000" cy="6858000" type="screen4x3"/>
  <p:notesSz cx="6797675" cy="987425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a  Wilhelmová" initials="A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7" autoAdjust="0"/>
  </p:normalViewPr>
  <p:slideViewPr>
    <p:cSldViewPr>
      <p:cViewPr varScale="1">
        <p:scale>
          <a:sx n="86" d="100"/>
          <a:sy n="86" d="100"/>
        </p:scale>
        <p:origin x="-6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ANTIMONOPOLY OFFICE of the Slovak Republic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DD22D08-8AF8-4E35-BDDA-F1871B4860D1}" type="datetimeFigureOut">
              <a:rPr lang="en-US"/>
              <a:pPr>
                <a:defRPr/>
              </a:pPr>
              <a:t>5/13/2014</a:t>
            </a:fld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378485"/>
            <a:ext cx="2944958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51098" y="9378485"/>
            <a:ext cx="2944958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9280DF5-7E60-44CA-A7AD-25CA613041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43809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ANTIMONOPOLY OFFICE of the Slovak Republic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51098" y="0"/>
            <a:ext cx="2944958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9B8D0E0-07CC-468A-ACAB-DB3DD40048CF}" type="datetimeFigureOut">
              <a:rPr lang="en-US"/>
              <a:pPr>
                <a:defRPr/>
              </a:pPr>
              <a:t>5/13/2014</a:t>
            </a:fld>
            <a:endParaRPr lang="en-US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79606" y="4690822"/>
            <a:ext cx="5438464" cy="44429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 smtClean="0"/>
              <a:t>Upravte štýl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  <a:endParaRPr lang="en-US" noProof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378485"/>
            <a:ext cx="2944958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51098" y="9378485"/>
            <a:ext cx="2944958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50325D9-D0DA-4FDC-AF6A-F927B35AAD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36318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altLang="sk-SK" smtClean="0"/>
          </a:p>
        </p:txBody>
      </p:sp>
      <p:sp>
        <p:nvSpPr>
          <p:cNvPr id="18436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6D79D9-A542-4346-8F18-C21EAC92C62F}" type="slidenum">
              <a:rPr lang="en-US" altLang="sk-SK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sk-SK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Konaní</a:t>
            </a:r>
            <a:r>
              <a:rPr lang="sk-SK" baseline="0" dirty="0" smtClean="0"/>
              <a:t> je zatiaľ 5 ale bude ich viac</a:t>
            </a:r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0325D9-D0DA-4FDC-AF6A-F927B35AAD6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3659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altLang="sk-SK" smtClean="0"/>
          </a:p>
        </p:txBody>
      </p:sp>
      <p:sp>
        <p:nvSpPr>
          <p:cNvPr id="19460" name="Zástupný symbol čísla snímky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4D47AEB-3849-43E5-8AD1-6A9B76879943}" type="slidenum">
              <a:rPr lang="en-US" altLang="sk-SK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sk-SK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á sním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Obdĺžnik 3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ĺžnik 4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Nadpis 7"/>
          <p:cNvSpPr txBox="1">
            <a:spLocks/>
          </p:cNvSpPr>
          <p:nvPr/>
        </p:nvSpPr>
        <p:spPr>
          <a:xfrm>
            <a:off x="1333500" y="1844675"/>
            <a:ext cx="6477000" cy="18288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Obrázo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0538" y="252413"/>
            <a:ext cx="21097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539552" y="1628800"/>
            <a:ext cx="8153400" cy="15121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3489575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0538" y="252413"/>
            <a:ext cx="21097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čísla snímky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eaLnBrk="1" latinLnBrk="0" hangingPunct="1">
              <a:defRPr kumimoji="0" sz="14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E07420A-1707-4995-AFBC-53403AA6C26A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476951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ĺžnik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ĺžnik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Obrázo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0538" y="252413"/>
            <a:ext cx="21097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8" name="Zástupný symbol čísla snímky 22"/>
          <p:cNvSpPr>
            <a:spLocks noGrp="1"/>
          </p:cNvSpPr>
          <p:nvPr>
            <p:ph type="sldNum" sz="quarter" idx="10"/>
          </p:nvPr>
        </p:nvSpPr>
        <p:spPr>
          <a:xfrm>
            <a:off x="6011863" y="188913"/>
            <a:ext cx="533400" cy="244475"/>
          </a:xfrm>
        </p:spPr>
        <p:txBody>
          <a:bodyPr/>
          <a:lstStyle>
            <a:lvl1pPr algn="ctr" eaLnBrk="1" latinLnBrk="0" hangingPunct="1">
              <a:defRPr kumimoji="0" sz="14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57E0783-06C7-455C-AC74-7E78D1349B54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958305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27307-B6A4-4253-B02A-DEADBC6E8B1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079183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5AC40-8F26-4423-8088-EC17DA1924E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434606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232C7-B5AC-400C-8CC3-EED57082C3F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321010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901B1-63DF-4F1D-8FD3-478AE4FC8E1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960614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92437-FA8E-44F1-9D3C-E524A55B25C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512765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59A0C-37B1-4BDF-BDD8-F9777418A9A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86595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56230-B4EE-4991-9D16-254C20760BD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7201727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EBEB7-ADDF-4B44-A027-9AEEF513ADF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193017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0538" y="252413"/>
            <a:ext cx="21097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Zástupný symbol čísla snímky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eaLnBrk="1" latinLnBrk="0" hangingPunct="1">
              <a:defRPr kumimoji="0" sz="14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F5F16F2-4596-4C4C-AB93-AB8AF2F0C740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4601861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7E82F-0CBD-4A56-990A-2846466F97E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39753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15785-AC51-428B-976A-98051C3EEEC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2850419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A4285-5D2D-4125-8A69-0463ECA52C5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047569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ĺžnik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Obdĺžnik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Obrázo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0538" y="252413"/>
            <a:ext cx="21097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8" name="Zástupný symbol čísla snímky 22"/>
          <p:cNvSpPr>
            <a:spLocks noGrp="1"/>
          </p:cNvSpPr>
          <p:nvPr>
            <p:ph type="sldNum" sz="quarter" idx="10"/>
          </p:nvPr>
        </p:nvSpPr>
        <p:spPr>
          <a:xfrm>
            <a:off x="323850" y="1916113"/>
            <a:ext cx="533400" cy="244475"/>
          </a:xfrm>
        </p:spPr>
        <p:txBody>
          <a:bodyPr/>
          <a:lstStyle>
            <a:lvl1pPr algn="ctr" eaLnBrk="1" latinLnBrk="0" hangingPunct="1">
              <a:defRPr kumimoji="0" sz="14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6E64C90-B504-487E-941A-542BF1AFB9B4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625959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0538" y="252413"/>
            <a:ext cx="21097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čísla snímky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eaLnBrk="1" latinLnBrk="0" hangingPunct="1">
              <a:defRPr kumimoji="0" sz="14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2830EA3-F16B-4F30-A9CA-A00BDCF16E99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655268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0538" y="252413"/>
            <a:ext cx="21097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6" name="Zástupný symbol textu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5" name="Zástupný symbol textu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8" name="Zástupný symbol čísla snímky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eaLnBrk="1" latinLnBrk="0" hangingPunct="1">
              <a:defRPr kumimoji="0" sz="14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EFB5ADF-1EC2-4D14-922F-D9CBEFC5AE08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805624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0538" y="252413"/>
            <a:ext cx="21097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9301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0538" y="252413"/>
            <a:ext cx="21097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75634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0538" y="252413"/>
            <a:ext cx="21097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9850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ĺžnik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bdĺžnik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bdĺžnik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Obrázok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0538" y="252413"/>
            <a:ext cx="21097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ĺžnik 16"/>
          <p:cNvSpPr>
            <a:spLocks noChangeArrowheads="1"/>
          </p:cNvSpPr>
          <p:nvPr/>
        </p:nvSpPr>
        <p:spPr bwMode="auto">
          <a:xfrm>
            <a:off x="468313" y="1268413"/>
            <a:ext cx="503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E30FFA1-6E56-4E2B-BD88-863A08D1BE99}" type="slidenum">
              <a:rPr lang="sk-SK" altLang="sk-SK">
                <a:solidFill>
                  <a:schemeClr val="bg1"/>
                </a:solidFill>
              </a:rPr>
              <a:pPr/>
              <a:t>‹#›</a:t>
            </a:fld>
            <a:endParaRPr lang="sk-SK" alt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smtClean="0"/>
              <a:t>Ak chcete pridať obrázok, kliknite na ikonu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2579361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štýly predlohy textu</a:t>
            </a:r>
            <a:endParaRPr lang="en-US" altLang="sk-SK" smtClean="0"/>
          </a:p>
        </p:txBody>
      </p:sp>
      <p:sp>
        <p:nvSpPr>
          <p:cNvPr id="1027" name="Zástupný symbol textu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 predlohy textu.</a:t>
            </a:r>
          </a:p>
          <a:p>
            <a:pPr lvl="1"/>
            <a:r>
              <a:rPr lang="sk-SK" altLang="sk-SK" smtClean="0"/>
              <a:t>Druhá úroveň</a:t>
            </a:r>
          </a:p>
          <a:p>
            <a:pPr lvl="2"/>
            <a:r>
              <a:rPr lang="sk-SK" altLang="sk-SK" smtClean="0"/>
              <a:t>Tretia úroveň</a:t>
            </a:r>
          </a:p>
          <a:p>
            <a:pPr lvl="3"/>
            <a:r>
              <a:rPr lang="sk-SK" altLang="sk-SK" smtClean="0"/>
              <a:t>Štvrtá úroveň</a:t>
            </a:r>
          </a:p>
          <a:p>
            <a:pPr lvl="4"/>
            <a:r>
              <a:rPr lang="sk-SK" altLang="sk-SK" smtClean="0"/>
              <a:t>Piata úroveň</a:t>
            </a:r>
            <a:endParaRPr lang="en-US" altLang="sk-SK" smtClean="0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Obdĺžnik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bdĺžnik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bdĺžnik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E7FDCA-BE99-4759-AFF0-9B8371392AD0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A7EA52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5DCEAF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Kliknite sem a upravte štýl predlohy nadpisov.</a:t>
            </a:r>
          </a:p>
        </p:txBody>
      </p:sp>
      <p:sp>
        <p:nvSpPr>
          <p:cNvPr id="2051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Kliknite sem a upravte štýly predlohy textu.</a:t>
            </a:r>
          </a:p>
          <a:p>
            <a:pPr lvl="1"/>
            <a:r>
              <a:rPr lang="sk-SK" altLang="sk-SK" smtClean="0"/>
              <a:t>Druhá úroveň</a:t>
            </a:r>
          </a:p>
          <a:p>
            <a:pPr lvl="2"/>
            <a:r>
              <a:rPr lang="sk-SK" altLang="sk-SK" smtClean="0"/>
              <a:t>Tretia úroveň</a:t>
            </a:r>
          </a:p>
          <a:p>
            <a:pPr lvl="3"/>
            <a:r>
              <a:rPr lang="sk-SK" altLang="sk-SK" smtClean="0"/>
              <a:t>Štvrtá úroveň</a:t>
            </a:r>
          </a:p>
          <a:p>
            <a:pPr lvl="4"/>
            <a:r>
              <a:rPr lang="sk-SK" alt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0192BD-67A1-4F04-B98B-9371F14D6E0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antimon.gov.sk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timon.gov.sk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>
          <a:xfrm>
            <a:off x="487363" y="1772816"/>
            <a:ext cx="8153400" cy="1441450"/>
          </a:xfrm>
        </p:spPr>
        <p:txBody>
          <a:bodyPr/>
          <a:lstStyle/>
          <a:p>
            <a:pPr algn="ctr"/>
            <a:r>
              <a:rPr lang="sk-SK" altLang="sk-SK" b="1" dirty="0" smtClean="0"/>
              <a:t>Novinky v súťažnom práve</a:t>
            </a:r>
            <a:br>
              <a:rPr lang="sk-SK" altLang="sk-SK" b="1" dirty="0" smtClean="0"/>
            </a:br>
            <a:r>
              <a:rPr lang="sk-SK" altLang="sk-SK" sz="2500" dirty="0" smtClean="0"/>
              <a:t>Konferencia Aktuálne trendy v slovenskom a európskom súťažnom práve</a:t>
            </a:r>
          </a:p>
        </p:txBody>
      </p:sp>
      <p:sp>
        <p:nvSpPr>
          <p:cNvPr id="14339" name="BlokTextu 2"/>
          <p:cNvSpPr txBox="1">
            <a:spLocks noChangeArrowheads="1"/>
          </p:cNvSpPr>
          <p:nvPr/>
        </p:nvSpPr>
        <p:spPr bwMode="auto">
          <a:xfrm>
            <a:off x="5400675" y="4679950"/>
            <a:ext cx="324008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k-SK" altLang="sk-SK" sz="2200" dirty="0" smtClean="0">
                <a:solidFill>
                  <a:schemeClr val="bg1"/>
                </a:solidFill>
              </a:rPr>
              <a:t>Radoslav Tóth</a:t>
            </a:r>
            <a:endParaRPr lang="sk-SK" altLang="sk-SK" sz="2200" dirty="0">
              <a:solidFill>
                <a:schemeClr val="bg1"/>
              </a:solidFill>
            </a:endParaRPr>
          </a:p>
          <a:p>
            <a:r>
              <a:rPr lang="sk-SK" altLang="sk-SK" sz="2200" dirty="0">
                <a:solidFill>
                  <a:schemeClr val="bg1"/>
                </a:solidFill>
              </a:rPr>
              <a:t>Protimonopolný úrad SR</a:t>
            </a:r>
          </a:p>
          <a:p>
            <a:r>
              <a:rPr lang="sk-SK" altLang="sk-SK" sz="2200" dirty="0" smtClean="0">
                <a:solidFill>
                  <a:schemeClr val="bg1"/>
                </a:solidFill>
              </a:rPr>
              <a:t>Bratislava, 14.5.2014</a:t>
            </a:r>
            <a:endParaRPr lang="sk-SK" altLang="sk-SK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Kontrola koncentrácií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err="1" smtClean="0"/>
              <a:t>Sof</a:t>
            </a:r>
            <a:r>
              <a:rPr lang="sk-SK" dirty="0" smtClean="0"/>
              <a:t> </a:t>
            </a:r>
            <a:r>
              <a:rPr lang="sk-SK" dirty="0" err="1" smtClean="0"/>
              <a:t>law</a:t>
            </a:r>
            <a:endParaRPr lang="sk-SK" dirty="0" smtClean="0"/>
          </a:p>
          <a:p>
            <a:pPr lvl="1"/>
            <a:r>
              <a:rPr lang="sk-SK" dirty="0"/>
              <a:t>Usmernenie k spôsobu výpočtu obratu pre plnenie notifikačných </a:t>
            </a:r>
            <a:r>
              <a:rPr lang="sk-SK" dirty="0" smtClean="0"/>
              <a:t>kritérií</a:t>
            </a:r>
          </a:p>
          <a:p>
            <a:pPr lvl="1"/>
            <a:r>
              <a:rPr lang="sk-SK" dirty="0" smtClean="0"/>
              <a:t>Usmernenie </a:t>
            </a:r>
            <a:r>
              <a:rPr lang="sk-SK" dirty="0"/>
              <a:t>k </a:t>
            </a:r>
            <a:r>
              <a:rPr lang="sk-SK" dirty="0" err="1"/>
              <a:t>prednotifikačným</a:t>
            </a:r>
            <a:r>
              <a:rPr lang="sk-SK" dirty="0"/>
              <a:t> </a:t>
            </a:r>
            <a:r>
              <a:rPr lang="sk-SK" dirty="0" smtClean="0"/>
              <a:t>kontaktom</a:t>
            </a:r>
          </a:p>
          <a:p>
            <a:pPr marL="366713" lvl="1" indent="0">
              <a:buNone/>
            </a:pPr>
            <a:endParaRPr lang="sk-SK" dirty="0" smtClean="0"/>
          </a:p>
          <a:p>
            <a:r>
              <a:rPr lang="sk-SK" dirty="0" smtClean="0"/>
              <a:t>Významná koncentrácia Slovak </a:t>
            </a:r>
            <a:r>
              <a:rPr lang="sk-SK" dirty="0" err="1" smtClean="0"/>
              <a:t>Telekom</a:t>
            </a:r>
            <a:r>
              <a:rPr lang="sk-SK" dirty="0" smtClean="0"/>
              <a:t> a DIGI</a:t>
            </a:r>
            <a:endParaRPr lang="sk-SK" dirty="0"/>
          </a:p>
          <a:p>
            <a:pPr lvl="1"/>
            <a:r>
              <a:rPr lang="sk-SK" dirty="0" smtClean="0"/>
              <a:t>Trh platenej televízie</a:t>
            </a:r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F5F16F2-4596-4C4C-AB93-AB8AF2F0C740}" type="slidenum">
              <a:rPr lang="sk-SK" smtClean="0"/>
              <a:pPr>
                <a:defRPr/>
              </a:pPr>
              <a:t>10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91500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300" dirty="0" smtClean="0"/>
              <a:t>Legislatívne zmeny</a:t>
            </a:r>
            <a:endParaRPr lang="en-US" sz="43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/>
          <a:lstStyle/>
          <a:p>
            <a:r>
              <a:rPr lang="sk-SK" sz="2000" dirty="0" smtClean="0"/>
              <a:t>6. máj 2014 – novela prerokovaná vo výbore NR </a:t>
            </a:r>
            <a:r>
              <a:rPr lang="sk-SK" sz="2000" dirty="0"/>
              <a:t>SR pre hospodárske </a:t>
            </a:r>
            <a:r>
              <a:rPr lang="sk-SK" sz="2000" dirty="0" smtClean="0"/>
              <a:t>záležitosti a v ústavnoprávnom výbore</a:t>
            </a:r>
          </a:p>
          <a:p>
            <a:r>
              <a:rPr lang="sk-SK" sz="2000" dirty="0" smtClean="0"/>
              <a:t>Očakávané 2. a 3. čítanie do konca mája 2014</a:t>
            </a:r>
          </a:p>
          <a:p>
            <a:r>
              <a:rPr lang="sk-SK" sz="2000" dirty="0" smtClean="0"/>
              <a:t>1. júl 2014 - </a:t>
            </a:r>
            <a:r>
              <a:rPr lang="sk-SK" sz="2000" dirty="0"/>
              <a:t>o</a:t>
            </a:r>
            <a:r>
              <a:rPr lang="sk-SK" sz="2000" dirty="0" smtClean="0"/>
              <a:t>čakávané nadobudnutie právoplatnosti </a:t>
            </a:r>
          </a:p>
          <a:p>
            <a:r>
              <a:rPr lang="sk-SK" sz="2000" dirty="0" smtClean="0"/>
              <a:t>Najdôležitejšie </a:t>
            </a:r>
            <a:r>
              <a:rPr lang="sk-SK" sz="2000" dirty="0"/>
              <a:t>zmeny:</a:t>
            </a:r>
          </a:p>
          <a:p>
            <a:pPr lvl="1"/>
            <a:r>
              <a:rPr lang="sk-SK" sz="1800" dirty="0"/>
              <a:t>Zrýchlenie procesu posudzovania koncentrácií (§11)</a:t>
            </a:r>
          </a:p>
          <a:p>
            <a:pPr lvl="1"/>
            <a:r>
              <a:rPr lang="sk-SK" sz="1800" dirty="0"/>
              <a:t>Sprehľadnenie ustanovení o </a:t>
            </a:r>
            <a:r>
              <a:rPr lang="sk-SK" sz="1800" dirty="0" err="1"/>
              <a:t>leniency</a:t>
            </a:r>
            <a:r>
              <a:rPr lang="sk-SK" sz="1800" dirty="0"/>
              <a:t> programe a záväzkoch (§38c a §38e) a zvýšenie atraktívnosti </a:t>
            </a:r>
            <a:r>
              <a:rPr lang="sk-SK" sz="1800" dirty="0" err="1"/>
              <a:t>leniency</a:t>
            </a:r>
            <a:r>
              <a:rPr lang="sk-SK" sz="1800" dirty="0"/>
              <a:t> programu (§42)</a:t>
            </a:r>
          </a:p>
          <a:p>
            <a:pPr lvl="1"/>
            <a:r>
              <a:rPr lang="sk-SK" sz="1800" dirty="0"/>
              <a:t>Urovnanie (§38d)</a:t>
            </a:r>
          </a:p>
          <a:p>
            <a:pPr lvl="1"/>
            <a:r>
              <a:rPr lang="sk-SK" sz="1800" dirty="0"/>
              <a:t>Nový inštitút - Odmena za predloženie dôkazov o dohode obmedzujúcej súťaž (§38f)</a:t>
            </a:r>
          </a:p>
          <a:p>
            <a:pPr lvl="2"/>
            <a:r>
              <a:rPr lang="sk-SK" sz="1500" dirty="0"/>
              <a:t>Zlepšenie možností získať významné informácie a dôkazy, ktoré napomôžu odhaliť kartely</a:t>
            </a:r>
          </a:p>
          <a:p>
            <a:pPr lvl="2"/>
            <a:r>
              <a:rPr lang="sk-SK" sz="1500" dirty="0"/>
              <a:t>Odmena vo výške 1%  z uloženej pokuty (max. 100 000 eur)</a:t>
            </a:r>
          </a:p>
          <a:p>
            <a:pPr lvl="1"/>
            <a:r>
              <a:rPr lang="sk-SK" sz="1800" dirty="0"/>
              <a:t>Ochrana, sprístupňovanie informácií a zachovanie tajomstva (§40</a:t>
            </a:r>
            <a:r>
              <a:rPr lang="sk-SK" sz="1800" dirty="0" smtClean="0"/>
              <a:t>)</a:t>
            </a:r>
            <a:endParaRPr lang="sk-SK" sz="180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F5F16F2-4596-4C4C-AB93-AB8AF2F0C740}" type="slidenum">
              <a:rPr lang="sk-SK" smtClean="0"/>
              <a:pPr>
                <a:defRPr/>
              </a:pPr>
              <a:t>11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56569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200" dirty="0" smtClean="0"/>
              <a:t>Zlepšujeme komunikáciu             s verejnosťou</a:t>
            </a:r>
            <a:endParaRPr lang="en-US" sz="42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sz="4000" dirty="0" smtClean="0"/>
              <a:t>Nová webová stránka</a:t>
            </a:r>
          </a:p>
          <a:p>
            <a:r>
              <a:rPr lang="sk-SK" sz="4000" dirty="0" err="1" smtClean="0"/>
              <a:t>Twitter</a:t>
            </a:r>
            <a:endParaRPr lang="sk-SK" sz="4000" dirty="0" smtClean="0"/>
          </a:p>
          <a:p>
            <a:r>
              <a:rPr lang="sk-SK" sz="4000" dirty="0" smtClean="0"/>
              <a:t>Tlačová konferencia</a:t>
            </a:r>
          </a:p>
          <a:p>
            <a:r>
              <a:rPr lang="sk-SK" sz="4000" dirty="0" err="1" smtClean="0"/>
              <a:t>COMPact</a:t>
            </a:r>
            <a:endParaRPr lang="en-US" sz="400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F5F16F2-4596-4C4C-AB93-AB8AF2F0C740}" type="slidenum">
              <a:rPr lang="sk-SK" smtClean="0"/>
              <a:pPr>
                <a:defRPr/>
              </a:pPr>
              <a:t>12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42416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53400" cy="990600"/>
          </a:xfrm>
        </p:spPr>
        <p:txBody>
          <a:bodyPr/>
          <a:lstStyle/>
          <a:p>
            <a:r>
              <a:rPr lang="sk-SK" sz="4200" dirty="0" smtClean="0"/>
              <a:t>Nová webová stránka </a:t>
            </a:r>
            <a:r>
              <a:rPr lang="sk-SK" sz="2800" dirty="0" err="1" smtClean="0">
                <a:hlinkClick r:id="rId2"/>
              </a:rPr>
              <a:t>www.antimon.gov.sk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 </a:t>
            </a:r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F5F16F2-4596-4C4C-AB93-AB8AF2F0C740}" type="slidenum">
              <a:rPr lang="sk-SK" smtClean="0"/>
              <a:pPr>
                <a:defRPr/>
              </a:pPr>
              <a:t>13</a:t>
            </a:fld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06" b="4233"/>
          <a:stretch/>
        </p:blipFill>
        <p:spPr bwMode="auto">
          <a:xfrm>
            <a:off x="1043608" y="1556792"/>
            <a:ext cx="6740806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3922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200" dirty="0" smtClean="0"/>
              <a:t>PMÚ SR </a:t>
            </a:r>
            <a:r>
              <a:rPr lang="sk-SK" sz="4200" dirty="0" err="1" smtClean="0"/>
              <a:t>tweetuje</a:t>
            </a:r>
            <a:r>
              <a:rPr lang="sk-SK" sz="4200" dirty="0" smtClean="0"/>
              <a:t> na </a:t>
            </a:r>
            <a:r>
              <a:rPr lang="sk-SK" sz="2800" dirty="0">
                <a:solidFill>
                  <a:schemeClr val="accent4"/>
                </a:solidFill>
              </a:rPr>
              <a:t>@</a:t>
            </a:r>
            <a:r>
              <a:rPr lang="sk-SK" sz="2800" dirty="0" err="1">
                <a:solidFill>
                  <a:schemeClr val="accent4"/>
                </a:solidFill>
              </a:rPr>
              <a:t>PMUSR_tweetuje</a:t>
            </a:r>
            <a:endParaRPr lang="en-US" sz="280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F5F16F2-4596-4C4C-AB93-AB8AF2F0C740}" type="slidenum">
              <a:rPr lang="sk-SK" smtClean="0"/>
              <a:pPr>
                <a:defRPr/>
              </a:pPr>
              <a:t>14</a:t>
            </a:fld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70" b="3932"/>
          <a:stretch/>
        </p:blipFill>
        <p:spPr bwMode="auto">
          <a:xfrm>
            <a:off x="1403648" y="1628800"/>
            <a:ext cx="6624736" cy="4971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4331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200" dirty="0" smtClean="0"/>
              <a:t>Informujeme novinárov               na tlačových konferenciách</a:t>
            </a:r>
            <a:endParaRPr lang="en-US" sz="420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F5F16F2-4596-4C4C-AB93-AB8AF2F0C740}" type="slidenum">
              <a:rPr lang="sk-SK" smtClean="0"/>
              <a:pPr>
                <a:defRPr/>
              </a:pPr>
              <a:t>15</a:t>
            </a:fld>
            <a:endParaRPr lang="sk-SK" dirty="0"/>
          </a:p>
        </p:txBody>
      </p:sp>
      <p:pic>
        <p:nvPicPr>
          <p:cNvPr id="4098" name="Picture 2" descr="C:\Users\wilhelmova\Desktop\PR\Správa banky - viazanie produktov\Fotky\IMG_08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780" y="1628800"/>
            <a:ext cx="746671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242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153400" cy="814536"/>
          </a:xfrm>
        </p:spPr>
        <p:txBody>
          <a:bodyPr/>
          <a:lstStyle/>
          <a:p>
            <a:r>
              <a:rPr lang="sk-SK" altLang="sk-SK" sz="3300" b="1" dirty="0" err="1"/>
              <a:t>COMPact</a:t>
            </a:r>
            <a:r>
              <a:rPr lang="sk-SK" altLang="sk-SK" sz="3300" b="1" dirty="0"/>
              <a:t> </a:t>
            </a:r>
            <a:r>
              <a:rPr lang="sk-SK" altLang="sk-SK" sz="3300" dirty="0" smtClean="0"/>
              <a:t>– komentované znenie              zákona o </a:t>
            </a:r>
            <a:r>
              <a:rPr lang="sk-SK" altLang="sk-SK" sz="3300" dirty="0"/>
              <a:t>ochrane hospodárskej súťaže</a:t>
            </a:r>
            <a:r>
              <a:rPr lang="sk-SK" altLang="sk-SK" sz="4000" dirty="0"/>
              <a:t/>
            </a:r>
            <a:br>
              <a:rPr lang="sk-SK" altLang="sk-SK" sz="4000" dirty="0"/>
            </a:br>
            <a:endParaRPr lang="sk-SK" altLang="sk-SK" sz="38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sz="3500" dirty="0" smtClean="0"/>
              <a:t>Nový </a:t>
            </a:r>
            <a:r>
              <a:rPr lang="sk-SK" sz="3500" dirty="0" err="1" smtClean="0"/>
              <a:t>online</a:t>
            </a:r>
            <a:r>
              <a:rPr lang="sk-SK" sz="3500" dirty="0" smtClean="0"/>
              <a:t> nástroj </a:t>
            </a:r>
            <a:r>
              <a:rPr lang="sk-SK" sz="3500" dirty="0"/>
              <a:t>na prácu zo zákonom č. 136/Z.z. o ochrane hospodárskej súťaže</a:t>
            </a:r>
            <a:endParaRPr lang="sk-SK" sz="3500" dirty="0" smtClean="0"/>
          </a:p>
          <a:p>
            <a:r>
              <a:rPr lang="sk-SK" sz="3500" dirty="0"/>
              <a:t>O</a:t>
            </a:r>
            <a:r>
              <a:rPr lang="sk-SK" sz="3500" dirty="0" smtClean="0"/>
              <a:t>bsažný a prehľadný</a:t>
            </a:r>
          </a:p>
          <a:p>
            <a:r>
              <a:rPr lang="sk-SK" sz="3500" dirty="0" smtClean="0"/>
              <a:t>Obsahuje komentáre</a:t>
            </a:r>
            <a:r>
              <a:rPr lang="sk-SK" sz="3500" dirty="0"/>
              <a:t>, dôvodové správy, </a:t>
            </a:r>
            <a:r>
              <a:rPr lang="sk-SK" sz="3500" dirty="0" smtClean="0"/>
              <a:t>soft </a:t>
            </a:r>
            <a:r>
              <a:rPr lang="sk-SK" sz="3500" dirty="0" err="1" smtClean="0"/>
              <a:t>law</a:t>
            </a:r>
            <a:r>
              <a:rPr lang="sk-SK" sz="3500" dirty="0" smtClean="0"/>
              <a:t>, judikatúru, relevantnú </a:t>
            </a:r>
            <a:r>
              <a:rPr lang="sk-SK" sz="3500" dirty="0"/>
              <a:t>literatúru a </a:t>
            </a:r>
            <a:r>
              <a:rPr lang="sk-SK" sz="3500" dirty="0" smtClean="0"/>
              <a:t>články</a:t>
            </a:r>
          </a:p>
          <a:p>
            <a:endParaRPr lang="sk-SK" sz="350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F5F16F2-4596-4C4C-AB93-AB8AF2F0C740}" type="slidenum">
              <a:rPr lang="sk-SK" smtClean="0"/>
              <a:pPr>
                <a:defRPr/>
              </a:pPr>
              <a:t>16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80728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25" b="3971"/>
          <a:stretch/>
        </p:blipFill>
        <p:spPr bwMode="auto">
          <a:xfrm>
            <a:off x="683568" y="836712"/>
            <a:ext cx="7981891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ál 3"/>
          <p:cNvSpPr/>
          <p:nvPr/>
        </p:nvSpPr>
        <p:spPr>
          <a:xfrm>
            <a:off x="5292080" y="1844824"/>
            <a:ext cx="115212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ál 5"/>
          <p:cNvSpPr/>
          <p:nvPr/>
        </p:nvSpPr>
        <p:spPr>
          <a:xfrm>
            <a:off x="5724128" y="5013176"/>
            <a:ext cx="115212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433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07" b="3815"/>
          <a:stretch/>
        </p:blipFill>
        <p:spPr bwMode="auto">
          <a:xfrm>
            <a:off x="827584" y="891844"/>
            <a:ext cx="7710660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1276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99" b="4018"/>
          <a:stretch/>
        </p:blipFill>
        <p:spPr bwMode="auto">
          <a:xfrm>
            <a:off x="827584" y="836712"/>
            <a:ext cx="7693726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9243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53400" cy="990600"/>
          </a:xfrm>
        </p:spPr>
        <p:txBody>
          <a:bodyPr/>
          <a:lstStyle/>
          <a:p>
            <a:r>
              <a:rPr lang="sk-SK" altLang="sk-SK" sz="3800" dirty="0" smtClean="0"/>
              <a:t>Výsledky činnosti úradu za     posledný rok</a:t>
            </a:r>
          </a:p>
        </p:txBody>
      </p:sp>
      <p:sp>
        <p:nvSpPr>
          <p:cNvPr id="15363" name="Zástupný symbol obsahu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sk-SK" altLang="sk-SK" sz="3600" dirty="0" smtClean="0"/>
              <a:t>Výstupy z prioritných oblastí</a:t>
            </a:r>
          </a:p>
          <a:p>
            <a:r>
              <a:rPr lang="sk-SK" altLang="sk-SK" sz="3600" dirty="0" err="1" smtClean="0"/>
              <a:t>Antitrustové</a:t>
            </a:r>
            <a:r>
              <a:rPr lang="sk-SK" altLang="sk-SK" sz="3600" dirty="0" smtClean="0"/>
              <a:t> prípady</a:t>
            </a:r>
          </a:p>
          <a:p>
            <a:r>
              <a:rPr lang="sk-SK" altLang="sk-SK" sz="3600" dirty="0" smtClean="0"/>
              <a:t>Kontrola koncentrácií</a:t>
            </a:r>
          </a:p>
          <a:p>
            <a:r>
              <a:rPr lang="sk-SK" altLang="sk-SK" sz="3600" dirty="0" smtClean="0"/>
              <a:t>Legislatívne zmeny</a:t>
            </a:r>
          </a:p>
          <a:p>
            <a:r>
              <a:rPr lang="sk-SK" altLang="sk-SK" sz="3600" dirty="0" err="1" smtClean="0"/>
              <a:t>COMPact</a:t>
            </a:r>
            <a:endParaRPr lang="sk-SK" altLang="sk-SK" sz="360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066B34E-A3A5-483B-9C8E-D2A4534B71CF}" type="slidenum">
              <a:rPr lang="sk-SK"/>
              <a:pPr>
                <a:defRPr/>
              </a:pPr>
              <a:t>2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98" b="3775"/>
          <a:stretch/>
        </p:blipFill>
        <p:spPr bwMode="auto">
          <a:xfrm>
            <a:off x="683568" y="836712"/>
            <a:ext cx="7706544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1988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153400" cy="990600"/>
          </a:xfrm>
        </p:spPr>
        <p:txBody>
          <a:bodyPr/>
          <a:lstStyle/>
          <a:p>
            <a:r>
              <a:rPr lang="sk-SK" sz="4100" dirty="0" smtClean="0"/>
              <a:t>Výzvy do budúceho obdobia</a:t>
            </a:r>
            <a:endParaRPr lang="en-US" sz="41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sz="4000" dirty="0"/>
              <a:t>Priorita – kartely</a:t>
            </a:r>
          </a:p>
          <a:p>
            <a:r>
              <a:rPr lang="sk-SK" sz="4000" dirty="0"/>
              <a:t>Sektor finančníctva</a:t>
            </a:r>
          </a:p>
          <a:p>
            <a:r>
              <a:rPr lang="sk-SK" sz="4000" dirty="0"/>
              <a:t>Sektor potravinárstva</a:t>
            </a:r>
          </a:p>
          <a:p>
            <a:r>
              <a:rPr lang="sk-SK" sz="4000" dirty="0" smtClean="0"/>
              <a:t>Implementácia novely zákona o ochrane hospodárskej súťaže</a:t>
            </a:r>
            <a:endParaRPr lang="sk-SK" sz="4000" dirty="0"/>
          </a:p>
          <a:p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F5F16F2-4596-4C4C-AB93-AB8AF2F0C740}" type="slidenum">
              <a:rPr lang="sk-SK" smtClean="0"/>
              <a:pPr>
                <a:defRPr/>
              </a:pPr>
              <a:t>21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51299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sahu 3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280400" cy="5040313"/>
          </a:xfrm>
        </p:spPr>
        <p:txBody>
          <a:bodyPr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sk-SK" dirty="0" smtClean="0"/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sk-SK" dirty="0"/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sk-SK" dirty="0" smtClean="0"/>
          </a:p>
          <a:p>
            <a:pPr marL="0" indent="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sk-SK" sz="4300" dirty="0" smtClean="0"/>
              <a:t>Ďakujem za pozornosť!</a:t>
            </a:r>
            <a:endParaRPr lang="en-US" sz="4300" dirty="0" smtClean="0"/>
          </a:p>
          <a:p>
            <a:pPr marL="0" indent="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sk-SK" sz="3000" dirty="0" err="1" smtClean="0">
                <a:hlinkClick r:id="rId3"/>
              </a:rPr>
              <a:t>www.antimon.gov.sk</a:t>
            </a:r>
            <a:endParaRPr lang="sk-SK" sz="3000" dirty="0" smtClean="0"/>
          </a:p>
          <a:p>
            <a:pPr marL="0" indent="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sk-SK" sz="2700" dirty="0" err="1" smtClean="0">
                <a:solidFill>
                  <a:schemeClr val="accent4"/>
                </a:solidFill>
              </a:rPr>
              <a:t>Twitter</a:t>
            </a:r>
            <a:r>
              <a:rPr lang="sk-SK" sz="2700" dirty="0" smtClean="0">
                <a:solidFill>
                  <a:schemeClr val="accent4"/>
                </a:solidFill>
              </a:rPr>
              <a:t>: </a:t>
            </a:r>
            <a:r>
              <a:rPr lang="sk-SK" sz="2700" dirty="0">
                <a:solidFill>
                  <a:schemeClr val="accent4"/>
                </a:solidFill>
              </a:rPr>
              <a:t>@</a:t>
            </a:r>
            <a:r>
              <a:rPr lang="sk-SK" sz="2700" dirty="0" err="1">
                <a:solidFill>
                  <a:schemeClr val="accent4"/>
                </a:solidFill>
              </a:rPr>
              <a:t>PMUSR_tweetuje</a:t>
            </a:r>
            <a:endParaRPr lang="en-US" sz="2700" dirty="0" smtClean="0">
              <a:solidFill>
                <a:schemeClr val="accent4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Wingdings"/>
              <a:buNone/>
              <a:defRPr/>
            </a:pPr>
            <a:endParaRPr lang="en-US" dirty="0" smtClean="0"/>
          </a:p>
          <a:p>
            <a:pPr marL="0" indent="0" algn="r" fontAlgn="auto">
              <a:spcAft>
                <a:spcPts val="0"/>
              </a:spcAft>
              <a:buFont typeface="Wingdings"/>
              <a:buNone/>
              <a:defRPr/>
            </a:pPr>
            <a:endParaRPr lang="sk-SK" sz="2200" dirty="0" smtClean="0"/>
          </a:p>
          <a:p>
            <a:pPr marL="0" indent="0" algn="r" fontAlgn="auto">
              <a:spcAft>
                <a:spcPts val="0"/>
              </a:spcAft>
              <a:buFont typeface="Wingdings"/>
              <a:buNone/>
              <a:defRPr/>
            </a:pPr>
            <a:endParaRPr lang="sk-SK" sz="2200" dirty="0"/>
          </a:p>
          <a:p>
            <a:pPr marL="0" indent="0" algn="r" fontAlgn="auto">
              <a:spcAft>
                <a:spcPts val="0"/>
              </a:spcAft>
              <a:buFont typeface="Wingdings"/>
              <a:buNone/>
              <a:defRPr/>
            </a:pPr>
            <a:r>
              <a:rPr lang="sk-SK" sz="2400" dirty="0" err="1" smtClean="0"/>
              <a:t>radoslav</a:t>
            </a:r>
            <a:r>
              <a:rPr lang="en-US" sz="2400" dirty="0" smtClean="0"/>
              <a:t>.</a:t>
            </a:r>
            <a:r>
              <a:rPr lang="sk-SK" sz="2400" dirty="0" err="1" smtClean="0"/>
              <a:t>toth</a:t>
            </a:r>
            <a:r>
              <a:rPr lang="en-US" sz="2400" dirty="0" smtClean="0"/>
              <a:t>@antimon.gov.sk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226A4F2-7C82-4721-BB9F-33904C5098FA}" type="slidenum">
              <a:rPr lang="sk-SK"/>
              <a:pPr>
                <a:defRPr/>
              </a:pPr>
              <a:t>22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153400" cy="990600"/>
          </a:xfrm>
        </p:spPr>
        <p:txBody>
          <a:bodyPr/>
          <a:lstStyle/>
          <a:p>
            <a:r>
              <a:rPr lang="sk-SK" altLang="sk-SK" dirty="0" smtClean="0"/>
              <a:t>Prioritn</a:t>
            </a:r>
            <a:r>
              <a:rPr lang="sk-SK" altLang="sk-SK" dirty="0"/>
              <a:t>é</a:t>
            </a:r>
            <a:r>
              <a:rPr lang="sk-SK" altLang="sk-SK" dirty="0" smtClean="0"/>
              <a:t> oblasti  / praktiky </a:t>
            </a:r>
            <a:endParaRPr lang="sk-SK" alt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25144"/>
          </a:xfrm>
        </p:spPr>
        <p:txBody>
          <a:bodyPr/>
          <a:lstStyle/>
          <a:p>
            <a:r>
              <a:rPr lang="sk-SK" sz="2800" dirty="0" err="1"/>
              <a:t>Prioritizácia</a:t>
            </a:r>
            <a:r>
              <a:rPr lang="sk-SK" sz="2800" dirty="0"/>
              <a:t> plne zavedená do praxe</a:t>
            </a:r>
          </a:p>
          <a:p>
            <a:r>
              <a:rPr lang="sk-SK" sz="2800" dirty="0"/>
              <a:t>Riešenie zmysluplných prípadov, ktoré majú reálny dopad na spotrebiteľa (teória škody)</a:t>
            </a:r>
          </a:p>
          <a:p>
            <a:r>
              <a:rPr lang="sk-SK" sz="2800" dirty="0" smtClean="0"/>
              <a:t>Kartely, </a:t>
            </a:r>
            <a:endParaRPr lang="sk-SK" sz="2800" dirty="0"/>
          </a:p>
          <a:p>
            <a:pPr lvl="1"/>
            <a:r>
              <a:rPr lang="sk-SK" sz="2200" dirty="0" smtClean="0"/>
              <a:t>2013: 11 inšpekcií – 33 podnikateľov</a:t>
            </a:r>
          </a:p>
          <a:p>
            <a:pPr lvl="1"/>
            <a:r>
              <a:rPr lang="sk-SK" sz="2200" dirty="0" smtClean="0"/>
              <a:t>2014: </a:t>
            </a:r>
            <a:r>
              <a:rPr lang="sk-SK" sz="2200" dirty="0"/>
              <a:t>2</a:t>
            </a:r>
            <a:r>
              <a:rPr lang="sk-SK" sz="2200" dirty="0" smtClean="0"/>
              <a:t> inšpekcie </a:t>
            </a:r>
            <a:r>
              <a:rPr lang="sk-SK" sz="2200" dirty="0"/>
              <a:t>– </a:t>
            </a:r>
            <a:r>
              <a:rPr lang="sk-SK" sz="2200" dirty="0" smtClean="0"/>
              <a:t>10 podnikateľov</a:t>
            </a:r>
          </a:p>
          <a:p>
            <a:pPr lvl="1"/>
            <a:r>
              <a:rPr lang="sk-SK" sz="2200" dirty="0" smtClean="0"/>
              <a:t>otvorených 5 správnych konaní, ďalšie sú vo fáze príprav; len 1 zastavený prípad</a:t>
            </a:r>
            <a:endParaRPr lang="sk-SK" sz="2200" dirty="0"/>
          </a:p>
          <a:p>
            <a:pPr lvl="1" algn="just"/>
            <a:r>
              <a:rPr lang="sk-SK" sz="2200" dirty="0"/>
              <a:t>Oblasti: b</a:t>
            </a:r>
            <a:r>
              <a:rPr lang="sk-SK" sz="2200" dirty="0" smtClean="0"/>
              <a:t>ankový sektor; geodézia </a:t>
            </a:r>
            <a:r>
              <a:rPr lang="sk-SK" sz="2200" dirty="0"/>
              <a:t>a </a:t>
            </a:r>
            <a:r>
              <a:rPr lang="sk-SK" sz="2200" dirty="0" smtClean="0"/>
              <a:t>kartografia; učebné </a:t>
            </a:r>
            <a:r>
              <a:rPr lang="sk-SK" sz="2200" dirty="0"/>
              <a:t>pomôcky; </a:t>
            </a:r>
            <a:r>
              <a:rPr lang="sk-SK" sz="2200" dirty="0" smtClean="0"/>
              <a:t>IT sektor; </a:t>
            </a:r>
            <a:r>
              <a:rPr lang="sk-SK" sz="2200" dirty="0"/>
              <a:t>chemický </a:t>
            </a:r>
            <a:r>
              <a:rPr lang="sk-SK" sz="2200" dirty="0" smtClean="0"/>
              <a:t>priemysel; stavebníctvo</a:t>
            </a:r>
          </a:p>
          <a:p>
            <a:pPr lvl="1" algn="just"/>
            <a:r>
              <a:rPr lang="sk-SK" sz="2200" dirty="0" err="1" smtClean="0"/>
              <a:t>Bid</a:t>
            </a:r>
            <a:r>
              <a:rPr lang="sk-SK" sz="2200" dirty="0" smtClean="0"/>
              <a:t> </a:t>
            </a:r>
            <a:r>
              <a:rPr lang="sk-SK" sz="2200" dirty="0" err="1" smtClean="0"/>
              <a:t>rigging</a:t>
            </a:r>
            <a:r>
              <a:rPr lang="sk-SK" sz="2200" dirty="0" smtClean="0"/>
              <a:t> vo verejnom obstarávaní</a:t>
            </a:r>
            <a:endParaRPr lang="sk-SK" sz="2200" dirty="0"/>
          </a:p>
          <a:p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F5F16F2-4596-4C4C-AB93-AB8AF2F0C740}" type="slidenum">
              <a:rPr lang="sk-SK" smtClean="0"/>
              <a:pPr>
                <a:defRPr/>
              </a:pPr>
              <a:t>3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29850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dirty="0"/>
              <a:t>Prioritné </a:t>
            </a:r>
            <a:r>
              <a:rPr lang="sk-SK" altLang="sk-SK" dirty="0" smtClean="0"/>
              <a:t>sektory I.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sk-SK" dirty="0"/>
              <a:t>Tepelné hospodárstvo - ukončené</a:t>
            </a:r>
          </a:p>
          <a:p>
            <a:pPr lvl="1" algn="just"/>
            <a:r>
              <a:rPr lang="sk-SK" sz="2400" dirty="0"/>
              <a:t>Štúdia o fungovaní a problémoch v sektore tepelného hospodárstva v SR so zameraním na systémy CZT z pohľadu Protimonopolného úradu SR</a:t>
            </a:r>
          </a:p>
          <a:p>
            <a:pPr marL="471487" lvl="1" indent="0" algn="just">
              <a:buNone/>
            </a:pPr>
            <a:endParaRPr lang="sk-SK" dirty="0"/>
          </a:p>
          <a:p>
            <a:pPr algn="just"/>
            <a:r>
              <a:rPr lang="sk-SK" dirty="0"/>
              <a:t>Finančníctvo</a:t>
            </a:r>
          </a:p>
          <a:p>
            <a:pPr lvl="1" algn="just"/>
            <a:r>
              <a:rPr lang="sk-SK" sz="2400" dirty="0" smtClean="0"/>
              <a:t>Máj 2014 – Správa o viazaní bankových produktov (</a:t>
            </a:r>
            <a:r>
              <a:rPr lang="sk-SK" sz="2400" dirty="0"/>
              <a:t>úvery a bežné účty) </a:t>
            </a:r>
            <a:endParaRPr lang="sk-SK" sz="2400" dirty="0" smtClean="0"/>
          </a:p>
          <a:p>
            <a:pPr lvl="1" algn="just"/>
            <a:r>
              <a:rPr lang="sk-SK" sz="2400" dirty="0" smtClean="0"/>
              <a:t>Prebiehajúce prešetrovanie: bankové poplatky</a:t>
            </a:r>
          </a:p>
          <a:p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F5F16F2-4596-4C4C-AB93-AB8AF2F0C740}" type="slidenum">
              <a:rPr lang="sk-SK" smtClean="0"/>
              <a:pPr>
                <a:defRPr/>
              </a:pPr>
              <a:t>4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43383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Prioritné sektory II.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sk-SK" sz="3200" dirty="0"/>
              <a:t>Potravinárstvo</a:t>
            </a:r>
          </a:p>
          <a:p>
            <a:pPr lvl="1" algn="just"/>
            <a:r>
              <a:rPr lang="sk-SK" sz="2700" dirty="0"/>
              <a:t>Zameranie na trh s mliekom</a:t>
            </a:r>
          </a:p>
          <a:p>
            <a:pPr lvl="2" algn="just"/>
            <a:r>
              <a:rPr lang="sk-SK" sz="2600" dirty="0"/>
              <a:t>Vysoko citlivá komodita z pohľadu spotrebiteľa</a:t>
            </a:r>
          </a:p>
          <a:p>
            <a:pPr lvl="2" algn="just"/>
            <a:r>
              <a:rPr lang="sk-SK" sz="2600" dirty="0"/>
              <a:t>Potreba posúdiť vertikálne vzťahy na celom reťazci</a:t>
            </a:r>
          </a:p>
          <a:p>
            <a:pPr lvl="2" algn="just"/>
            <a:r>
              <a:rPr lang="sk-SK" sz="2600" dirty="0"/>
              <a:t>Žiadosti o informácie na relevantné </a:t>
            </a:r>
            <a:r>
              <a:rPr lang="sk-SK" sz="2600" dirty="0" smtClean="0"/>
              <a:t>subjekty</a:t>
            </a:r>
          </a:p>
          <a:p>
            <a:pPr lvl="1" algn="just"/>
            <a:r>
              <a:rPr lang="sk-SK" sz="2700" dirty="0"/>
              <a:t>Prebieha analýza výsledkov </a:t>
            </a:r>
            <a:r>
              <a:rPr lang="sk-SK" sz="2700" dirty="0" smtClean="0"/>
              <a:t>prieskumu</a:t>
            </a:r>
            <a:endParaRPr lang="sk-SK" sz="2700" dirty="0"/>
          </a:p>
          <a:p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F5F16F2-4596-4C4C-AB93-AB8AF2F0C740}" type="slidenum">
              <a:rPr lang="sk-SK" smtClean="0"/>
              <a:pPr>
                <a:defRPr/>
              </a:pPr>
              <a:t>5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421696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153400" cy="990600"/>
          </a:xfrm>
        </p:spPr>
        <p:txBody>
          <a:bodyPr/>
          <a:lstStyle/>
          <a:p>
            <a:r>
              <a:rPr lang="sk-SK" dirty="0" smtClean="0"/>
              <a:t>Kartely – aktuálne prípady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25144"/>
          </a:xfrm>
        </p:spPr>
        <p:txBody>
          <a:bodyPr/>
          <a:lstStyle/>
          <a:p>
            <a:r>
              <a:rPr lang="sk-SK" sz="2400" dirty="0" smtClean="0"/>
              <a:t>Prípad AKCENTA CZ – právoplatné rozhodnutie voči ČSOB (pokuta 3,2 mil. EUR)</a:t>
            </a:r>
          </a:p>
          <a:p>
            <a:r>
              <a:rPr lang="sk-SK" sz="2400" dirty="0" smtClean="0"/>
              <a:t>IT distribútori – zavedenie manipulačného / administratívneho poplatku – štádium po výzve</a:t>
            </a:r>
          </a:p>
          <a:p>
            <a:r>
              <a:rPr lang="sk-SK" sz="2400" dirty="0" smtClean="0"/>
              <a:t>Bankový sektor – správne </a:t>
            </a:r>
            <a:r>
              <a:rPr lang="sk-SK" sz="2400" dirty="0"/>
              <a:t>konanie – platforma pre výmenu informácií a koordináciu </a:t>
            </a:r>
            <a:r>
              <a:rPr lang="sk-SK" sz="2400" dirty="0" smtClean="0"/>
              <a:t>aktivít</a:t>
            </a:r>
          </a:p>
          <a:p>
            <a:r>
              <a:rPr lang="sk-SK" sz="2400" dirty="0" smtClean="0"/>
              <a:t>3 „</a:t>
            </a:r>
            <a:r>
              <a:rPr lang="sk-SK" sz="2400" dirty="0" err="1" smtClean="0"/>
              <a:t>bid</a:t>
            </a:r>
            <a:r>
              <a:rPr lang="sk-SK" sz="2400" dirty="0" smtClean="0"/>
              <a:t> </a:t>
            </a:r>
            <a:r>
              <a:rPr lang="sk-SK" sz="2400" dirty="0" err="1" smtClean="0"/>
              <a:t>rigging</a:t>
            </a:r>
            <a:r>
              <a:rPr lang="sk-SK" sz="2400" dirty="0" smtClean="0"/>
              <a:t>“ prípady:</a:t>
            </a:r>
          </a:p>
          <a:p>
            <a:pPr lvl="1"/>
            <a:r>
              <a:rPr lang="sk-SK" sz="1800" dirty="0" smtClean="0"/>
              <a:t>VO v oblasti predaja didaktických pomôcok (financované z fondov EÚ) – </a:t>
            </a:r>
            <a:r>
              <a:rPr lang="sk-SK" sz="1800" dirty="0"/>
              <a:t>štádium po </a:t>
            </a:r>
            <a:r>
              <a:rPr lang="sk-SK" sz="1800" dirty="0" smtClean="0"/>
              <a:t>výzve</a:t>
            </a:r>
          </a:p>
          <a:p>
            <a:pPr lvl="1"/>
            <a:r>
              <a:rPr lang="sk-SK" sz="1800" dirty="0" smtClean="0"/>
              <a:t>VO v stavebníctve - </a:t>
            </a:r>
            <a:r>
              <a:rPr lang="sk-SK" sz="1800" dirty="0"/>
              <a:t>rekonštrukcia objektu poskytujúceho služby v sociálnej oblasti  v celkovej hodnote viac ako 2 milióny </a:t>
            </a:r>
            <a:r>
              <a:rPr lang="sk-SK" sz="1800" dirty="0" smtClean="0"/>
              <a:t>eur </a:t>
            </a:r>
            <a:r>
              <a:rPr lang="sk-SK" sz="1800" dirty="0"/>
              <a:t>(financované z fondov </a:t>
            </a:r>
            <a:r>
              <a:rPr lang="sk-SK" sz="1800" dirty="0" smtClean="0"/>
              <a:t>EÚ) – </a:t>
            </a:r>
            <a:r>
              <a:rPr lang="sk-SK" sz="1800" dirty="0"/>
              <a:t>štádium </a:t>
            </a:r>
            <a:r>
              <a:rPr lang="sk-SK" sz="1800" dirty="0" smtClean="0"/>
              <a:t>pred výzvou</a:t>
            </a:r>
          </a:p>
          <a:p>
            <a:pPr lvl="1"/>
            <a:r>
              <a:rPr lang="sk-SK" sz="1800" dirty="0" smtClean="0"/>
              <a:t>Geodézia a kartografia – mapovanie zemského povrchu – </a:t>
            </a:r>
            <a:r>
              <a:rPr lang="sk-SK" sz="1800" dirty="0"/>
              <a:t>štádium pred výzvou</a:t>
            </a:r>
          </a:p>
          <a:p>
            <a:endParaRPr lang="sk-SK" dirty="0" smtClean="0"/>
          </a:p>
          <a:p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F5F16F2-4596-4C4C-AB93-AB8AF2F0C740}" type="slidenum">
              <a:rPr lang="sk-SK" smtClean="0"/>
              <a:pPr>
                <a:defRPr/>
              </a:pPr>
              <a:t>6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41477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153400" cy="990600"/>
          </a:xfrm>
        </p:spPr>
        <p:txBody>
          <a:bodyPr/>
          <a:lstStyle/>
          <a:p>
            <a:r>
              <a:rPr lang="sk-SK" sz="3700" dirty="0" smtClean="0"/>
              <a:t>Kartel stavebných spoločností I.</a:t>
            </a:r>
            <a:endParaRPr lang="en-US" sz="37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sz="2400" dirty="0" smtClean="0"/>
              <a:t>Najväčší kartelový prípad v histórii SR súťažného práva – pokuta </a:t>
            </a:r>
            <a:r>
              <a:rPr lang="en-US" sz="2400" dirty="0" smtClean="0"/>
              <a:t>45 </a:t>
            </a:r>
            <a:r>
              <a:rPr lang="en-US" sz="2400" dirty="0"/>
              <a:t>000 000 EUR</a:t>
            </a:r>
          </a:p>
          <a:p>
            <a:r>
              <a:rPr lang="sk-SK" sz="2400" dirty="0" smtClean="0"/>
              <a:t>Kartel 6 veľkých stavebných spoločností pôsobiacich v SR: </a:t>
            </a:r>
            <a:r>
              <a:rPr lang="sk-SK" sz="2400" dirty="0" err="1" smtClean="0"/>
              <a:t>Strabag</a:t>
            </a:r>
            <a:r>
              <a:rPr lang="sk-SK" sz="2400" dirty="0" smtClean="0"/>
              <a:t>, </a:t>
            </a:r>
            <a:r>
              <a:rPr lang="sk-SK" sz="2400" dirty="0" err="1" smtClean="0"/>
              <a:t>Doprastav</a:t>
            </a:r>
            <a:r>
              <a:rPr lang="sk-SK" sz="2400" dirty="0" smtClean="0"/>
              <a:t>, BETAMONT, </a:t>
            </a:r>
            <a:r>
              <a:rPr lang="sk-SK" sz="2400" dirty="0"/>
              <a:t>Inžinierske </a:t>
            </a:r>
            <a:r>
              <a:rPr lang="sk-SK" sz="2400" dirty="0" smtClean="0"/>
              <a:t>stavby, </a:t>
            </a:r>
            <a:r>
              <a:rPr lang="sk-SK" sz="2400" dirty="0" err="1"/>
              <a:t>Skanska</a:t>
            </a:r>
            <a:r>
              <a:rPr lang="sk-SK" sz="2400" dirty="0"/>
              <a:t> </a:t>
            </a:r>
            <a:r>
              <a:rPr lang="sk-SK" sz="2400" dirty="0" smtClean="0"/>
              <a:t>DS, </a:t>
            </a:r>
            <a:r>
              <a:rPr lang="sk-SK" sz="2400" dirty="0"/>
              <a:t>MOTA - ENGIL, ENGENHARIA E CONSTRUCAO, S.A. </a:t>
            </a:r>
            <a:endParaRPr lang="sk-SK" sz="2400" dirty="0" smtClean="0"/>
          </a:p>
          <a:p>
            <a:r>
              <a:rPr lang="sk-SK" sz="2400" dirty="0" smtClean="0"/>
              <a:t>Koordinácia správania v </a:t>
            </a:r>
            <a:r>
              <a:rPr lang="sk-SK" sz="2400" dirty="0" err="1" smtClean="0"/>
              <a:t>tendri</a:t>
            </a:r>
            <a:r>
              <a:rPr lang="sk-SK" sz="2400" dirty="0" smtClean="0"/>
              <a:t> na </a:t>
            </a:r>
            <a:r>
              <a:rPr lang="sk-SK" sz="2400" dirty="0"/>
              <a:t>uskutočnenie prác na výstavbu úseku diaľnice D1 Mengusovce - </a:t>
            </a:r>
            <a:r>
              <a:rPr lang="sk-SK" sz="2400" dirty="0" smtClean="0"/>
              <a:t>Jánovce</a:t>
            </a:r>
            <a:r>
              <a:rPr lang="en-US" sz="2400" dirty="0" smtClean="0"/>
              <a:t> </a:t>
            </a:r>
            <a:endParaRPr lang="en-US" sz="2400" dirty="0"/>
          </a:p>
          <a:p>
            <a:r>
              <a:rPr lang="sk-SK" sz="2400" dirty="0" smtClean="0"/>
              <a:t>Rozhodujúci dôkaz: </a:t>
            </a:r>
            <a:r>
              <a:rPr lang="sk-SK" sz="2400" dirty="0"/>
              <a:t>zhoda ponúk (indexov jednotkových cien jednotlivých položiek stavby</a:t>
            </a:r>
            <a:r>
              <a:rPr lang="sk-SK" sz="2400" dirty="0" smtClean="0"/>
              <a:t>)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F5F16F2-4596-4C4C-AB93-AB8AF2F0C740}" type="slidenum">
              <a:rPr lang="sk-SK" smtClean="0"/>
              <a:pPr>
                <a:defRPr/>
              </a:pPr>
              <a:t>7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19233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153400" cy="990600"/>
          </a:xfrm>
        </p:spPr>
        <p:txBody>
          <a:bodyPr/>
          <a:lstStyle/>
          <a:p>
            <a:r>
              <a:rPr lang="sk-SK" sz="3700" dirty="0"/>
              <a:t>Kartel stavebných spoločností </a:t>
            </a:r>
            <a:r>
              <a:rPr lang="sk-SK" sz="3700" dirty="0" smtClean="0"/>
              <a:t>II.</a:t>
            </a:r>
            <a:endParaRPr lang="en-US" sz="37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/>
          <a:lstStyle/>
          <a:p>
            <a:r>
              <a:rPr lang="sk-SK" dirty="0" smtClean="0"/>
              <a:t>NS SR:</a:t>
            </a:r>
          </a:p>
          <a:p>
            <a:pPr marL="0" indent="0">
              <a:buNone/>
            </a:pPr>
            <a:r>
              <a:rPr lang="sk-SK" sz="1700" i="1" dirty="0"/>
              <a:t>„....Ako nepriamy dôkaz môže byť za určitých okolností použité faktické správanie súťažiteľov na trhu, pokiaľ indikuje koordinovanosť a pokiaľ sa nedá vysvetliť inak ako priamy dôsledok predchádzajúcej komunikácie na danú tému. ...“. </a:t>
            </a:r>
            <a:r>
              <a:rPr lang="sk-SK" sz="1700" dirty="0"/>
              <a:t>(str. 64)</a:t>
            </a:r>
          </a:p>
          <a:p>
            <a:pPr marL="0" indent="0">
              <a:buNone/>
            </a:pPr>
            <a:r>
              <a:rPr lang="sk-SK" sz="1700" dirty="0"/>
              <a:t> </a:t>
            </a:r>
          </a:p>
          <a:p>
            <a:pPr marL="0" indent="0">
              <a:buNone/>
            </a:pPr>
            <a:r>
              <a:rPr lang="sk-SK" sz="1700" i="1" dirty="0"/>
              <a:t>„...Potom </a:t>
            </a:r>
            <a:r>
              <a:rPr lang="sk-SK" sz="1700" i="1" dirty="0" smtClean="0"/>
              <a:t>žalovaný, </a:t>
            </a:r>
            <a:r>
              <a:rPr lang="sk-SK" sz="1700" i="1" dirty="0"/>
              <a:t>ako aj jeho prvostupňový správny orgán konali riadne v zmysle hore citovanej judikatúry SD EÚ a ustanovení zákona č. 136/2001 Z. z., keď začali vyhodnocovať mimoriadnu a výraznú zhodu cenových ponúk jednotlivých uchádzačov v súťaži so záverom, že takáto zhoda nie je objektívne vysvetliteľná inak, ako dôsledok uzavretia dohody obmedzujúcej súťaž.“. </a:t>
            </a:r>
            <a:r>
              <a:rPr lang="sk-SK" sz="1700" dirty="0"/>
              <a:t>(str. 58)</a:t>
            </a:r>
          </a:p>
          <a:p>
            <a:endParaRPr lang="sk-SK" sz="1700" dirty="0"/>
          </a:p>
          <a:p>
            <a:pPr marL="0" indent="0">
              <a:buNone/>
            </a:pPr>
            <a:r>
              <a:rPr lang="sk-SK" sz="1700" dirty="0"/>
              <a:t>...Najvyšší súd akceptuje argumentáciu žalobcov potiaľ, že tento dôkaz  je nepriamy, ale na druhej strane s odkazom na judikatúru SD EÚ zdôrazňuje, že aj tak ide o relevantný dôkaz v konaní, a preto boli žalobcovia zaťažení bremenom, aby v rámci svojho procesného práva na obranu hodnoverne vysvetlili túto cenovú zhodu inak, ako ju vysvetľuje žalovaný ....“</a:t>
            </a:r>
            <a:r>
              <a:rPr lang="sk-SK" sz="1700" i="1" dirty="0"/>
              <a:t>.(str. 58)</a:t>
            </a:r>
            <a:endParaRPr lang="sk-SK" sz="17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F5F16F2-4596-4C4C-AB93-AB8AF2F0C740}" type="slidenum">
              <a:rPr lang="sk-SK" smtClean="0"/>
              <a:pPr>
                <a:defRPr/>
              </a:pPr>
              <a:t>8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87654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900" dirty="0" smtClean="0"/>
              <a:t>Zneužívanie dominantného postavenia</a:t>
            </a:r>
            <a:endParaRPr lang="en-US" sz="39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sz="2800" dirty="0"/>
              <a:t>Pokuta vyše 10 mil. eur účastníkovi na trhu nákladnej železničnej </a:t>
            </a:r>
            <a:r>
              <a:rPr lang="sk-SK" sz="2800" dirty="0" smtClean="0"/>
              <a:t>dopravy</a:t>
            </a:r>
          </a:p>
          <a:p>
            <a:pPr lvl="1" algn="just"/>
            <a:r>
              <a:rPr lang="sk-SK" sz="2400" dirty="0"/>
              <a:t>Dominantná spoločnosť na tomto trhu zneužila svoje postavenie tým, že obmedzila predaj a prenájom elektrických rušňov a tankovanie nafty do motorových rušňov súkromným dopravcom, ktorí jej </a:t>
            </a:r>
            <a:r>
              <a:rPr lang="sk-SK" sz="2400" dirty="0" smtClean="0"/>
              <a:t>konkurovali </a:t>
            </a:r>
            <a:endParaRPr lang="sk-SK" sz="2400" dirty="0"/>
          </a:p>
          <a:p>
            <a:pPr lvl="1" algn="just"/>
            <a:r>
              <a:rPr lang="sk-SK" sz="2400" dirty="0"/>
              <a:t>Zámerom bolo vytlačiť konkurentov z trhu, resp. zabrániť ich </a:t>
            </a:r>
            <a:r>
              <a:rPr lang="sk-SK" sz="2400" dirty="0" smtClean="0"/>
              <a:t>rastu</a:t>
            </a:r>
          </a:p>
          <a:p>
            <a:pPr marL="366713" lvl="1" indent="0" algn="just">
              <a:buNone/>
            </a:pPr>
            <a:endParaRPr lang="sk-SK" sz="2400" dirty="0"/>
          </a:p>
          <a:p>
            <a:r>
              <a:rPr lang="sk-SK" sz="2800" dirty="0"/>
              <a:t>Prípad ENVI-PAK – potvrdenie NS SR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F5F16F2-4596-4C4C-AB93-AB8AF2F0C740}" type="slidenum">
              <a:rPr lang="sk-SK" smtClean="0"/>
              <a:pPr>
                <a:defRPr/>
              </a:pPr>
              <a:t>9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17533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zentacia_vzor sj">
  <a:themeElements>
    <a:clrScheme name="Vlastná 4">
      <a:dk1>
        <a:sysClr val="windowText" lastClr="000000"/>
      </a:dk1>
      <a:lt1>
        <a:sysClr val="window" lastClr="EFEEC0"/>
      </a:lt1>
      <a:dk2>
        <a:srgbClr val="FFFFFF"/>
      </a:dk2>
      <a:lt2>
        <a:srgbClr val="000000"/>
      </a:lt2>
      <a:accent1>
        <a:srgbClr val="25657A"/>
      </a:accent1>
      <a:accent2>
        <a:srgbClr val="000000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, klas. ver.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žný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lastný návrh">
  <a:themeElements>
    <a:clrScheme name="Office">
      <a:dk1>
        <a:sysClr val="windowText" lastClr="000000"/>
      </a:dk1>
      <a:lt1>
        <a:sysClr val="window" lastClr="EFEEC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EFEEC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EFEEC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lastná 4">
    <a:dk1>
      <a:sysClr val="windowText" lastClr="000000"/>
    </a:dk1>
    <a:lt1>
      <a:sysClr val="window" lastClr="EFEEC0"/>
    </a:lt1>
    <a:dk2>
      <a:srgbClr val="FFFFFF"/>
    </a:dk2>
    <a:lt2>
      <a:srgbClr val="000000"/>
    </a:lt2>
    <a:accent1>
      <a:srgbClr val="25657A"/>
    </a:accent1>
    <a:accent2>
      <a:srgbClr val="000000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prezentacia_vzor sj</Template>
  <TotalTime>910</TotalTime>
  <Words>618</Words>
  <Application>Microsoft Office PowerPoint</Application>
  <PresentationFormat>Prezentácia na obrazovke (4:3)</PresentationFormat>
  <Paragraphs>126</Paragraphs>
  <Slides>22</Slides>
  <Notes>3</Notes>
  <HiddenSlides>0</HiddenSlides>
  <MMClips>0</MMClips>
  <ScaleCrop>false</ScaleCrop>
  <HeadingPairs>
    <vt:vector size="4" baseType="variant">
      <vt:variant>
        <vt:lpstr>Motív</vt:lpstr>
      </vt:variant>
      <vt:variant>
        <vt:i4>2</vt:i4>
      </vt:variant>
      <vt:variant>
        <vt:lpstr>Nadpisy snímok</vt:lpstr>
      </vt:variant>
      <vt:variant>
        <vt:i4>22</vt:i4>
      </vt:variant>
    </vt:vector>
  </HeadingPairs>
  <TitlesOfParts>
    <vt:vector size="24" baseType="lpstr">
      <vt:lpstr>prezentacia_vzor sj</vt:lpstr>
      <vt:lpstr>Vlastný návrh</vt:lpstr>
      <vt:lpstr>Novinky v súťažnom práve Konferencia Aktuálne trendy v slovenskom a európskom súťažnom práve</vt:lpstr>
      <vt:lpstr>Výsledky činnosti úradu za     posledný rok</vt:lpstr>
      <vt:lpstr>Prioritné oblasti  / praktiky </vt:lpstr>
      <vt:lpstr>Prioritné sektory I.</vt:lpstr>
      <vt:lpstr>Prioritné sektory II.</vt:lpstr>
      <vt:lpstr>Kartely – aktuálne prípady</vt:lpstr>
      <vt:lpstr>Kartel stavebných spoločností I.</vt:lpstr>
      <vt:lpstr>Kartel stavebných spoločností II.</vt:lpstr>
      <vt:lpstr>Zneužívanie dominantného postavenia</vt:lpstr>
      <vt:lpstr>Kontrola koncentrácií</vt:lpstr>
      <vt:lpstr>Legislatívne zmeny</vt:lpstr>
      <vt:lpstr>Zlepšujeme komunikáciu             s verejnosťou</vt:lpstr>
      <vt:lpstr>Nová webová stránka www.antimon.gov.sk  </vt:lpstr>
      <vt:lpstr>PMÚ SR tweetuje na @PMUSR_tweetuje</vt:lpstr>
      <vt:lpstr>Informujeme novinárov               na tlačových konferenciách</vt:lpstr>
      <vt:lpstr>COMPact – komentované znenie              zákona o ochrane hospodárskej súťaže </vt:lpstr>
      <vt:lpstr>Snímka 17</vt:lpstr>
      <vt:lpstr>Snímka 18</vt:lpstr>
      <vt:lpstr>Snímka 19</vt:lpstr>
      <vt:lpstr>Snímka 20</vt:lpstr>
      <vt:lpstr>Výzvy do budúceho obdobia</vt:lpstr>
      <vt:lpstr>Snímka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Andrea  Wilhelmová</dc:creator>
  <cp:lastModifiedBy>Andrejka</cp:lastModifiedBy>
  <cp:revision>141</cp:revision>
  <cp:lastPrinted>2014-05-13T14:18:20Z</cp:lastPrinted>
  <dcterms:created xsi:type="dcterms:W3CDTF">2014-02-19T12:44:41Z</dcterms:created>
  <dcterms:modified xsi:type="dcterms:W3CDTF">2014-05-13T21:26:27Z</dcterms:modified>
</cp:coreProperties>
</file>