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4"/>
  </p:notesMasterIdLst>
  <p:handoutMasterIdLst>
    <p:handoutMasterId r:id="rId15"/>
  </p:handoutMasterIdLst>
  <p:sldIdLst>
    <p:sldId id="274" r:id="rId3"/>
    <p:sldId id="276" r:id="rId4"/>
    <p:sldId id="277" r:id="rId5"/>
    <p:sldId id="279" r:id="rId6"/>
    <p:sldId id="284" r:id="rId7"/>
    <p:sldId id="280" r:id="rId8"/>
    <p:sldId id="281" r:id="rId9"/>
    <p:sldId id="278" r:id="rId10"/>
    <p:sldId id="285" r:id="rId11"/>
    <p:sldId id="283" r:id="rId12"/>
    <p:sldId id="272" r:id="rId13"/>
  </p:sldIdLst>
  <p:sldSz cx="9144000" cy="6858000" type="screen4x3"/>
  <p:notesSz cx="6669088" cy="9928225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7" autoAdjust="0"/>
  </p:normalViewPr>
  <p:slideViewPr>
    <p:cSldViewPr>
      <p:cViewPr varScale="1">
        <p:scale>
          <a:sx n="75" d="100"/>
          <a:sy n="75" d="100"/>
        </p:scale>
        <p:origin x="-102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ANTIMONOPOLY OFFICE of the Slovak Republic</a:t>
            </a:r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DDD22D08-8AF8-4E35-BDDA-F1871B4860D1}" type="datetimeFigureOut">
              <a:rPr lang="en-US"/>
              <a:pPr>
                <a:defRPr/>
              </a:pPr>
              <a:t>5/13/2014</a:t>
            </a:fld>
            <a:endParaRPr lang="en-US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79280DF5-7E60-44CA-A7AD-25CA613041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343809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ANTIMONOPOLY OFFICE of the Slovak Republic</a:t>
            </a:r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69B8D0E0-07CC-468A-ACAB-DB3DD40048CF}" type="datetimeFigureOut">
              <a:rPr lang="en-US"/>
              <a:pPr>
                <a:defRPr/>
              </a:pPr>
              <a:t>5/13/2014</a:t>
            </a:fld>
            <a:endParaRPr lang="en-US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66750" y="4716463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noProof="0" smtClean="0"/>
              <a:t>Upravte štýl predlohy textu.</a:t>
            </a:r>
          </a:p>
          <a:p>
            <a:pPr lvl="1"/>
            <a:r>
              <a:rPr lang="sk-SK" noProof="0" smtClean="0"/>
              <a:t>Druhá úroveň</a:t>
            </a:r>
          </a:p>
          <a:p>
            <a:pPr lvl="2"/>
            <a:r>
              <a:rPr lang="sk-SK" noProof="0" smtClean="0"/>
              <a:t>Tretia úroveň</a:t>
            </a:r>
          </a:p>
          <a:p>
            <a:pPr lvl="3"/>
            <a:r>
              <a:rPr lang="sk-SK" noProof="0" smtClean="0"/>
              <a:t>Štvrtá úroveň</a:t>
            </a:r>
          </a:p>
          <a:p>
            <a:pPr lvl="4"/>
            <a:r>
              <a:rPr lang="sk-SK" noProof="0" smtClean="0"/>
              <a:t>Piata úroveň</a:t>
            </a:r>
            <a:endParaRPr lang="en-US" noProof="0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50325D9-D0DA-4FDC-AF6A-F927B35AAD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1363182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obrazu snímky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sk-SK" altLang="sk-SK" smtClean="0"/>
          </a:p>
        </p:txBody>
      </p:sp>
      <p:sp>
        <p:nvSpPr>
          <p:cNvPr id="18436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36D79D9-A542-4346-8F18-C21EAC92C62F}" type="slidenum">
              <a:rPr lang="en-US" altLang="sk-SK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sk-SK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obrazu snímky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sk-SK" altLang="sk-SK" smtClean="0"/>
          </a:p>
        </p:txBody>
      </p:sp>
      <p:sp>
        <p:nvSpPr>
          <p:cNvPr id="19460" name="Zástupný symbol čísla snímky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4D47AEB-3849-43E5-8AD1-6A9B76879943}" type="slidenum">
              <a:rPr lang="en-US" altLang="sk-SK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 altLang="sk-SK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á snímk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ĺžnik 2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Obdĺžnik 3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ĺžnik 4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Nadpis 7"/>
          <p:cNvSpPr txBox="1">
            <a:spLocks/>
          </p:cNvSpPr>
          <p:nvPr/>
        </p:nvSpPr>
        <p:spPr>
          <a:xfrm>
            <a:off x="1333500" y="1844675"/>
            <a:ext cx="6477000" cy="18288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 cap="all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7" name="Obrázo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0538" y="252413"/>
            <a:ext cx="210978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539552" y="1628800"/>
            <a:ext cx="8153400" cy="151216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sk-SK" dirty="0"/>
          </a:p>
        </p:txBody>
      </p:sp>
    </p:spTree>
    <p:extLst>
      <p:ext uri="{BB962C8B-B14F-4D97-AF65-F5344CB8AC3E}">
        <p14:creationId xmlns="" xmlns:p14="http://schemas.microsoft.com/office/powerpoint/2010/main" val="33489575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o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0538" y="252413"/>
            <a:ext cx="210978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5" name="Zástupný symbol čísla snímky 2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ctr" eaLnBrk="1" latinLnBrk="0" hangingPunct="1">
              <a:defRPr kumimoji="0" sz="1400" b="1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E07420A-1707-4995-AFBC-53403AA6C26A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  <p:extLst>
      <p:ext uri="{BB962C8B-B14F-4D97-AF65-F5344CB8AC3E}">
        <p14:creationId xmlns="" xmlns:p14="http://schemas.microsoft.com/office/powerpoint/2010/main" val="1476951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ĺžnik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ĺžnik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7" name="Obrázok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0538" y="252413"/>
            <a:ext cx="210978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8" name="Zástupný symbol čísla snímky 22"/>
          <p:cNvSpPr>
            <a:spLocks noGrp="1"/>
          </p:cNvSpPr>
          <p:nvPr>
            <p:ph type="sldNum" sz="quarter" idx="10"/>
          </p:nvPr>
        </p:nvSpPr>
        <p:spPr>
          <a:xfrm>
            <a:off x="6011863" y="188913"/>
            <a:ext cx="533400" cy="244475"/>
          </a:xfrm>
        </p:spPr>
        <p:txBody>
          <a:bodyPr/>
          <a:lstStyle>
            <a:lvl1pPr algn="ctr" eaLnBrk="1" latinLnBrk="0" hangingPunct="1">
              <a:defRPr kumimoji="0" sz="1400" b="1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57E0783-06C7-455C-AC74-7E78D1349B54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  <p:extLst>
      <p:ext uri="{BB962C8B-B14F-4D97-AF65-F5344CB8AC3E}">
        <p14:creationId xmlns="" xmlns:p14="http://schemas.microsoft.com/office/powerpoint/2010/main" val="39583057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927307-B6A4-4253-B02A-DEADBC6E8B18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30791830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F5AC40-8F26-4423-8088-EC17DA1924E8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34346068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232C7-B5AC-400C-8CC3-EED57082C3F4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33210102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A901B1-63DF-4F1D-8FD3-478AE4FC8E14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9606143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8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B92437-FA8E-44F1-9D3C-E524A55B25C8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15127657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59A0C-37B1-4BDF-BDD8-F9777418A9AB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4865959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A56230-B4EE-4991-9D16-254C20760BDD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27201727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EBEB7-ADDF-4B44-A027-9AEEF513ADF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3193017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o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0538" y="252413"/>
            <a:ext cx="210978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8" name="Zástupný symbol obsahu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Zástupný symbol čísla snímky 2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ctr" eaLnBrk="1" latinLnBrk="0" hangingPunct="1">
              <a:defRPr kumimoji="0" sz="1400" b="1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F5F16F2-4596-4C4C-AB93-AB8AF2F0C740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  <p:extLst>
      <p:ext uri="{BB962C8B-B14F-4D97-AF65-F5344CB8AC3E}">
        <p14:creationId xmlns="" xmlns:p14="http://schemas.microsoft.com/office/powerpoint/2010/main" val="4601861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7E82F-0CBD-4A56-990A-2846466F97EF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3397535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15785-AC51-428B-976A-98051C3EEECF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32850419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A4285-5D2D-4125-8A69-0463ECA52C55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3047569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ĺžnik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Obdĺžnik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7" name="Obrázok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0538" y="252413"/>
            <a:ext cx="210978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8" name="Zástupný symbol čísla snímky 22"/>
          <p:cNvSpPr>
            <a:spLocks noGrp="1"/>
          </p:cNvSpPr>
          <p:nvPr>
            <p:ph type="sldNum" sz="quarter" idx="10"/>
          </p:nvPr>
        </p:nvSpPr>
        <p:spPr>
          <a:xfrm>
            <a:off x="323850" y="1916113"/>
            <a:ext cx="533400" cy="244475"/>
          </a:xfrm>
        </p:spPr>
        <p:txBody>
          <a:bodyPr/>
          <a:lstStyle>
            <a:lvl1pPr algn="ctr" eaLnBrk="1" latinLnBrk="0" hangingPunct="1">
              <a:defRPr kumimoji="0" sz="1400" b="1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6E64C90-B504-487E-941A-542BF1AFB9B4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  <p:extLst>
      <p:ext uri="{BB962C8B-B14F-4D97-AF65-F5344CB8AC3E}">
        <p14:creationId xmlns="" xmlns:p14="http://schemas.microsoft.com/office/powerpoint/2010/main" val="36259591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o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0538" y="252413"/>
            <a:ext cx="210978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9" name="Zástupný symbol obsahu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11" name="Zástupný symbol obsahu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6" name="Zástupný symbol čísla snímky 2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ctr" eaLnBrk="1" latinLnBrk="0" hangingPunct="1">
              <a:defRPr kumimoji="0" sz="1400" b="1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2830EA3-F16B-4F30-A9CA-A00BDCF16E99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  <p:extLst>
      <p:ext uri="{BB962C8B-B14F-4D97-AF65-F5344CB8AC3E}">
        <p14:creationId xmlns="" xmlns:p14="http://schemas.microsoft.com/office/powerpoint/2010/main" val="655268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o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0538" y="252413"/>
            <a:ext cx="210978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11" name="Zástupný symbol obsahu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13" name="Zástupný symbol obsahu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16" name="Zástupný symbol textu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15" name="Zástupný symbol textu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8" name="Zástupný symbol čísla snímky 2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ctr" eaLnBrk="1" latinLnBrk="0" hangingPunct="1">
              <a:defRPr kumimoji="0" sz="1400" b="1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EFB5ADF-1EC2-4D14-922F-D9CBEFC5AE08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  <p:extLst>
      <p:ext uri="{BB962C8B-B14F-4D97-AF65-F5344CB8AC3E}">
        <p14:creationId xmlns="" xmlns:p14="http://schemas.microsoft.com/office/powerpoint/2010/main" val="1805624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o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0538" y="252413"/>
            <a:ext cx="210978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19301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o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0538" y="252413"/>
            <a:ext cx="210978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275634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o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0538" y="252413"/>
            <a:ext cx="210978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9" name="Zástupný symbol obsahu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59850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ĺžnik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ĺžnik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bdĺžnik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9" name="Obrázok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0538" y="252413"/>
            <a:ext cx="210978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Obdĺžnik 16"/>
          <p:cNvSpPr>
            <a:spLocks noChangeArrowheads="1"/>
          </p:cNvSpPr>
          <p:nvPr/>
        </p:nvSpPr>
        <p:spPr bwMode="auto">
          <a:xfrm>
            <a:off x="468313" y="1268413"/>
            <a:ext cx="5032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E30FFA1-6E56-4E2B-BD88-863A08D1BE99}" type="slidenum">
              <a:rPr lang="sk-SK" altLang="sk-SK">
                <a:solidFill>
                  <a:schemeClr val="bg1"/>
                </a:solidFill>
              </a:rPr>
              <a:pPr/>
              <a:t>‹#›</a:t>
            </a:fld>
            <a:endParaRPr lang="sk-SK" alt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sk-SK" noProof="0" smtClean="0"/>
              <a:t>Ak chcete pridať obrázok, kliknite na ikonu</a:t>
            </a:r>
            <a:endParaRPr lang="en-US" noProof="0" dirty="0"/>
          </a:p>
        </p:txBody>
      </p:sp>
    </p:spTree>
    <p:extLst>
      <p:ext uri="{BB962C8B-B14F-4D97-AF65-F5344CB8AC3E}">
        <p14:creationId xmlns="" xmlns:p14="http://schemas.microsoft.com/office/powerpoint/2010/main" val="25793610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nadpisu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sk-SK" smtClean="0"/>
              <a:t>Upravte štýly predlohy textu</a:t>
            </a:r>
            <a:endParaRPr lang="en-US" altLang="sk-SK" smtClean="0"/>
          </a:p>
        </p:txBody>
      </p:sp>
      <p:sp>
        <p:nvSpPr>
          <p:cNvPr id="1027" name="Zástupný symbol textu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sk-SK" smtClean="0"/>
              <a:t>Upravte štýl predlohy textu.</a:t>
            </a:r>
          </a:p>
          <a:p>
            <a:pPr lvl="1"/>
            <a:r>
              <a:rPr lang="sk-SK" altLang="sk-SK" smtClean="0"/>
              <a:t>Druhá úroveň</a:t>
            </a:r>
          </a:p>
          <a:p>
            <a:pPr lvl="2"/>
            <a:r>
              <a:rPr lang="sk-SK" altLang="sk-SK" smtClean="0"/>
              <a:t>Tretia úroveň</a:t>
            </a:r>
          </a:p>
          <a:p>
            <a:pPr lvl="3"/>
            <a:r>
              <a:rPr lang="sk-SK" altLang="sk-SK" smtClean="0"/>
              <a:t>Štvrtá úroveň</a:t>
            </a:r>
          </a:p>
          <a:p>
            <a:pPr lvl="4"/>
            <a:r>
              <a:rPr lang="sk-SK" altLang="sk-SK" smtClean="0"/>
              <a:t>Piata úroveň</a:t>
            </a:r>
            <a:endParaRPr lang="en-US" altLang="sk-SK" smtClean="0"/>
          </a:p>
        </p:txBody>
      </p:sp>
      <p:sp>
        <p:nvSpPr>
          <p:cNvPr id="14" name="Zástupný symbol dátumu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dirty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dirty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Obdĺžnik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bdĺžnik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Obdĺžnik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Zástupný symbol čísla snímky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DE7FDCA-BE99-4759-AFF0-9B8371392AD0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19088" indent="-319088" algn="l" rtl="0" eaLnBrk="1" fontAlgn="base" hangingPunct="1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1" fontAlgn="base" hangingPunct="1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fontAlgn="base" hangingPunct="1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fontAlgn="base" hangingPunct="1">
        <a:spcBef>
          <a:spcPts val="400"/>
        </a:spcBef>
        <a:spcAft>
          <a:spcPct val="0"/>
        </a:spcAft>
        <a:buClr>
          <a:srgbClr val="A7EA52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fontAlgn="base" hangingPunct="1">
        <a:spcBef>
          <a:spcPts val="400"/>
        </a:spcBef>
        <a:spcAft>
          <a:spcPct val="0"/>
        </a:spcAft>
        <a:buClr>
          <a:srgbClr val="5DCEAF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Zástupný symbol nadpis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sk-SK" smtClean="0"/>
              <a:t>Kliknite sem a upravte štýl predlohy nadpisov.</a:t>
            </a:r>
          </a:p>
        </p:txBody>
      </p:sp>
      <p:sp>
        <p:nvSpPr>
          <p:cNvPr id="2051" name="Zástupný symbol tex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sk-SK" smtClean="0"/>
              <a:t>Kliknite sem a upravte štýly predlohy textu.</a:t>
            </a:r>
          </a:p>
          <a:p>
            <a:pPr lvl="1"/>
            <a:r>
              <a:rPr lang="sk-SK" altLang="sk-SK" smtClean="0"/>
              <a:t>Druhá úroveň</a:t>
            </a:r>
          </a:p>
          <a:p>
            <a:pPr lvl="2"/>
            <a:r>
              <a:rPr lang="sk-SK" altLang="sk-SK" smtClean="0"/>
              <a:t>Tretia úroveň</a:t>
            </a:r>
          </a:p>
          <a:p>
            <a:pPr lvl="3"/>
            <a:r>
              <a:rPr lang="sk-SK" altLang="sk-SK" smtClean="0"/>
              <a:t>Štvrtá úroveň</a:t>
            </a:r>
          </a:p>
          <a:p>
            <a:pPr lvl="4"/>
            <a:r>
              <a:rPr lang="sk-SK" altLang="sk-SK" smtClean="0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A0192BD-67A1-4F04-B98B-9371F14D6E05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ntimon.gov.sk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>
          <a:xfrm>
            <a:off x="611560" y="1628800"/>
            <a:ext cx="8153400" cy="1441450"/>
          </a:xfrm>
        </p:spPr>
        <p:txBody>
          <a:bodyPr/>
          <a:lstStyle/>
          <a:p>
            <a:pPr algn="ctr"/>
            <a:r>
              <a:rPr lang="sk-SK" altLang="sk-SK" dirty="0" smtClean="0"/>
              <a:t>Ukladanie podmienok </a:t>
            </a:r>
            <a:br>
              <a:rPr lang="sk-SK" altLang="sk-SK" dirty="0" smtClean="0"/>
            </a:br>
            <a:r>
              <a:rPr lang="sk-SK" altLang="sk-SK" dirty="0" smtClean="0"/>
              <a:t>a povinností </a:t>
            </a:r>
            <a:br>
              <a:rPr lang="sk-SK" altLang="sk-SK" dirty="0" smtClean="0"/>
            </a:br>
            <a:r>
              <a:rPr lang="sk-SK" altLang="sk-SK" dirty="0" smtClean="0"/>
              <a:t>pri posudzovaní koncentrácií</a:t>
            </a:r>
            <a:br>
              <a:rPr lang="sk-SK" altLang="sk-SK" dirty="0" smtClean="0"/>
            </a:br>
            <a:r>
              <a:rPr lang="sk-SK" altLang="sk-SK" dirty="0" smtClean="0"/>
              <a:t> v SR</a:t>
            </a:r>
            <a:br>
              <a:rPr lang="sk-SK" altLang="sk-SK" dirty="0" smtClean="0"/>
            </a:br>
            <a:endParaRPr lang="sk-SK" altLang="sk-SK" dirty="0" smtClean="0"/>
          </a:p>
        </p:txBody>
      </p:sp>
      <p:sp>
        <p:nvSpPr>
          <p:cNvPr id="14339" name="BlokTextu 2"/>
          <p:cNvSpPr txBox="1">
            <a:spLocks noChangeArrowheads="1"/>
          </p:cNvSpPr>
          <p:nvPr/>
        </p:nvSpPr>
        <p:spPr bwMode="auto">
          <a:xfrm>
            <a:off x="5400675" y="4679950"/>
            <a:ext cx="3240088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sk-SK" altLang="sk-SK" sz="2200" dirty="0" smtClean="0">
                <a:solidFill>
                  <a:schemeClr val="bg1"/>
                </a:solidFill>
              </a:rPr>
              <a:t>Erika </a:t>
            </a:r>
            <a:r>
              <a:rPr lang="sk-SK" altLang="sk-SK" sz="2200" dirty="0" err="1" smtClean="0">
                <a:solidFill>
                  <a:schemeClr val="bg1"/>
                </a:solidFill>
              </a:rPr>
              <a:t>Lovásová</a:t>
            </a:r>
            <a:endParaRPr lang="sk-SK" altLang="sk-SK" sz="2200" dirty="0">
              <a:solidFill>
                <a:schemeClr val="bg1"/>
              </a:solidFill>
            </a:endParaRPr>
          </a:p>
          <a:p>
            <a:r>
              <a:rPr lang="sk-SK" altLang="sk-SK" sz="2200" dirty="0">
                <a:solidFill>
                  <a:schemeClr val="bg1"/>
                </a:solidFill>
              </a:rPr>
              <a:t>Protimonopolný úrad SR</a:t>
            </a:r>
          </a:p>
          <a:p>
            <a:r>
              <a:rPr lang="sk-SK" altLang="sk-SK" sz="2200" dirty="0" smtClean="0">
                <a:solidFill>
                  <a:schemeClr val="bg1"/>
                </a:solidFill>
              </a:rPr>
              <a:t>Bratislava, 14.05.2014</a:t>
            </a:r>
            <a:endParaRPr lang="sk-SK" altLang="sk-SK" sz="2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Úvahy do budúcnosti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sz="2000" dirty="0" smtClean="0"/>
              <a:t>Viaceré praktické problémy (včasnosť návrhu, správca, vzor návrhu) budú riešené v Usmernení, ktoré by malo byť priebežne revidované</a:t>
            </a:r>
          </a:p>
          <a:p>
            <a:r>
              <a:rPr lang="sk-SK" sz="2000" dirty="0" smtClean="0"/>
              <a:t>Problém s lehotami riešiť aj zefektívnením testovania – </a:t>
            </a:r>
            <a:r>
              <a:rPr lang="sk-SK" sz="2000" dirty="0" smtClean="0"/>
              <a:t>možná predpríprava pre </a:t>
            </a:r>
            <a:r>
              <a:rPr lang="sk-SK" sz="2000" dirty="0" smtClean="0"/>
              <a:t>testovanie, propagácia dôležitosti testovania voči adresátom</a:t>
            </a:r>
          </a:p>
          <a:p>
            <a:r>
              <a:rPr lang="sk-SK" sz="2000" dirty="0" smtClean="0"/>
              <a:t>Problematika cezhraničných koncentrácií:</a:t>
            </a:r>
          </a:p>
          <a:p>
            <a:pPr>
              <a:buFontTx/>
              <a:buChar char="-"/>
            </a:pPr>
            <a:r>
              <a:rPr lang="sk-SK" sz="2000" dirty="0" smtClean="0"/>
              <a:t>Dôležitosť výmeny informácií</a:t>
            </a:r>
          </a:p>
          <a:p>
            <a:pPr>
              <a:buFontTx/>
              <a:buChar char="-"/>
            </a:pPr>
            <a:r>
              <a:rPr lang="sk-SK" sz="2000" dirty="0" smtClean="0"/>
              <a:t>Načasovanie procesu</a:t>
            </a:r>
          </a:p>
          <a:p>
            <a:pPr>
              <a:buFontTx/>
              <a:buChar char="-"/>
            </a:pPr>
            <a:r>
              <a:rPr lang="sk-SK" sz="2000" dirty="0" smtClean="0"/>
              <a:t>Obsah podmienok a povinností</a:t>
            </a:r>
          </a:p>
          <a:p>
            <a:pPr>
              <a:buFontTx/>
              <a:buChar char="-"/>
            </a:pPr>
            <a:r>
              <a:rPr lang="sk-SK" sz="2000" dirty="0" smtClean="0"/>
              <a:t>Tu nevyhnutnosť jednak konvergencie postupov a zákonnej úpravy pri posudzovaní koncentrácií (ambícia aj Komisie) a jednak možnosť vytvorenia platformy obdobnej ako v </a:t>
            </a:r>
            <a:r>
              <a:rPr lang="sk-SK" sz="2000" dirty="0" err="1" smtClean="0"/>
              <a:t>antitruste</a:t>
            </a:r>
            <a:r>
              <a:rPr lang="sk-SK" sz="2000" dirty="0" smtClean="0"/>
              <a:t> pre zdieľanie informácií?</a:t>
            </a:r>
          </a:p>
          <a:p>
            <a:pPr>
              <a:buNone/>
            </a:pPr>
            <a:endParaRPr lang="sk-SK" dirty="0" smtClean="0"/>
          </a:p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9F5F16F2-4596-4C4C-AB93-AB8AF2F0C740}" type="slidenum">
              <a:rPr lang="sk-SK" smtClean="0"/>
              <a:pPr>
                <a:defRPr/>
              </a:pPr>
              <a:t>10</a:t>
            </a:fld>
            <a:endParaRPr lang="sk-SK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obsahu 3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280400" cy="5040313"/>
          </a:xfrm>
        </p:spPr>
        <p:txBody>
          <a:bodyPr>
            <a:normAutofit fontScale="92500" lnSpcReduction="20000"/>
          </a:bodyPr>
          <a:lstStyle/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endParaRPr lang="sk-SK" dirty="0" smtClean="0"/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endParaRPr lang="sk-SK" dirty="0"/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endParaRPr lang="sk-SK" dirty="0" smtClean="0"/>
          </a:p>
          <a:p>
            <a:pPr marL="0" indent="0" algn="ctr" fontAlgn="auto">
              <a:spcAft>
                <a:spcPts val="0"/>
              </a:spcAft>
              <a:buFont typeface="Wingdings"/>
              <a:buNone/>
              <a:defRPr/>
            </a:pPr>
            <a:r>
              <a:rPr lang="sk-SK" sz="4300" dirty="0" smtClean="0"/>
              <a:t>Ďakujem za pozornosť!</a:t>
            </a:r>
            <a:endParaRPr lang="en-US" sz="4300" dirty="0" smtClean="0"/>
          </a:p>
          <a:p>
            <a:pPr marL="0" indent="0" algn="ctr" fontAlgn="auto">
              <a:spcAft>
                <a:spcPts val="0"/>
              </a:spcAft>
              <a:buFont typeface="Wingdings"/>
              <a:buNone/>
              <a:defRPr/>
            </a:pPr>
            <a:r>
              <a:rPr lang="sk-SK" sz="3000" dirty="0" err="1" smtClean="0">
                <a:hlinkClick r:id="rId3"/>
              </a:rPr>
              <a:t>www.antimon.gov.sk</a:t>
            </a:r>
            <a:endParaRPr lang="sk-SK" sz="3000" dirty="0" smtClean="0"/>
          </a:p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sk-SK" sz="3200" dirty="0" err="1" smtClean="0">
                <a:solidFill>
                  <a:schemeClr val="accent4"/>
                </a:solidFill>
              </a:rPr>
              <a:t>Twitter</a:t>
            </a:r>
            <a:r>
              <a:rPr lang="sk-SK" sz="3200" dirty="0" smtClean="0">
                <a:solidFill>
                  <a:schemeClr val="accent4"/>
                </a:solidFill>
              </a:rPr>
              <a:t>: @</a:t>
            </a:r>
            <a:r>
              <a:rPr lang="sk-SK" sz="3200" dirty="0" err="1" smtClean="0">
                <a:solidFill>
                  <a:schemeClr val="accent4"/>
                </a:solidFill>
              </a:rPr>
              <a:t>PMUSR_tweetuje</a:t>
            </a:r>
            <a:endParaRPr lang="en-US" sz="3200" dirty="0" smtClean="0">
              <a:solidFill>
                <a:schemeClr val="accent4"/>
              </a:solidFill>
            </a:endParaRPr>
          </a:p>
          <a:p>
            <a:pPr marL="0" indent="0" algn="ctr" fontAlgn="auto">
              <a:spcAft>
                <a:spcPts val="0"/>
              </a:spcAft>
              <a:buFont typeface="Wingdings"/>
              <a:buNone/>
              <a:defRPr/>
            </a:pPr>
            <a:endParaRPr lang="sk-SK" sz="3000" dirty="0" smtClean="0"/>
          </a:p>
          <a:p>
            <a:pPr marL="0" indent="0" algn="ctr" fontAlgn="auto">
              <a:spcAft>
                <a:spcPts val="0"/>
              </a:spcAft>
              <a:buFont typeface="Wingdings"/>
              <a:buNone/>
              <a:defRPr/>
            </a:pPr>
            <a:endParaRPr lang="en-US" dirty="0" smtClean="0"/>
          </a:p>
          <a:p>
            <a:pPr marL="0" indent="0" algn="r" fontAlgn="auto">
              <a:spcAft>
                <a:spcPts val="0"/>
              </a:spcAft>
              <a:buFont typeface="Wingdings"/>
              <a:buNone/>
              <a:defRPr/>
            </a:pPr>
            <a:endParaRPr lang="sk-SK" sz="2200" dirty="0" smtClean="0"/>
          </a:p>
          <a:p>
            <a:pPr marL="0" indent="0" algn="r" fontAlgn="auto">
              <a:spcAft>
                <a:spcPts val="0"/>
              </a:spcAft>
              <a:buFont typeface="Wingdings"/>
              <a:buNone/>
              <a:defRPr/>
            </a:pPr>
            <a:endParaRPr lang="sk-SK" sz="2200" dirty="0"/>
          </a:p>
          <a:p>
            <a:pPr marL="0" indent="0" algn="r" fontAlgn="auto">
              <a:spcAft>
                <a:spcPts val="0"/>
              </a:spcAft>
              <a:buFont typeface="Wingdings"/>
              <a:buNone/>
              <a:defRPr/>
            </a:pPr>
            <a:r>
              <a:rPr lang="sk-SK" sz="2400" dirty="0" err="1" smtClean="0"/>
              <a:t>erika.lovasova</a:t>
            </a:r>
            <a:r>
              <a:rPr lang="en-US" sz="2400" dirty="0" smtClean="0"/>
              <a:t>@</a:t>
            </a:r>
            <a:r>
              <a:rPr lang="en-US" sz="2400" dirty="0" err="1" smtClean="0"/>
              <a:t>antimon.gov.sk</a:t>
            </a:r>
            <a:endParaRPr lang="en-US" sz="2400" dirty="0" smtClean="0"/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endParaRPr lang="sk-SK" dirty="0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0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9226A4F2-7C82-4721-BB9F-33904C5098FA}" type="slidenum">
              <a:rPr lang="sk-SK"/>
              <a:pPr>
                <a:defRPr/>
              </a:pPr>
              <a:t>11</a:t>
            </a:fld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sk-SK" altLang="sk-SK" dirty="0" smtClean="0"/>
              <a:t>Obsah</a:t>
            </a:r>
          </a:p>
        </p:txBody>
      </p:sp>
      <p:sp>
        <p:nvSpPr>
          <p:cNvPr id="15363" name="Zástupný symbol obsahu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sk-SK" altLang="sk-SK" dirty="0" smtClean="0"/>
              <a:t>Súčasná právna úprava v SR</a:t>
            </a:r>
          </a:p>
          <a:p>
            <a:r>
              <a:rPr lang="sk-SK" altLang="sk-SK" dirty="0" smtClean="0"/>
              <a:t>Navrhované zmeny</a:t>
            </a:r>
          </a:p>
          <a:p>
            <a:r>
              <a:rPr lang="sk-SK" altLang="sk-SK" dirty="0" smtClean="0"/>
              <a:t>Návrh Usmernenia</a:t>
            </a:r>
          </a:p>
          <a:p>
            <a:r>
              <a:rPr lang="sk-SK" altLang="sk-SK" dirty="0" smtClean="0"/>
              <a:t>Vybrané problematické oblasti</a:t>
            </a:r>
          </a:p>
          <a:p>
            <a:r>
              <a:rPr lang="sk-SK" altLang="sk-SK" dirty="0" smtClean="0"/>
              <a:t>Skúsenosti úradu</a:t>
            </a:r>
          </a:p>
          <a:p>
            <a:r>
              <a:rPr lang="sk-SK" altLang="sk-SK" dirty="0" smtClean="0"/>
              <a:t>Úvahy „</a:t>
            </a:r>
            <a:r>
              <a:rPr lang="sk-SK" altLang="sk-SK" dirty="0" err="1" smtClean="0"/>
              <a:t>de</a:t>
            </a:r>
            <a:r>
              <a:rPr lang="sk-SK" altLang="sk-SK" dirty="0" smtClean="0"/>
              <a:t> </a:t>
            </a:r>
            <a:r>
              <a:rPr lang="sk-SK" altLang="sk-SK" dirty="0" err="1" smtClean="0"/>
              <a:t>lege</a:t>
            </a:r>
            <a:r>
              <a:rPr lang="sk-SK" altLang="sk-SK" dirty="0" smtClean="0"/>
              <a:t> </a:t>
            </a:r>
            <a:r>
              <a:rPr lang="sk-SK" altLang="sk-SK" dirty="0" err="1" smtClean="0"/>
              <a:t>ferenda</a:t>
            </a:r>
            <a:r>
              <a:rPr lang="sk-SK" altLang="sk-SK" dirty="0" smtClean="0"/>
              <a:t>“</a:t>
            </a: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B066B34E-A3A5-483B-9C8E-D2A4534B71CF}" type="slidenum">
              <a:rPr lang="sk-SK"/>
              <a:pPr>
                <a:defRPr/>
              </a:pPr>
              <a:t>2</a:t>
            </a:fld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Súčasná právna úprava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sz="2000" u="sng" dirty="0" smtClean="0"/>
              <a:t>§ 12 ods. 3 </a:t>
            </a:r>
            <a:r>
              <a:rPr lang="sk-SK" sz="2000" dirty="0" smtClean="0"/>
              <a:t>– spôsob rozhodnutia úradu o problematickej koncentrácii za súčasného uloženia podmienky (a povinnosti) – </a:t>
            </a:r>
            <a:r>
              <a:rPr lang="sk-SK" sz="2000" dirty="0" smtClean="0">
                <a:solidFill>
                  <a:srgbClr val="FF0000"/>
                </a:solidFill>
              </a:rPr>
              <a:t>zostáva</a:t>
            </a:r>
          </a:p>
          <a:p>
            <a:r>
              <a:rPr lang="sk-SK" sz="2000" u="sng" dirty="0" smtClean="0"/>
              <a:t>§ 12 ods. 4 </a:t>
            </a:r>
            <a:r>
              <a:rPr lang="sk-SK" sz="2000" dirty="0" smtClean="0"/>
              <a:t>– postup a lehoty pri posudzovaní koncentrácie, ak je v hre podmienka –</a:t>
            </a:r>
            <a:r>
              <a:rPr lang="sk-SK" sz="2000" dirty="0" smtClean="0">
                <a:solidFill>
                  <a:srgbClr val="FF0000"/>
                </a:solidFill>
              </a:rPr>
              <a:t> zmena a doplnenie</a:t>
            </a:r>
          </a:p>
          <a:p>
            <a:r>
              <a:rPr lang="sk-SK" sz="2000" u="sng" dirty="0" smtClean="0"/>
              <a:t>§ 12 ods.5 </a:t>
            </a:r>
            <a:r>
              <a:rPr lang="sk-SK" sz="2000" dirty="0" smtClean="0"/>
              <a:t>– mandát na rozhodnutie o suspenzii pre prípad uloženia podmienky – </a:t>
            </a:r>
            <a:r>
              <a:rPr lang="sk-SK" sz="2000" dirty="0" smtClean="0">
                <a:solidFill>
                  <a:srgbClr val="FF0000"/>
                </a:solidFill>
              </a:rPr>
              <a:t>zostáva</a:t>
            </a:r>
          </a:p>
          <a:p>
            <a:r>
              <a:rPr lang="sk-SK" sz="2000" u="sng" dirty="0" smtClean="0">
                <a:solidFill>
                  <a:schemeClr val="bg2"/>
                </a:solidFill>
              </a:rPr>
              <a:t>§ 13 </a:t>
            </a:r>
            <a:r>
              <a:rPr lang="sk-SK" sz="2000" dirty="0" smtClean="0">
                <a:solidFill>
                  <a:schemeClr val="bg2"/>
                </a:solidFill>
              </a:rPr>
              <a:t> - následky neplnenia rozhodnutia/povinnosť a možnosti zmeny rozhodnutia s podmienkami - </a:t>
            </a:r>
            <a:r>
              <a:rPr lang="sk-SK" sz="2000" dirty="0" smtClean="0">
                <a:solidFill>
                  <a:srgbClr val="FF0000"/>
                </a:solidFill>
              </a:rPr>
              <a:t>zmena</a:t>
            </a:r>
          </a:p>
          <a:p>
            <a:r>
              <a:rPr lang="sk-SK" sz="2000" u="sng" dirty="0" smtClean="0"/>
              <a:t>§ 38 ods. 2 </a:t>
            </a:r>
            <a:r>
              <a:rPr lang="sk-SK" sz="2000" dirty="0" smtClean="0"/>
              <a:t>– pokuty – </a:t>
            </a:r>
            <a:r>
              <a:rPr lang="sk-SK" sz="2000" dirty="0" smtClean="0">
                <a:solidFill>
                  <a:srgbClr val="FF0000"/>
                </a:solidFill>
              </a:rPr>
              <a:t>zostáva </a:t>
            </a:r>
            <a:r>
              <a:rPr lang="sk-SK" sz="2000" dirty="0" smtClean="0"/>
              <a:t>- </a:t>
            </a:r>
            <a:r>
              <a:rPr lang="sk-SK" sz="2000" dirty="0" smtClean="0">
                <a:solidFill>
                  <a:srgbClr val="FF0000"/>
                </a:solidFill>
              </a:rPr>
              <a:t>zmena formálneho charakteru</a:t>
            </a:r>
          </a:p>
          <a:p>
            <a:r>
              <a:rPr lang="sk-SK" sz="2000" u="sng" dirty="0" smtClean="0"/>
              <a:t>Usmernenie</a:t>
            </a:r>
            <a:r>
              <a:rPr lang="sk-SK" sz="2000" dirty="0" smtClean="0"/>
              <a:t> z roku 2006 - </a:t>
            </a:r>
            <a:r>
              <a:rPr lang="sk-SK" sz="2000" dirty="0" smtClean="0">
                <a:solidFill>
                  <a:srgbClr val="FF0000"/>
                </a:solidFill>
              </a:rPr>
              <a:t>potreba revízie</a:t>
            </a:r>
            <a:endParaRPr lang="sk-SK" sz="2000" dirty="0" smtClean="0"/>
          </a:p>
          <a:p>
            <a:pPr>
              <a:buNone/>
            </a:pP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9F5F16F2-4596-4C4C-AB93-AB8AF2F0C740}" type="slidenum">
              <a:rPr lang="sk-SK" smtClean="0"/>
              <a:pPr>
                <a:defRPr/>
              </a:pPr>
              <a:t>3</a:t>
            </a:fld>
            <a:endParaRPr lang="sk-SK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Navrhované zmeny 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sz="2000" u="sng" dirty="0" smtClean="0"/>
              <a:t>§ 12 ods. 3 </a:t>
            </a:r>
            <a:r>
              <a:rPr lang="sk-SK" sz="2000" dirty="0" smtClean="0"/>
              <a:t>– nezmenený</a:t>
            </a:r>
          </a:p>
          <a:p>
            <a:r>
              <a:rPr lang="sk-SK" sz="2000" u="sng" dirty="0" smtClean="0"/>
              <a:t>§ 12 ods. 4 </a:t>
            </a:r>
            <a:r>
              <a:rPr lang="sk-SK" sz="2000" dirty="0" smtClean="0"/>
              <a:t>– výzva na podmienky, odôvodnenie obáv, úrad návrhom viazaný nie je!</a:t>
            </a:r>
          </a:p>
          <a:p>
            <a:r>
              <a:rPr lang="sk-SK" sz="2000" u="sng" dirty="0" smtClean="0"/>
              <a:t>§ 12 ods. 5 </a:t>
            </a:r>
            <a:r>
              <a:rPr lang="sk-SK" sz="2000" dirty="0" smtClean="0"/>
              <a:t>– procesné ustanovenia:</a:t>
            </a:r>
          </a:p>
          <a:p>
            <a:pPr>
              <a:buFontTx/>
              <a:buChar char="-"/>
            </a:pPr>
            <a:r>
              <a:rPr lang="sk-SK" sz="2000" dirty="0" smtClean="0"/>
              <a:t>lehoty na predkladanie podmienok – doplnenie – základ 30 dní, možnosť predĺženia, </a:t>
            </a:r>
            <a:r>
              <a:rPr lang="sk-SK" sz="2000" dirty="0" smtClean="0">
                <a:solidFill>
                  <a:srgbClr val="FF0000"/>
                </a:solidFill>
              </a:rPr>
              <a:t>nové (doplnenie) – možnosť úradu akceptovať návrh po lehote</a:t>
            </a:r>
          </a:p>
          <a:p>
            <a:pPr>
              <a:buFontTx/>
              <a:buChar char="-"/>
            </a:pPr>
            <a:r>
              <a:rPr lang="sk-SK" sz="2000" dirty="0" smtClean="0">
                <a:solidFill>
                  <a:schemeClr val="bg2"/>
                </a:solidFill>
              </a:rPr>
              <a:t>lehoty na rozhodnutie neplynú</a:t>
            </a:r>
            <a:endParaRPr lang="sk-SK" sz="2000" dirty="0" smtClean="0"/>
          </a:p>
          <a:p>
            <a:r>
              <a:rPr lang="sk-SK" sz="2000" u="sng" dirty="0" smtClean="0"/>
              <a:t>§ 12 ods. 6 </a:t>
            </a:r>
            <a:r>
              <a:rPr lang="sk-SK" sz="2000" dirty="0" smtClean="0"/>
              <a:t>nezmenený (predošlý § 12 ods. 5)</a:t>
            </a:r>
          </a:p>
          <a:p>
            <a:r>
              <a:rPr lang="sk-SK" sz="2000" dirty="0" smtClean="0"/>
              <a:t>§ 12 ods. 7 – </a:t>
            </a:r>
            <a:r>
              <a:rPr lang="sk-SK" sz="2000" dirty="0" smtClean="0">
                <a:solidFill>
                  <a:srgbClr val="FF0000"/>
                </a:solidFill>
              </a:rPr>
              <a:t>nové ustanovenie </a:t>
            </a:r>
            <a:r>
              <a:rPr lang="sk-SK" sz="2000" dirty="0" smtClean="0">
                <a:solidFill>
                  <a:schemeClr val="bg2"/>
                </a:solidFill>
              </a:rPr>
              <a:t>– explicitne zakotvuje možnosť testovania návrhu podmienok</a:t>
            </a:r>
            <a:endParaRPr lang="sk-SK" sz="2000" dirty="0" smtClean="0"/>
          </a:p>
          <a:p>
            <a:r>
              <a:rPr lang="sk-SK" sz="2000" u="sng" dirty="0" smtClean="0"/>
              <a:t>§ 12 ods. 8 </a:t>
            </a:r>
            <a:r>
              <a:rPr lang="sk-SK" sz="2000" dirty="0" smtClean="0"/>
              <a:t>– </a:t>
            </a:r>
            <a:r>
              <a:rPr lang="sk-SK" sz="2000" dirty="0" smtClean="0">
                <a:solidFill>
                  <a:srgbClr val="FF0000"/>
                </a:solidFill>
              </a:rPr>
              <a:t>nové ustanovenie </a:t>
            </a:r>
            <a:r>
              <a:rPr lang="sk-SK" sz="2000" dirty="0" smtClean="0">
                <a:solidFill>
                  <a:schemeClr val="bg2"/>
                </a:solidFill>
              </a:rPr>
              <a:t>– inštitút </a:t>
            </a:r>
            <a:r>
              <a:rPr lang="sk-SK" sz="2000" dirty="0" smtClean="0"/>
              <a:t>správcu a základné úlohy a požiadavky na správcu</a:t>
            </a: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9F5F16F2-4596-4C4C-AB93-AB8AF2F0C740}" type="slidenum">
              <a:rPr lang="sk-SK" smtClean="0"/>
              <a:pPr>
                <a:defRPr/>
              </a:pPr>
              <a:t>4</a:t>
            </a:fld>
            <a:endParaRPr lang="sk-SK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Navrhované zmeny 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sz="1800" u="sng" dirty="0" smtClean="0"/>
              <a:t>§ 13 ods. 1 </a:t>
            </a:r>
            <a:r>
              <a:rPr lang="sk-SK" sz="1800" dirty="0" smtClean="0"/>
              <a:t>– </a:t>
            </a:r>
            <a:r>
              <a:rPr lang="sk-SK" sz="1800" dirty="0" smtClean="0">
                <a:solidFill>
                  <a:srgbClr val="FF0000"/>
                </a:solidFill>
              </a:rPr>
              <a:t>nové </a:t>
            </a:r>
            <a:r>
              <a:rPr lang="sk-SK" sz="1800" dirty="0" smtClean="0">
                <a:solidFill>
                  <a:schemeClr val="bg2"/>
                </a:solidFill>
              </a:rPr>
              <a:t>– akési „zmiernenie tvrdosti“ v porovnaní s predošlou úpravou, možné vydanie nielen </a:t>
            </a:r>
            <a:r>
              <a:rPr lang="sk-SK" sz="1800" dirty="0" err="1" smtClean="0">
                <a:solidFill>
                  <a:schemeClr val="bg2"/>
                </a:solidFill>
              </a:rPr>
              <a:t>zákazového</a:t>
            </a:r>
            <a:r>
              <a:rPr lang="sk-SK" sz="1800" dirty="0" smtClean="0">
                <a:solidFill>
                  <a:schemeClr val="bg2"/>
                </a:solidFill>
              </a:rPr>
              <a:t> rozhodnutia</a:t>
            </a:r>
            <a:endParaRPr lang="sk-SK" sz="1800" dirty="0" smtClean="0"/>
          </a:p>
          <a:p>
            <a:r>
              <a:rPr lang="sk-SK" sz="1800" u="sng" dirty="0" smtClean="0"/>
              <a:t>§ 13 ods. 2 </a:t>
            </a:r>
            <a:r>
              <a:rPr lang="sk-SK" sz="1800" dirty="0" smtClean="0"/>
              <a:t>–</a:t>
            </a:r>
            <a:r>
              <a:rPr lang="sk-SK" sz="1800" dirty="0" smtClean="0">
                <a:solidFill>
                  <a:srgbClr val="FF0000"/>
                </a:solidFill>
              </a:rPr>
              <a:t> nové ustanovenie </a:t>
            </a:r>
            <a:r>
              <a:rPr lang="sk-SK" sz="1800" dirty="0" smtClean="0">
                <a:solidFill>
                  <a:schemeClr val="bg2"/>
                </a:solidFill>
              </a:rPr>
              <a:t>– MOŽNOSŤ úradu zrušiť (akékoľvek) rozhodnutie o koncentrácii AK</a:t>
            </a:r>
          </a:p>
          <a:p>
            <a:pPr>
              <a:buFontTx/>
              <a:buChar char="-"/>
            </a:pPr>
            <a:r>
              <a:rPr lang="sk-SK" sz="1800" dirty="0" smtClean="0"/>
              <a:t>neplnenie povinnosti</a:t>
            </a:r>
          </a:p>
          <a:p>
            <a:pPr>
              <a:buFontTx/>
              <a:buChar char="-"/>
            </a:pPr>
            <a:r>
              <a:rPr lang="sk-SK" sz="1800" dirty="0" smtClean="0"/>
              <a:t>nepravdivé/neúplné údaje od účastníka</a:t>
            </a:r>
          </a:p>
          <a:p>
            <a:r>
              <a:rPr lang="sk-SK" sz="1800" u="sng" dirty="0" smtClean="0"/>
              <a:t>§ 13 ods. 3 </a:t>
            </a:r>
            <a:r>
              <a:rPr lang="sk-SK" sz="1800" dirty="0" smtClean="0"/>
              <a:t>– </a:t>
            </a:r>
            <a:r>
              <a:rPr lang="sk-SK" sz="1800" dirty="0" smtClean="0">
                <a:solidFill>
                  <a:srgbClr val="FF0000"/>
                </a:solidFill>
              </a:rPr>
              <a:t>nové </a:t>
            </a:r>
            <a:r>
              <a:rPr lang="sk-SK" sz="1800" dirty="0" smtClean="0">
                <a:solidFill>
                  <a:schemeClr val="bg2"/>
                </a:solidFill>
              </a:rPr>
              <a:t>– zmena z povinnosti na MOŽNOSŤ úradu zmeniť rozhodnutie na návrh účastníka</a:t>
            </a:r>
            <a:r>
              <a:rPr lang="sk-SK" sz="1800" dirty="0" smtClean="0">
                <a:solidFill>
                  <a:srgbClr val="FF0000"/>
                </a:solidFill>
              </a:rPr>
              <a:t> </a:t>
            </a:r>
            <a:r>
              <a:rPr lang="sk-SK" sz="1800" dirty="0" smtClean="0"/>
              <a:t> (vecné podmienky nezmenené), doladenie lehôt</a:t>
            </a:r>
          </a:p>
          <a:p>
            <a:r>
              <a:rPr lang="sk-SK" sz="1800" u="sng" dirty="0" smtClean="0"/>
              <a:t>§ 13a písm. c) </a:t>
            </a:r>
            <a:r>
              <a:rPr lang="sk-SK" sz="1800" dirty="0" smtClean="0"/>
              <a:t>– </a:t>
            </a:r>
            <a:r>
              <a:rPr lang="sk-SK" sz="1800" dirty="0" smtClean="0">
                <a:solidFill>
                  <a:srgbClr val="FF0000"/>
                </a:solidFill>
              </a:rPr>
              <a:t>nové ustanovenie </a:t>
            </a:r>
            <a:r>
              <a:rPr lang="sk-SK" sz="1800" dirty="0" smtClean="0">
                <a:solidFill>
                  <a:schemeClr val="bg2"/>
                </a:solidFill>
              </a:rPr>
              <a:t>- sankcia aj v prípade implementácie koncentrácie v rozpore s rozhodnutím s podmienkou</a:t>
            </a:r>
            <a:endParaRPr lang="sk-SK" sz="1800" dirty="0" smtClean="0"/>
          </a:p>
          <a:p>
            <a:r>
              <a:rPr lang="sk-SK" sz="1800" u="sng" dirty="0" smtClean="0"/>
              <a:t>§ 22 ods. 1 písm. m) </a:t>
            </a:r>
            <a:r>
              <a:rPr lang="sk-SK" sz="1800" dirty="0" smtClean="0"/>
              <a:t>- </a:t>
            </a:r>
            <a:r>
              <a:rPr lang="sk-SK" sz="1800" dirty="0" smtClean="0">
                <a:solidFill>
                  <a:srgbClr val="FF0000"/>
                </a:solidFill>
              </a:rPr>
              <a:t>nové ustanovenie </a:t>
            </a:r>
            <a:r>
              <a:rPr lang="sk-SK" sz="1800" dirty="0" smtClean="0">
                <a:solidFill>
                  <a:schemeClr val="bg2"/>
                </a:solidFill>
              </a:rPr>
              <a:t>– doplnenie kompetencie úradu odsúhlasiť správcu (nielen) v konaní o koncentrácii</a:t>
            </a:r>
            <a:endParaRPr lang="sk-SK" sz="1800" dirty="0" smtClean="0"/>
          </a:p>
          <a:p>
            <a:r>
              <a:rPr lang="sk-SK" sz="1800" u="sng" dirty="0" smtClean="0"/>
              <a:t>§ 38 ods. 1 písm. e) </a:t>
            </a:r>
            <a:r>
              <a:rPr lang="sk-SK" sz="1800" dirty="0" smtClean="0"/>
              <a:t>- </a:t>
            </a:r>
            <a:r>
              <a:rPr lang="sk-SK" sz="1800" dirty="0" smtClean="0">
                <a:solidFill>
                  <a:srgbClr val="FF0000"/>
                </a:solidFill>
              </a:rPr>
              <a:t>nové </a:t>
            </a:r>
            <a:r>
              <a:rPr lang="sk-SK" sz="1800" dirty="0" smtClean="0">
                <a:solidFill>
                  <a:schemeClr val="bg2"/>
                </a:solidFill>
              </a:rPr>
              <a:t>– odstránenie duplicity - včlenenie pokuty za neplnenie rozhodnutia o podmienke pod všeobecné ustanovenie o neplnenie rozhodnutia úradu</a:t>
            </a:r>
            <a:endParaRPr lang="sk-SK" sz="1800" dirty="0" smtClean="0"/>
          </a:p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9F5F16F2-4596-4C4C-AB93-AB8AF2F0C740}" type="slidenum">
              <a:rPr lang="sk-SK" smtClean="0"/>
              <a:pPr>
                <a:defRPr/>
              </a:pPr>
              <a:t>5</a:t>
            </a:fld>
            <a:endParaRPr lang="sk-SK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NOVÉ Usmernenie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sz="1800" dirty="0" smtClean="0"/>
              <a:t>Bude reflektovať zmeny zákona</a:t>
            </a:r>
          </a:p>
          <a:p>
            <a:pPr>
              <a:buNone/>
            </a:pPr>
            <a:r>
              <a:rPr lang="sk-SK" sz="1800" dirty="0" smtClean="0"/>
              <a:t>Ambície:</a:t>
            </a:r>
          </a:p>
          <a:p>
            <a:r>
              <a:rPr lang="sk-SK" sz="1800" dirty="0" smtClean="0"/>
              <a:t>Jasná preferencia pre štrukturálne podmienky (platí i dnes) a precizovanie súčasného Usmernenia z pohľadu kritérií na podmienky</a:t>
            </a:r>
          </a:p>
          <a:p>
            <a:r>
              <a:rPr lang="sk-SK" sz="1800" dirty="0" smtClean="0"/>
              <a:t>Aj z vecného pohľadu explicitné vysvetlenie možnosti vzniku určitých problémov a vyjadrenie preferencií (napr. riešenie </a:t>
            </a:r>
            <a:r>
              <a:rPr lang="sk-SK" sz="1800" dirty="0" err="1" smtClean="0"/>
              <a:t>upfront</a:t>
            </a:r>
            <a:r>
              <a:rPr lang="sk-SK" sz="1800" dirty="0" smtClean="0"/>
              <a:t> </a:t>
            </a:r>
            <a:r>
              <a:rPr lang="sk-SK" sz="1800" dirty="0" err="1" smtClean="0"/>
              <a:t>buyer</a:t>
            </a:r>
            <a:r>
              <a:rPr lang="sk-SK" sz="1800" dirty="0" smtClean="0"/>
              <a:t>)</a:t>
            </a:r>
          </a:p>
          <a:p>
            <a:r>
              <a:rPr lang="sk-SK" sz="1800" dirty="0" smtClean="0"/>
              <a:t>Premietnutie inštitútu správcu a bližšie vysvetlenie kritérií a možných úloh plus akýsi vzorový mandát správcu</a:t>
            </a:r>
          </a:p>
          <a:p>
            <a:r>
              <a:rPr lang="sk-SK" sz="1800" dirty="0" smtClean="0"/>
              <a:t>Precizovanie procesu – KEDY možno navrhovať – </a:t>
            </a:r>
            <a:r>
              <a:rPr lang="sk-SK" sz="1800" dirty="0" err="1" smtClean="0"/>
              <a:t>prednotifikačné</a:t>
            </a:r>
            <a:r>
              <a:rPr lang="sk-SK" sz="1800" dirty="0" smtClean="0"/>
              <a:t> kontakty!, KONZULTÁCIE (aj tu cieľ vyhnúť sa praktickým problémom)</a:t>
            </a:r>
          </a:p>
          <a:p>
            <a:r>
              <a:rPr lang="sk-SK" sz="1800" dirty="0" smtClean="0"/>
              <a:t>Bližšie objasnenie testovania – Dôverná verzia!</a:t>
            </a:r>
          </a:p>
          <a:p>
            <a:r>
              <a:rPr lang="sk-SK" sz="1800" dirty="0" smtClean="0"/>
              <a:t>Vzor obsahu návrhu</a:t>
            </a:r>
          </a:p>
          <a:p>
            <a:r>
              <a:rPr lang="sk-SK" sz="1800" dirty="0" smtClean="0"/>
              <a:t>Záväzok úradu riadiť sa Usmernením</a:t>
            </a:r>
          </a:p>
          <a:p>
            <a:endParaRPr lang="sk-SK" dirty="0" smtClean="0"/>
          </a:p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9F5F16F2-4596-4C4C-AB93-AB8AF2F0C740}" type="slidenum">
              <a:rPr lang="sk-SK" smtClean="0"/>
              <a:pPr>
                <a:defRPr/>
              </a:pPr>
              <a:t>6</a:t>
            </a:fld>
            <a:endParaRPr lang="sk-SK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Vybrané praktické problémy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827584" y="1556792"/>
            <a:ext cx="8153400" cy="4495800"/>
          </a:xfrm>
        </p:spPr>
        <p:txBody>
          <a:bodyPr/>
          <a:lstStyle/>
          <a:p>
            <a:r>
              <a:rPr lang="sk-SK" sz="2400" dirty="0" smtClean="0"/>
              <a:t>Lehota </a:t>
            </a:r>
            <a:r>
              <a:rPr lang="sk-SK" sz="2400" dirty="0" smtClean="0"/>
              <a:t>– </a:t>
            </a:r>
            <a:r>
              <a:rPr lang="sk-SK" sz="2400" dirty="0" smtClean="0"/>
              <a:t>spočíva, </a:t>
            </a:r>
            <a:r>
              <a:rPr lang="sk-SK" sz="2400" dirty="0" smtClean="0"/>
              <a:t>ALE – testovanie, zahraničné subjekty atď. – záujem AJ účastníka na včasnom podaní návrhu a spolupráci</a:t>
            </a:r>
          </a:p>
          <a:p>
            <a:r>
              <a:rPr lang="sk-SK" sz="2400" dirty="0" smtClean="0"/>
              <a:t>Načasovanie návrhu podmienok a povinností</a:t>
            </a:r>
          </a:p>
          <a:p>
            <a:pPr>
              <a:buFontTx/>
              <a:buChar char="-"/>
            </a:pPr>
            <a:r>
              <a:rPr lang="sk-SK" sz="2400" dirty="0" smtClean="0"/>
              <a:t>po výzve úradu po tom, čo sú identifikované súťažné obavy – najneskorší termín</a:t>
            </a:r>
          </a:p>
          <a:p>
            <a:pPr>
              <a:buFontTx/>
              <a:buChar char="-"/>
            </a:pPr>
            <a:r>
              <a:rPr lang="sk-SK" sz="2400" dirty="0" smtClean="0"/>
              <a:t>zákon nevylučuje skôr – Obava z ovplyvnenia názoru úradu pri skoršom návrhu? Kedy? Aj už </a:t>
            </a:r>
            <a:r>
              <a:rPr lang="sk-SK" sz="2400" dirty="0" err="1" smtClean="0"/>
              <a:t>prednotifikačné</a:t>
            </a:r>
            <a:r>
              <a:rPr lang="sk-SK" sz="2400" dirty="0" smtClean="0"/>
              <a:t> kontakty (výhody) – záväzok v usmernení!</a:t>
            </a:r>
          </a:p>
          <a:p>
            <a:pPr>
              <a:buFont typeface="Wingdings" pitchFamily="2" charset="2"/>
              <a:buChar char="q"/>
            </a:pPr>
            <a:r>
              <a:rPr lang="sk-SK" sz="2400" dirty="0" smtClean="0"/>
              <a:t>Formulovanie podmienok aby obsahovali všetko a boli </a:t>
            </a:r>
            <a:r>
              <a:rPr lang="sk-SK" sz="2400" dirty="0" smtClean="0"/>
              <a:t>jednoznačné</a:t>
            </a:r>
            <a:endParaRPr lang="sk-SK" sz="2400" dirty="0" smtClean="0"/>
          </a:p>
          <a:p>
            <a:pPr>
              <a:buNone/>
            </a:pPr>
            <a:endParaRPr lang="sk-SK" dirty="0" smtClean="0"/>
          </a:p>
          <a:p>
            <a:pPr>
              <a:buFontTx/>
              <a:buChar char="-"/>
            </a:pPr>
            <a:endParaRPr lang="sk-SK" dirty="0" smtClean="0"/>
          </a:p>
          <a:p>
            <a:pPr>
              <a:buNone/>
            </a:pP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9F5F16F2-4596-4C4C-AB93-AB8AF2F0C740}" type="slidenum">
              <a:rPr lang="sk-SK" smtClean="0"/>
              <a:pPr>
                <a:defRPr/>
              </a:pPr>
              <a:t>7</a:t>
            </a:fld>
            <a:endParaRPr lang="sk-SK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Praktické skúsenosti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sz="2400" u="sng" dirty="0" err="1" smtClean="0"/>
              <a:t>Holcim</a:t>
            </a:r>
            <a:r>
              <a:rPr lang="sk-SK" sz="2400" u="sng" dirty="0" smtClean="0"/>
              <a:t>/VHS (16.5.2011, 2011/FH/3/1/018)</a:t>
            </a:r>
          </a:p>
          <a:p>
            <a:pPr>
              <a:buFontTx/>
              <a:buChar char="-"/>
            </a:pPr>
            <a:r>
              <a:rPr lang="sk-SK" sz="2400" dirty="0" smtClean="0"/>
              <a:t>Trh výroby a predaja šedého cementu</a:t>
            </a:r>
          </a:p>
          <a:p>
            <a:pPr>
              <a:buFontTx/>
              <a:buChar char="-"/>
            </a:pPr>
            <a:r>
              <a:rPr lang="sk-SK" sz="2400" dirty="0" smtClean="0"/>
              <a:t>Podmienka štrukturálneho charakteru – odpredaj terminálu v oblasti s </a:t>
            </a:r>
            <a:r>
              <a:rPr lang="sk-SK" sz="2400" dirty="0" smtClean="0"/>
              <a:t>prekrytím </a:t>
            </a:r>
            <a:r>
              <a:rPr lang="sk-SK" sz="2400" dirty="0" smtClean="0"/>
              <a:t>aktivít účastníkov koncentrácie</a:t>
            </a:r>
          </a:p>
          <a:p>
            <a:pPr>
              <a:buFontTx/>
              <a:buChar char="-"/>
            </a:pPr>
            <a:r>
              <a:rPr lang="sk-SK" sz="2400" dirty="0" smtClean="0"/>
              <a:t>Jediná podmienka uložená v „novšej“ histórii úradu (rátajúc od rozsiahlej novely zákona k 1.5.2004)</a:t>
            </a:r>
          </a:p>
          <a:p>
            <a:pPr>
              <a:buFontTx/>
              <a:buChar char="-"/>
            </a:pPr>
            <a:r>
              <a:rPr lang="sk-SK" sz="2400" dirty="0" smtClean="0"/>
              <a:t>Prvýkrát ustanovený správca – potreba explicitného zákonného ustanovenia!</a:t>
            </a:r>
          </a:p>
          <a:p>
            <a:pPr>
              <a:buFontTx/>
              <a:buChar char="-"/>
            </a:pPr>
            <a:r>
              <a:rPr lang="sk-SK" sz="2400" dirty="0" smtClean="0"/>
              <a:t>Cezhraničná koncentrácia</a:t>
            </a:r>
          </a:p>
          <a:p>
            <a:pPr>
              <a:buNone/>
            </a:pP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9F5F16F2-4596-4C4C-AB93-AB8AF2F0C740}" type="slidenum">
              <a:rPr lang="sk-SK" smtClean="0"/>
              <a:pPr>
                <a:defRPr/>
              </a:pPr>
              <a:t>8</a:t>
            </a:fld>
            <a:endParaRPr lang="sk-SK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Praktické skúsenosti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/>
              <a:t>Staršie rozhodnutia s podmienkami z roku 2003 (resp. staršie) – napr. rozhodnutie </a:t>
            </a:r>
            <a:r>
              <a:rPr lang="sk-SK" dirty="0" err="1" smtClean="0"/>
              <a:t>General</a:t>
            </a:r>
            <a:r>
              <a:rPr lang="sk-SK" dirty="0" smtClean="0"/>
              <a:t> </a:t>
            </a:r>
            <a:r>
              <a:rPr lang="sk-SK" dirty="0" err="1" smtClean="0"/>
              <a:t>Electric</a:t>
            </a:r>
            <a:r>
              <a:rPr lang="sk-SK" dirty="0" smtClean="0"/>
              <a:t> </a:t>
            </a:r>
            <a:r>
              <a:rPr lang="sk-SK" dirty="0" err="1" smtClean="0"/>
              <a:t>Company</a:t>
            </a:r>
            <a:r>
              <a:rPr lang="sk-SK" dirty="0" smtClean="0"/>
              <a:t>/AGFA (2003/FH/3/1/241), rozhodnutie </a:t>
            </a:r>
            <a:r>
              <a:rPr lang="sk-SK" dirty="0" err="1" smtClean="0"/>
              <a:t>Zentiva</a:t>
            </a:r>
            <a:r>
              <a:rPr lang="sk-SK" dirty="0" smtClean="0"/>
              <a:t>/SL </a:t>
            </a:r>
            <a:r>
              <a:rPr lang="sk-SK" dirty="0" err="1" smtClean="0"/>
              <a:t>Pharma</a:t>
            </a:r>
            <a:r>
              <a:rPr lang="sk-SK" dirty="0" smtClean="0"/>
              <a:t> (2003/FH/3/1/179)</a:t>
            </a:r>
          </a:p>
          <a:p>
            <a:r>
              <a:rPr lang="sk-SK" dirty="0" smtClean="0"/>
              <a:t>Tesco/</a:t>
            </a:r>
            <a:r>
              <a:rPr lang="sk-SK" dirty="0" err="1" smtClean="0"/>
              <a:t>Carrefour</a:t>
            </a:r>
            <a:r>
              <a:rPr lang="sk-SK" dirty="0" smtClean="0"/>
              <a:t> – (29.12. 2006, 2006/FH/3/1/146) – príklad, kedy navrhované podmienky neboli spôsobilé odstrániť súťažné obavy – resp. pochybnosť o existencii vhodného kupujúceho – zákaz koncentrácie</a:t>
            </a: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9F5F16F2-4596-4C4C-AB93-AB8AF2F0C740}" type="slidenum">
              <a:rPr lang="sk-SK" smtClean="0"/>
              <a:pPr>
                <a:defRPr/>
              </a:pPr>
              <a:t>9</a:t>
            </a:fld>
            <a:endParaRPr lang="sk-SK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zentacia_vzor sj">
  <a:themeElements>
    <a:clrScheme name="Vlastná 4">
      <a:dk1>
        <a:sysClr val="windowText" lastClr="000000"/>
      </a:dk1>
      <a:lt1>
        <a:sysClr val="window" lastClr="FFFFFF"/>
      </a:lt1>
      <a:dk2>
        <a:srgbClr val="FFFFFF"/>
      </a:dk2>
      <a:lt2>
        <a:srgbClr val="000000"/>
      </a:lt2>
      <a:accent1>
        <a:srgbClr val="25657A"/>
      </a:accent1>
      <a:accent2>
        <a:srgbClr val="000000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Office, klas. ver.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žný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lastný návrh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Vlastná 4">
    <a:dk1>
      <a:sysClr val="windowText" lastClr="000000"/>
    </a:dk1>
    <a:lt1>
      <a:sysClr val="window" lastClr="FFFFFF"/>
    </a:lt1>
    <a:dk2>
      <a:srgbClr val="FFFFFF"/>
    </a:dk2>
    <a:lt2>
      <a:srgbClr val="000000"/>
    </a:lt2>
    <a:accent1>
      <a:srgbClr val="25657A"/>
    </a:accent1>
    <a:accent2>
      <a:srgbClr val="000000"/>
    </a:accent2>
    <a:accent3>
      <a:srgbClr val="A7EA52"/>
    </a:accent3>
    <a:accent4>
      <a:srgbClr val="5DCEAF"/>
    </a:accent4>
    <a:accent5>
      <a:srgbClr val="FF8021"/>
    </a:accent5>
    <a:accent6>
      <a:srgbClr val="F14124"/>
    </a:accent6>
    <a:hlink>
      <a:srgbClr val="56C7AA"/>
    </a:hlink>
    <a:folHlink>
      <a:srgbClr val="59A8D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prezentacia_vzor sj</Template>
  <TotalTime>541</TotalTime>
  <Words>795</Words>
  <Application>Microsoft Office PowerPoint</Application>
  <PresentationFormat>Prezentácia na obrazovke (4:3)</PresentationFormat>
  <Paragraphs>94</Paragraphs>
  <Slides>11</Slides>
  <Notes>2</Notes>
  <HiddenSlides>0</HiddenSlides>
  <MMClips>0</MMClips>
  <ScaleCrop>false</ScaleCrop>
  <HeadingPairs>
    <vt:vector size="4" baseType="variant">
      <vt:variant>
        <vt:lpstr>Motív</vt:lpstr>
      </vt:variant>
      <vt:variant>
        <vt:i4>2</vt:i4>
      </vt:variant>
      <vt:variant>
        <vt:lpstr>Nadpisy snímok</vt:lpstr>
      </vt:variant>
      <vt:variant>
        <vt:i4>11</vt:i4>
      </vt:variant>
    </vt:vector>
  </HeadingPairs>
  <TitlesOfParts>
    <vt:vector size="13" baseType="lpstr">
      <vt:lpstr>prezentacia_vzor sj</vt:lpstr>
      <vt:lpstr>Vlastný návrh</vt:lpstr>
      <vt:lpstr>Ukladanie podmienok  a povinností  pri posudzovaní koncentrácií  v SR </vt:lpstr>
      <vt:lpstr>Obsah</vt:lpstr>
      <vt:lpstr>Súčasná právna úprava</vt:lpstr>
      <vt:lpstr>Navrhované zmeny </vt:lpstr>
      <vt:lpstr>Navrhované zmeny </vt:lpstr>
      <vt:lpstr>NOVÉ Usmernenie</vt:lpstr>
      <vt:lpstr>Vybrané praktické problémy</vt:lpstr>
      <vt:lpstr>Praktické skúsenosti</vt:lpstr>
      <vt:lpstr>Praktické skúsenosti</vt:lpstr>
      <vt:lpstr>Úvahy do budúcnosti</vt:lpstr>
      <vt:lpstr>Snímka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Andrea  Wilhelmová</dc:creator>
  <cp:lastModifiedBy>Ing. Igor Václav</cp:lastModifiedBy>
  <cp:revision>6</cp:revision>
  <cp:lastPrinted>2013-12-11T12:27:15Z</cp:lastPrinted>
  <dcterms:created xsi:type="dcterms:W3CDTF">2014-02-19T12:44:41Z</dcterms:created>
  <dcterms:modified xsi:type="dcterms:W3CDTF">2014-05-13T11:16:48Z</dcterms:modified>
</cp:coreProperties>
</file>