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93" r:id="rId2"/>
    <p:sldId id="357" r:id="rId3"/>
    <p:sldId id="394" r:id="rId4"/>
    <p:sldId id="395" r:id="rId5"/>
    <p:sldId id="398" r:id="rId6"/>
    <p:sldId id="396" r:id="rId7"/>
    <p:sldId id="397" r:id="rId8"/>
    <p:sldId id="346" r:id="rId9"/>
    <p:sldId id="359" r:id="rId10"/>
    <p:sldId id="366" r:id="rId11"/>
    <p:sldId id="390" r:id="rId12"/>
    <p:sldId id="392" r:id="rId13"/>
  </p:sldIdLst>
  <p:sldSz cx="9144000" cy="6858000" type="screen4x3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6192"/>
    <a:srgbClr val="FF9900"/>
    <a:srgbClr val="2D5EC1"/>
    <a:srgbClr val="3166CF"/>
    <a:srgbClr val="3E6FD2"/>
    <a:srgbClr val="BDDEFF"/>
    <a:srgbClr val="578683"/>
    <a:srgbClr val="006666"/>
    <a:srgbClr val="6A8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68" autoAdjust="0"/>
    <p:restoredTop sz="68254" autoAdjust="0"/>
  </p:normalViewPr>
  <p:slideViewPr>
    <p:cSldViewPr>
      <p:cViewPr varScale="1">
        <p:scale>
          <a:sx n="73" d="100"/>
          <a:sy n="73" d="100"/>
        </p:scale>
        <p:origin x="-8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0" d="100"/>
          <a:sy n="80" d="100"/>
        </p:scale>
        <p:origin x="-2076" y="-48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net1.cec.eu.int\COMP-Services\Direction-A\A-2\_forum\08.%20Statistics%20&amp;%20list%20of%20cases\Merger\statistics%202013\All%20A2%20statistics%202013%20-%2009%20-%20September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300" b="1" i="0" u="none" strike="noStrike" baseline="0">
                <a:solidFill>
                  <a:srgbClr val="000080"/>
                </a:solidFill>
                <a:latin typeface="Verdana"/>
                <a:ea typeface="Verdana"/>
                <a:cs typeface="Verdana"/>
              </a:defRPr>
            </a:pPr>
            <a:r>
              <a:rPr lang="en-GB" dirty="0">
                <a:solidFill>
                  <a:sysClr val="windowText" lastClr="000000"/>
                </a:solidFill>
              </a:rPr>
              <a:t>Number of notifications (2000-2013)</a:t>
            </a:r>
          </a:p>
        </c:rich>
      </c:tx>
      <c:layout>
        <c:manualLayout>
          <c:xMode val="edge"/>
          <c:yMode val="edge"/>
          <c:x val="0.25966670548434007"/>
          <c:y val="9.038195728889593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986784352377894"/>
          <c:y val="0.18129389017009784"/>
          <c:w val="0.74215601961919364"/>
          <c:h val="0.6882022471910112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125440"/>
        <c:axId val="152128896"/>
      </c:barChart>
      <c:catAx>
        <c:axId val="1521254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b="1" dirty="0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2128896"/>
        <c:crossesAt val="0"/>
        <c:auto val="1"/>
        <c:lblAlgn val="ctr"/>
        <c:lblOffset val="100"/>
        <c:noMultiLvlLbl val="0"/>
      </c:catAx>
      <c:valAx>
        <c:axId val="15212889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b="1" dirty="0"/>
                  <a:t>N.ºof cases</a:t>
                </a:r>
              </a:p>
            </c:rich>
          </c:tx>
          <c:layout>
            <c:manualLayout>
              <c:xMode val="edge"/>
              <c:yMode val="edge"/>
              <c:x val="4.8207250544193919E-2"/>
              <c:y val="0.4005761360366866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2125440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GB" dirty="0"/>
              <a:t>Types of remedies: 2011-13 (43 cases)</a:t>
            </a:r>
          </a:p>
        </c:rich>
      </c:tx>
      <c:layout>
        <c:manualLayout>
          <c:xMode val="edge"/>
          <c:yMode val="edge"/>
          <c:x val="0.16556874198148455"/>
          <c:y val="0.11094197418924778"/>
        </c:manualLayout>
      </c:layout>
      <c:overlay val="0"/>
    </c:title>
    <c:autoTitleDeleted val="0"/>
    <c:plotArea>
      <c:layout/>
      <c:ofPieChart>
        <c:ofPieType val="bar"/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C00000"/>
              </a:solidFill>
            </c:spPr>
          </c:dPt>
          <c:dPt>
            <c:idx val="2"/>
            <c:bubble3D val="0"/>
            <c:spPr>
              <a:solidFill>
                <a:srgbClr val="2D2D8A">
                  <a:lumMod val="75000"/>
                </a:srgbClr>
              </a:solidFill>
            </c:spPr>
          </c:dPt>
          <c:dPt>
            <c:idx val="3"/>
            <c:bubble3D val="0"/>
            <c:spPr>
              <a:solidFill>
                <a:srgbClr val="2D2D8A">
                  <a:lumMod val="20000"/>
                  <a:lumOff val="80000"/>
                </a:srgbClr>
              </a:solidFill>
            </c:spPr>
          </c:dPt>
          <c:dPt>
            <c:idx val="4"/>
            <c:bubble3D val="0"/>
            <c:spPr>
              <a:solidFill>
                <a:srgbClr val="0B6192"/>
              </a:solidFill>
            </c:spPr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0"/>
              <c:layout>
                <c:manualLayout>
                  <c:x val="5.193922166542899E-2"/>
                  <c:y val="-6.223691194805515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Removal </a:t>
                    </a:r>
                    <a:r>
                      <a:rPr lang="en-US" dirty="0"/>
                      <a:t>of links with competitor
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0514606358291958E-2"/>
                  <c:y val="2.608899937044032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Access </a:t>
                    </a:r>
                    <a:r>
                      <a:rPr lang="en-US" b="1" dirty="0"/>
                      <a:t>remedies (</a:t>
                    </a:r>
                    <a:r>
                      <a:rPr lang="en-US" b="1" dirty="0" smtClean="0"/>
                      <a:t>incl. airline slots)</a:t>
                    </a:r>
                    <a:r>
                      <a:rPr lang="en-US" b="1" dirty="0"/>
                      <a:t>
19%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8.3023443404566938E-2"/>
                  <c:y val="-4.369121023589971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</a:rPr>
                      <a:t>Standard </a:t>
                    </a:r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(stand-alone) divestitures</a:t>
                    </a:r>
                    <a:r>
                      <a:rPr lang="en-US" b="1" dirty="0">
                        <a:solidFill>
                          <a:schemeClr val="bg1"/>
                        </a:solidFill>
                      </a:rPr>
                      <a:t>
44%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8.6338411537998122E-2"/>
                  <c:y val="1.6244259897048478E-2"/>
                </c:manualLayout>
              </c:layout>
              <c:tx>
                <c:rich>
                  <a:bodyPr/>
                  <a:lstStyle/>
                  <a:p>
                    <a:r>
                      <a:rPr lang="en-GB" b="1" dirty="0" smtClean="0"/>
                      <a:t>Other/complex</a:t>
                    </a:r>
                    <a:r>
                      <a:rPr lang="en-GB" b="1" baseline="0" dirty="0" smtClean="0"/>
                      <a:t> type of d</a:t>
                    </a:r>
                    <a:r>
                      <a:rPr lang="en-GB" b="1" dirty="0" smtClean="0"/>
                      <a:t>ivestitures </a:t>
                    </a:r>
                    <a:r>
                      <a:rPr lang="en-GB" b="1" dirty="0"/>
                      <a:t>
28%</a:t>
                    </a:r>
                    <a:endParaRPr lang="en-GB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22791246981947233"/>
                  <c:y val="-3.513475354590230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</a:rPr>
                      <a:t>Divestitures 72%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tx>
                <c:rich>
                  <a:bodyPr/>
                  <a:lstStyle/>
                  <a:p>
                    <a:r>
                      <a:rPr lang="en-GB" b="1"/>
                      <a:t>Divestitures
72%</a:t>
                    </a:r>
                    <a:endParaRPr lang="en-GB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'Anne''s graphs'!$L$1:$O$1</c:f>
              <c:strCache>
                <c:ptCount val="4"/>
                <c:pt idx="0">
                  <c:v>removal of links with competitor</c:v>
                </c:pt>
                <c:pt idx="1">
                  <c:v>Access remedies (in. slot divestitures)</c:v>
                </c:pt>
                <c:pt idx="2">
                  <c:v>Standard divestitures</c:v>
                </c:pt>
                <c:pt idx="3">
                  <c:v>Divestiture (carve-out), inc. re-branding and divestiture of IPR</c:v>
                </c:pt>
              </c:strCache>
            </c:strRef>
          </c:cat>
          <c:val>
            <c:numRef>
              <c:f>'Anne''s graphs'!$L$2:$O$2</c:f>
              <c:numCache>
                <c:formatCode>General</c:formatCode>
                <c:ptCount val="4"/>
                <c:pt idx="0">
                  <c:v>4</c:v>
                </c:pt>
                <c:pt idx="1">
                  <c:v>8</c:v>
                </c:pt>
                <c:pt idx="2">
                  <c:v>19</c:v>
                </c:pt>
                <c:pt idx="3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83" tIns="45891" rIns="91783" bIns="45891" numCol="1" anchor="t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83" tIns="45891" rIns="91783" bIns="45891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83" tIns="45891" rIns="91783" bIns="45891" numCol="1" anchor="b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4038"/>
            <a:ext cx="29495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83" tIns="45891" rIns="91783" bIns="45891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7F45BB8-78BC-4271-92EE-A03323160D5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218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83" tIns="45891" rIns="91783" bIns="45891" numCol="1" anchor="t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83" tIns="45891" rIns="91783" bIns="45891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046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2813"/>
            <a:ext cx="5446713" cy="4475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83" tIns="45891" rIns="91783" bIns="45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83" tIns="45891" rIns="91783" bIns="45891" numCol="1" anchor="b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4038"/>
            <a:ext cx="2949575" cy="498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83" tIns="45891" rIns="91783" bIns="45891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7B7D610-DA82-4C08-B64A-787623E25C4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1425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B7D610-DA82-4C08-B64A-787623E25C48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25020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900" dirty="0" smtClean="0">
              <a:latin typeface="Arial" pitchFamily="34" charset="0"/>
            </a:endParaRP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F7939D7-DE18-4CB8-949A-E25112250E30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B7D610-DA82-4C08-B64A-787623E25C48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8700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B7D610-DA82-4C08-B64A-787623E25C48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51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z="900" dirty="0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65F15C-6809-4DA4-BB8F-C9B407DF853D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900" dirty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017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52608" indent="-289465" defTabSz="952017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57859" indent="-231572" defTabSz="952017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21003" indent="-231572" defTabSz="952017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84146" indent="-231572" defTabSz="952017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47290" indent="-231572" defTabSz="9520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010433" indent="-231572" defTabSz="9520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73577" indent="-231572" defTabSz="9520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936721" indent="-231572" defTabSz="9520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E9A0152-2580-450C-831C-885AAE8FEC61}" type="slidenum">
              <a:rPr lang="en-GB" smtClean="0">
                <a:solidFill>
                  <a:srgbClr val="000000"/>
                </a:solidFill>
              </a:rPr>
              <a:pPr eaLnBrk="1" hangingPunct="1"/>
              <a:t>3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B7D610-DA82-4C08-B64A-787623E25C48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9043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B7D610-DA82-4C08-B64A-787623E25C48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784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z="900" dirty="0" smtClean="0">
              <a:latin typeface="Arial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93FF43BD-4C2E-4A86-8F96-B099E5CE5EEA}" type="slidenum">
              <a:rPr lang="en-GB" smtClean="0"/>
              <a:pPr eaLnBrk="1" hangingPunct="1">
                <a:defRPr/>
              </a:pPr>
              <a:t>6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z="900" dirty="0" smtClean="0">
              <a:latin typeface="Arial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93FF43BD-4C2E-4A86-8F96-B099E5CE5EEA}" type="slidenum">
              <a:rPr lang="en-GB" smtClean="0"/>
              <a:pPr eaLnBrk="1" hangingPunct="1">
                <a:defRPr/>
              </a:pPr>
              <a:t>7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z="900" dirty="0" smtClean="0">
              <a:latin typeface="Arial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93FF43BD-4C2E-4A86-8F96-B099E5CE5EEA}" type="slidenum">
              <a:rPr lang="en-GB" smtClean="0"/>
              <a:pPr eaLnBrk="1" hangingPunct="1">
                <a:defRPr/>
              </a:pPr>
              <a:t>8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z="900" dirty="0" smtClean="0">
              <a:latin typeface="Arial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A1235A3B-170A-4590-9E69-FDFA7B5D3841}" type="slidenum">
              <a:rPr lang="en-GB" sz="1300" smtClean="0"/>
              <a:pPr eaLnBrk="1" hangingPunct="1">
                <a:defRPr/>
              </a:pPr>
              <a:t>9</a:t>
            </a:fld>
            <a:endParaRPr lang="en-GB" sz="13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logo_for_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8" r="11053"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4" descr="small box COMPETITIO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6446838"/>
            <a:ext cx="852488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9" descr="Letterhead_A4_EN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77"/>
          <a:stretch>
            <a:fillRect/>
          </a:stretch>
        </p:blipFill>
        <p:spPr bwMode="auto">
          <a:xfrm>
            <a:off x="0" y="1341438"/>
            <a:ext cx="3851275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 marL="3175" algn="ctr">
              <a:defRPr sz="40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/>
          <a:lstStyle>
            <a:lvl1pPr marL="0" indent="0" algn="ctr">
              <a:buFontTx/>
              <a:buNone/>
              <a:defRPr sz="32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47CF235-2D08-4D79-A794-45D4B1E5A525}" type="datetime1">
              <a:rPr lang="en-US"/>
              <a:pPr>
                <a:defRPr/>
              </a:pPr>
              <a:t>5/12/2014</a:t>
            </a:fld>
            <a:endParaRPr lang="en-GB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57FFD34-9581-48B8-AC7B-0BCC2DF907E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59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7F8D8-38D2-436E-B15C-E12524E919E9}" type="datetime1">
              <a:rPr lang="en-US"/>
              <a:pPr>
                <a:defRPr/>
              </a:pPr>
              <a:t>5/12/2014</a:t>
            </a:fld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0058A-948B-4756-9EFD-7F78CF2BAC2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951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96975"/>
            <a:ext cx="2058988" cy="4824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975"/>
            <a:ext cx="6029325" cy="4824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89A7A-555F-4084-ABD6-ABDEE86DB1EA}" type="datetime1">
              <a:rPr lang="en-US"/>
              <a:pPr>
                <a:defRPr/>
              </a:pPr>
              <a:t>5/12/2014</a:t>
            </a:fld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D9423-2FBD-487B-9166-219DC8E9DAB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319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F3A30-2A77-46A7-AE91-F94DAFBBCABC}" type="datetime1">
              <a:rPr lang="en-US"/>
              <a:pPr>
                <a:defRPr/>
              </a:pPr>
              <a:t>5/12/2014</a:t>
            </a:fld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39439-9D1C-471C-BB27-59747F8876A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97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A99CB-DF65-4FD1-9B4D-335F4CC3EDEB}" type="datetime1">
              <a:rPr lang="en-US"/>
              <a:pPr>
                <a:defRPr/>
              </a:pPr>
              <a:t>5/12/2014</a:t>
            </a:fld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B7908-DAD1-4E76-8764-34FD9C4C580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08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67CD0-B6AB-4610-A11B-06830A68B7BB}" type="datetime1">
              <a:rPr lang="en-US"/>
              <a:pPr>
                <a:defRPr/>
              </a:pPr>
              <a:t>5/12/2014</a:t>
            </a:fld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BE1C9-85C7-4059-9CA1-5F24F6B389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568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DA77B-184A-4F1B-B4C4-9625CCBE9CA4}" type="datetime1">
              <a:rPr lang="en-US"/>
              <a:pPr>
                <a:defRPr/>
              </a:pPr>
              <a:t>5/12/2014</a:t>
            </a:fld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6E605-6205-41B3-B4B4-6A0BE94E096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745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02E02-710F-48B5-BEA4-712AF448C760}" type="datetime1">
              <a:rPr lang="en-US"/>
              <a:pPr>
                <a:defRPr/>
              </a:pPr>
              <a:t>5/12/2014</a:t>
            </a:fld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96BCA-BFD3-40A2-98E2-041F0E7D975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293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3A7A2-E69A-4388-B9F4-74111E153298}" type="datetime1">
              <a:rPr lang="en-US"/>
              <a:pPr>
                <a:defRPr/>
              </a:pPr>
              <a:t>5/12/2014</a:t>
            </a:fld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A4DBC-C2A5-484A-BE1C-CAD0DE0314D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132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0F48E-2718-46AC-B3EC-5FECB1EA93F3}" type="datetime1">
              <a:rPr lang="en-US"/>
              <a:pPr>
                <a:defRPr/>
              </a:pPr>
              <a:t>5/12/2014</a:t>
            </a:fld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04F14-F4AE-4B89-95E2-72EEB4E364C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69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80DF3-1D8C-4C72-B890-8FA951E415F1}" type="datetime1">
              <a:rPr lang="en-US"/>
              <a:pPr>
                <a:defRPr/>
              </a:pPr>
              <a:t>5/12/2014</a:t>
            </a:fld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AEBDB-4A4C-419F-9809-63EAD010A62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496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BAF7A8B5-EBA1-4457-B2A2-46B4968FCE14}" type="datetime1">
              <a:rPr lang="en-US"/>
              <a:pPr>
                <a:defRPr/>
              </a:pPr>
              <a:t>5/12/2014</a:t>
            </a:fld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1003652F-CFBC-49FB-867E-338B128597D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2" name="Picture 17" descr="logo_for_pp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20" descr="small box COMPETITION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6524625"/>
            <a:ext cx="62547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97-2003_Worksheet1.xls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	Merger Remedies -</a:t>
            </a:r>
            <a:br>
              <a:rPr lang="en-GB" dirty="0" smtClean="0"/>
            </a:br>
            <a:r>
              <a:rPr lang="en-GB" dirty="0" smtClean="0"/>
              <a:t>Commission’s recent practice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400" dirty="0" smtClean="0">
                <a:latin typeface="+mj-lt"/>
              </a:rPr>
              <a:t>Bratislava, 14 May 2014</a:t>
            </a:r>
          </a:p>
          <a:p>
            <a:endParaRPr lang="en-GB" sz="4000" dirty="0" smtClean="0"/>
          </a:p>
          <a:p>
            <a:pPr marL="3657600" lvl="8" indent="0">
              <a:buNone/>
            </a:pPr>
            <a:r>
              <a:rPr lang="en-GB" sz="1800" dirty="0" smtClean="0">
                <a:latin typeface="+mj-lt"/>
              </a:rPr>
              <a:t>       Viktor </a:t>
            </a:r>
            <a:r>
              <a:rPr lang="en-GB" sz="1800" dirty="0" smtClean="0">
                <a:latin typeface="+mj-lt"/>
              </a:rPr>
              <a:t>PORUBSKÝ </a:t>
            </a:r>
          </a:p>
          <a:p>
            <a:pPr marL="3657600" lvl="8" indent="0">
              <a:buNone/>
            </a:pPr>
            <a:r>
              <a:rPr lang="en-GB" sz="1800" dirty="0" smtClean="0">
                <a:latin typeface="+mj-lt"/>
              </a:rPr>
              <a:t>       Merger </a:t>
            </a:r>
            <a:r>
              <a:rPr lang="en-GB" sz="1800" dirty="0">
                <a:latin typeface="+mj-lt"/>
              </a:rPr>
              <a:t>Case </a:t>
            </a:r>
            <a:r>
              <a:rPr lang="en-GB" sz="1800" dirty="0" smtClean="0">
                <a:latin typeface="+mj-lt"/>
              </a:rPr>
              <a:t>Support and Policy</a:t>
            </a:r>
          </a:p>
          <a:p>
            <a:pPr marL="3657600" lvl="8" indent="0">
              <a:buNone/>
            </a:pPr>
            <a:r>
              <a:rPr lang="en-GB" sz="1800" dirty="0" smtClean="0">
                <a:latin typeface="+mj-lt"/>
              </a:rPr>
              <a:t>       DG </a:t>
            </a:r>
            <a:r>
              <a:rPr lang="en-GB" sz="1800" dirty="0" smtClean="0">
                <a:latin typeface="+mj-lt"/>
              </a:rPr>
              <a:t>Competition</a:t>
            </a:r>
            <a:endParaRPr lang="en-GB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438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D5C578-E793-4E5F-90F7-EEDF0201E2A5}" type="slidenum">
              <a:rPr lang="en-GB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060848"/>
            <a:ext cx="8229600" cy="3633788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fr-BE" sz="20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fr-BE" b="1" dirty="0"/>
              <a:t>Intel / McAfee</a:t>
            </a:r>
            <a:endParaRPr lang="en-GB" b="1" dirty="0"/>
          </a:p>
          <a:p>
            <a:pPr>
              <a:lnSpc>
                <a:spcPct val="80000"/>
              </a:lnSpc>
            </a:pPr>
            <a:endParaRPr lang="fr-BE" sz="1100" dirty="0" smtClean="0"/>
          </a:p>
          <a:p>
            <a:pPr>
              <a:lnSpc>
                <a:spcPct val="80000"/>
              </a:lnSpc>
            </a:pPr>
            <a:r>
              <a:rPr lang="fr-BE" sz="2000" dirty="0" err="1" smtClean="0"/>
              <a:t>Competition</a:t>
            </a:r>
            <a:r>
              <a:rPr lang="fr-BE" sz="2000" dirty="0" smtClean="0"/>
              <a:t> </a:t>
            </a:r>
            <a:r>
              <a:rPr lang="fr-BE" sz="2000" dirty="0" err="1" smtClean="0"/>
              <a:t>concerns</a:t>
            </a:r>
            <a:r>
              <a:rPr lang="fr-BE" sz="2000" dirty="0" smtClean="0"/>
              <a:t>: </a:t>
            </a:r>
            <a:r>
              <a:rPr lang="fr-BE" sz="2000" dirty="0" err="1" smtClean="0"/>
              <a:t>foreclosure</a:t>
            </a:r>
            <a:r>
              <a:rPr lang="fr-BE" sz="2000" dirty="0" smtClean="0"/>
              <a:t>/e</a:t>
            </a:r>
            <a:r>
              <a:rPr lang="fr-BE" sz="2000" dirty="0" smtClean="0"/>
              <a:t>xclusion </a:t>
            </a:r>
            <a:r>
              <a:rPr lang="fr-BE" sz="2000" dirty="0" smtClean="0"/>
              <a:t>of </a:t>
            </a:r>
            <a:r>
              <a:rPr lang="fr-BE" sz="2000" dirty="0" err="1" smtClean="0"/>
              <a:t>rivals</a:t>
            </a:r>
            <a:r>
              <a:rPr lang="fr-BE" sz="2000" dirty="0" smtClean="0"/>
              <a:t> in IT </a:t>
            </a:r>
            <a:r>
              <a:rPr lang="fr-BE" sz="2000" dirty="0" err="1" smtClean="0"/>
              <a:t>security</a:t>
            </a:r>
            <a:r>
              <a:rPr lang="fr-BE" sz="2000" dirty="0" smtClean="0"/>
              <a:t> and </a:t>
            </a:r>
            <a:r>
              <a:rPr lang="fr-BE" sz="2000" dirty="0" err="1" smtClean="0"/>
              <a:t>creation</a:t>
            </a:r>
            <a:r>
              <a:rPr lang="fr-BE" sz="2000" dirty="0" smtClean="0"/>
              <a:t> of monoculture in IT </a:t>
            </a:r>
            <a:r>
              <a:rPr lang="fr-BE" sz="2000" dirty="0" err="1" smtClean="0"/>
              <a:t>security</a:t>
            </a:r>
            <a:endParaRPr lang="fr-BE" sz="2000" dirty="0" smtClean="0"/>
          </a:p>
          <a:p>
            <a:pPr>
              <a:lnSpc>
                <a:spcPct val="80000"/>
              </a:lnSpc>
            </a:pPr>
            <a:endParaRPr lang="fr-BE" sz="2000" dirty="0" smtClean="0"/>
          </a:p>
          <a:p>
            <a:pPr>
              <a:lnSpc>
                <a:spcPct val="80000"/>
              </a:lnSpc>
            </a:pPr>
            <a:r>
              <a:rPr lang="fr-BE" sz="2000" dirty="0" err="1" smtClean="0"/>
              <a:t>Remedies</a:t>
            </a:r>
            <a:r>
              <a:rPr lang="fr-BE" sz="2000" dirty="0" smtClean="0"/>
              <a:t> </a:t>
            </a:r>
            <a:r>
              <a:rPr lang="fr-BE" sz="2000" dirty="0" smtClean="0"/>
              <a:t>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r-BE" sz="2000" dirty="0" smtClean="0"/>
              <a:t>	</a:t>
            </a:r>
            <a:r>
              <a:rPr lang="fr-BE" sz="2000" dirty="0" smtClean="0"/>
              <a:t>Provision </a:t>
            </a:r>
            <a:r>
              <a:rPr lang="fr-BE" sz="2000" dirty="0" smtClean="0"/>
              <a:t>of </a:t>
            </a:r>
            <a:r>
              <a:rPr lang="fr-BE" sz="2000" dirty="0" err="1" smtClean="0"/>
              <a:t>interoperability</a:t>
            </a:r>
            <a:r>
              <a:rPr lang="fr-BE" sz="2000" dirty="0" smtClean="0"/>
              <a:t> </a:t>
            </a:r>
            <a:r>
              <a:rPr lang="fr-BE" sz="2000" dirty="0" smtClean="0"/>
              <a:t>information </a:t>
            </a:r>
            <a:endParaRPr lang="fr-BE" sz="2000" dirty="0" smtClean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r-BE" sz="2000" dirty="0" smtClean="0"/>
              <a:t>	</a:t>
            </a:r>
            <a:r>
              <a:rPr lang="fr-BE" sz="2000" dirty="0" smtClean="0"/>
              <a:t>No </a:t>
            </a:r>
            <a:r>
              <a:rPr lang="fr-BE" sz="2000" dirty="0" err="1" smtClean="0"/>
              <a:t>impediment</a:t>
            </a:r>
            <a:r>
              <a:rPr lang="fr-BE" sz="2000" dirty="0" smtClean="0"/>
              <a:t> of </a:t>
            </a:r>
            <a:r>
              <a:rPr lang="fr-BE" sz="2000" dirty="0" err="1" smtClean="0"/>
              <a:t>security</a:t>
            </a:r>
            <a:r>
              <a:rPr lang="fr-BE" sz="2000" dirty="0" smtClean="0"/>
              <a:t> </a:t>
            </a:r>
            <a:r>
              <a:rPr lang="fr-BE" sz="2000" dirty="0" err="1" smtClean="0"/>
              <a:t>rivals</a:t>
            </a:r>
            <a:r>
              <a:rPr lang="fr-BE" sz="2000" dirty="0" smtClean="0"/>
              <a:t>’ solutions </a:t>
            </a:r>
            <a:r>
              <a:rPr lang="fr-BE" sz="2000" dirty="0" err="1" smtClean="0"/>
              <a:t>from</a:t>
            </a:r>
            <a:r>
              <a:rPr lang="fr-BE" sz="2000" dirty="0" smtClean="0"/>
              <a:t> running on Intel </a:t>
            </a:r>
            <a:r>
              <a:rPr lang="fr-BE" sz="2000" dirty="0" err="1" smtClean="0"/>
              <a:t>CPUs</a:t>
            </a:r>
            <a:r>
              <a:rPr lang="fr-BE" sz="2000" dirty="0" smtClean="0"/>
              <a:t> and chipsets</a:t>
            </a:r>
          </a:p>
          <a:p>
            <a:pPr>
              <a:lnSpc>
                <a:spcPct val="80000"/>
              </a:lnSpc>
            </a:pPr>
            <a:endParaRPr lang="en-GB" sz="20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936625"/>
          </a:xfrm>
        </p:spPr>
        <p:txBody>
          <a:bodyPr/>
          <a:lstStyle/>
          <a:p>
            <a:r>
              <a:rPr lang="de-DE" dirty="0" smtClean="0"/>
              <a:t>Access </a:t>
            </a:r>
            <a:r>
              <a:rPr lang="de-DE" dirty="0" err="1" smtClean="0"/>
              <a:t>remedies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3040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Role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Trustees </a:t>
            </a:r>
            <a:endParaRPr lang="en-GB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132856"/>
            <a:ext cx="8229600" cy="4569792"/>
          </a:xfrm>
        </p:spPr>
        <p:txBody>
          <a:bodyPr/>
          <a:lstStyle/>
          <a:p>
            <a:pPr>
              <a:lnSpc>
                <a:spcPct val="92000"/>
              </a:lnSpc>
            </a:pPr>
            <a:r>
              <a:rPr lang="de-DE" dirty="0" smtClean="0"/>
              <a:t>Monitoring </a:t>
            </a:r>
            <a:r>
              <a:rPr lang="de-DE" dirty="0" err="1" smtClean="0"/>
              <a:t>trustee</a:t>
            </a:r>
            <a:endParaRPr lang="de-DE" dirty="0" smtClean="0"/>
          </a:p>
          <a:p>
            <a:pPr lvl="1">
              <a:lnSpc>
                <a:spcPct val="92000"/>
              </a:lnSpc>
            </a:pPr>
            <a:r>
              <a:rPr lang="de-DE" sz="1800" dirty="0" err="1" smtClean="0"/>
              <a:t>Appointed</a:t>
            </a:r>
            <a:r>
              <a:rPr lang="de-DE" sz="1800" dirty="0" smtClean="0"/>
              <a:t> </a:t>
            </a:r>
            <a:r>
              <a:rPr lang="de-DE" sz="1800" dirty="0" err="1" smtClean="0"/>
              <a:t>by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parties</a:t>
            </a:r>
            <a:r>
              <a:rPr lang="de-DE" sz="1800" dirty="0" smtClean="0"/>
              <a:t> </a:t>
            </a:r>
            <a:r>
              <a:rPr lang="de-DE" sz="1800" dirty="0" err="1" smtClean="0"/>
              <a:t>with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approval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Commission</a:t>
            </a:r>
            <a:endParaRPr lang="de-DE" sz="1800" dirty="0" smtClean="0"/>
          </a:p>
          <a:p>
            <a:pPr lvl="1">
              <a:lnSpc>
                <a:spcPct val="92000"/>
              </a:lnSpc>
            </a:pPr>
            <a:r>
              <a:rPr lang="de-DE" sz="1800" dirty="0" err="1" smtClean="0"/>
              <a:t>Supervises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implementation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commitments</a:t>
            </a:r>
            <a:r>
              <a:rPr lang="de-DE" sz="1800" dirty="0" smtClean="0"/>
              <a:t> on behalf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Commission</a:t>
            </a:r>
            <a:r>
              <a:rPr lang="de-DE" sz="1800" dirty="0" smtClean="0"/>
              <a:t>,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example</a:t>
            </a:r>
            <a:r>
              <a:rPr lang="de-DE" sz="1800" dirty="0" smtClean="0"/>
              <a:t>:</a:t>
            </a:r>
          </a:p>
          <a:p>
            <a:pPr lvl="2">
              <a:lnSpc>
                <a:spcPct val="92000"/>
              </a:lnSpc>
            </a:pPr>
            <a:r>
              <a:rPr lang="de-DE" sz="1600" dirty="0" smtClean="0"/>
              <a:t>Business </a:t>
            </a:r>
            <a:r>
              <a:rPr lang="de-DE" sz="1600" dirty="0" err="1" smtClean="0"/>
              <a:t>separation</a:t>
            </a:r>
            <a:r>
              <a:rPr lang="de-DE" sz="1600" dirty="0" smtClean="0"/>
              <a:t> </a:t>
            </a:r>
          </a:p>
          <a:p>
            <a:pPr lvl="2">
              <a:lnSpc>
                <a:spcPct val="92000"/>
              </a:lnSpc>
            </a:pPr>
            <a:r>
              <a:rPr lang="de-DE" sz="1600" dirty="0" smtClean="0"/>
              <a:t>Hold-</a:t>
            </a:r>
            <a:r>
              <a:rPr lang="de-DE" sz="1600" dirty="0" err="1" smtClean="0"/>
              <a:t>seperate</a:t>
            </a:r>
            <a:r>
              <a:rPr lang="de-DE" sz="1600" dirty="0" smtClean="0"/>
              <a:t> </a:t>
            </a:r>
            <a:r>
              <a:rPr lang="de-DE" sz="1600" dirty="0" err="1" smtClean="0"/>
              <a:t>obligations</a:t>
            </a:r>
            <a:r>
              <a:rPr lang="de-DE" sz="1600" dirty="0" smtClean="0"/>
              <a:t> </a:t>
            </a:r>
          </a:p>
          <a:p>
            <a:pPr lvl="2">
              <a:lnSpc>
                <a:spcPct val="92000"/>
              </a:lnSpc>
            </a:pPr>
            <a:r>
              <a:rPr lang="de-DE" sz="1600" dirty="0" err="1" smtClean="0"/>
              <a:t>Preservation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viability</a:t>
            </a:r>
            <a:r>
              <a:rPr lang="de-DE" sz="1600" dirty="0" smtClean="0"/>
              <a:t> in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interim</a:t>
            </a:r>
            <a:r>
              <a:rPr lang="de-DE" sz="1600" dirty="0" smtClean="0"/>
              <a:t> </a:t>
            </a:r>
            <a:r>
              <a:rPr lang="de-DE" sz="1600" dirty="0" err="1" smtClean="0"/>
              <a:t>period</a:t>
            </a:r>
            <a:endParaRPr lang="de-DE" sz="1600" dirty="0" smtClean="0"/>
          </a:p>
          <a:p>
            <a:pPr lvl="2">
              <a:lnSpc>
                <a:spcPct val="92000"/>
              </a:lnSpc>
            </a:pPr>
            <a:r>
              <a:rPr lang="de-DE" sz="1600" dirty="0" smtClean="0"/>
              <a:t>Evaluation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purchasers</a:t>
            </a:r>
            <a:r>
              <a:rPr lang="de-DE" sz="1600" dirty="0" smtClean="0"/>
              <a:t> </a:t>
            </a:r>
          </a:p>
          <a:p>
            <a:pPr lvl="2">
              <a:lnSpc>
                <a:spcPct val="92000"/>
              </a:lnSpc>
            </a:pPr>
            <a:r>
              <a:rPr lang="de-DE" sz="1600" dirty="0" smtClean="0"/>
              <a:t>Access </a:t>
            </a:r>
            <a:r>
              <a:rPr lang="de-DE" sz="1600" dirty="0" err="1" smtClean="0"/>
              <a:t>remedies</a:t>
            </a:r>
            <a:r>
              <a:rPr lang="de-DE" sz="1600" dirty="0" smtClean="0"/>
              <a:t>: </a:t>
            </a:r>
            <a:r>
              <a:rPr lang="de-DE" sz="1600" dirty="0" err="1" smtClean="0"/>
              <a:t>overseeing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process</a:t>
            </a:r>
            <a:r>
              <a:rPr lang="de-DE" sz="1600" dirty="0" smtClean="0"/>
              <a:t>, </a:t>
            </a:r>
            <a:r>
              <a:rPr lang="de-DE" sz="1600" dirty="0" err="1" smtClean="0"/>
              <a:t>disputes</a:t>
            </a:r>
            <a:r>
              <a:rPr lang="de-DE" sz="1600" dirty="0" smtClean="0"/>
              <a:t>  </a:t>
            </a:r>
          </a:p>
          <a:p>
            <a:pPr marL="457200" lvl="1" indent="0">
              <a:lnSpc>
                <a:spcPct val="92000"/>
              </a:lnSpc>
              <a:buNone/>
            </a:pPr>
            <a:endParaRPr lang="de-DE" sz="600" dirty="0" smtClean="0"/>
          </a:p>
          <a:p>
            <a:pPr marL="457200" lvl="1" indent="0">
              <a:lnSpc>
                <a:spcPct val="92000"/>
              </a:lnSpc>
              <a:buNone/>
            </a:pPr>
            <a:r>
              <a:rPr lang="de-DE" sz="1800" dirty="0" err="1" smtClean="0"/>
              <a:t>Divestiture</a:t>
            </a:r>
            <a:r>
              <a:rPr lang="de-DE" sz="1800" dirty="0" smtClean="0"/>
              <a:t> </a:t>
            </a:r>
            <a:r>
              <a:rPr lang="de-DE" sz="1800" dirty="0" err="1"/>
              <a:t>trustee</a:t>
            </a:r>
            <a:r>
              <a:rPr lang="de-DE" sz="1800" dirty="0"/>
              <a:t> </a:t>
            </a:r>
            <a:endParaRPr lang="de-DE" sz="1800" dirty="0" smtClean="0"/>
          </a:p>
          <a:p>
            <a:pPr lvl="1">
              <a:lnSpc>
                <a:spcPct val="92000"/>
              </a:lnSpc>
            </a:pPr>
            <a:r>
              <a:rPr lang="de-DE" sz="1600" dirty="0" err="1" smtClean="0"/>
              <a:t>Appointed</a:t>
            </a:r>
            <a:r>
              <a:rPr lang="de-DE" sz="1600" dirty="0" smtClean="0"/>
              <a:t> (</a:t>
            </a:r>
            <a:r>
              <a:rPr lang="de-DE" sz="1600" dirty="0" err="1" smtClean="0"/>
              <a:t>by</a:t>
            </a:r>
            <a:r>
              <a:rPr lang="de-DE" sz="1600" dirty="0" smtClean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parties</a:t>
            </a:r>
            <a:r>
              <a:rPr lang="de-DE" sz="1600" dirty="0"/>
              <a:t> </a:t>
            </a:r>
            <a:r>
              <a:rPr lang="de-DE" sz="1600" dirty="0" err="1"/>
              <a:t>and</a:t>
            </a:r>
            <a:r>
              <a:rPr lang="de-DE" sz="1600" dirty="0"/>
              <a:t> </a:t>
            </a:r>
            <a:r>
              <a:rPr lang="de-DE" sz="1600" dirty="0" err="1"/>
              <a:t>approved</a:t>
            </a:r>
            <a:r>
              <a:rPr lang="de-DE" sz="1600" dirty="0"/>
              <a:t> </a:t>
            </a:r>
            <a:r>
              <a:rPr lang="de-DE" sz="1600" dirty="0" err="1"/>
              <a:t>by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 smtClean="0"/>
              <a:t>Commission</a:t>
            </a:r>
            <a:r>
              <a:rPr lang="de-DE" sz="1600" dirty="0" smtClean="0"/>
              <a:t>) </a:t>
            </a:r>
            <a:r>
              <a:rPr lang="de-DE" sz="1600" dirty="0" err="1" smtClean="0"/>
              <a:t>if</a:t>
            </a:r>
            <a:r>
              <a:rPr lang="de-DE" sz="1600" dirty="0" smtClean="0"/>
              <a:t> </a:t>
            </a:r>
            <a:r>
              <a:rPr lang="de-DE" sz="1600" dirty="0" err="1" smtClean="0"/>
              <a:t>biz</a:t>
            </a:r>
            <a:r>
              <a:rPr lang="de-DE" sz="1600" dirty="0" smtClean="0"/>
              <a:t> not </a:t>
            </a:r>
            <a:r>
              <a:rPr lang="de-DE" sz="1600" dirty="0" err="1" smtClean="0"/>
              <a:t>sold</a:t>
            </a:r>
            <a:r>
              <a:rPr lang="de-DE" sz="1600" dirty="0" smtClean="0"/>
              <a:t> </a:t>
            </a:r>
            <a:r>
              <a:rPr lang="de-DE" sz="1600" dirty="0" err="1" smtClean="0"/>
              <a:t>within</a:t>
            </a:r>
            <a:r>
              <a:rPr lang="de-DE" sz="1600" dirty="0" smtClean="0"/>
              <a:t> 1st </a:t>
            </a:r>
            <a:r>
              <a:rPr lang="de-DE" sz="1600" dirty="0" err="1" smtClean="0"/>
              <a:t>divestiture</a:t>
            </a:r>
            <a:r>
              <a:rPr lang="de-DE" sz="1600" dirty="0" smtClean="0"/>
              <a:t> </a:t>
            </a:r>
            <a:r>
              <a:rPr lang="de-DE" sz="1600" dirty="0" err="1" smtClean="0"/>
              <a:t>period</a:t>
            </a:r>
            <a:endParaRPr lang="de-DE" sz="1600" dirty="0" smtClean="0"/>
          </a:p>
          <a:p>
            <a:pPr lvl="1">
              <a:lnSpc>
                <a:spcPct val="92000"/>
              </a:lnSpc>
            </a:pPr>
            <a:r>
              <a:rPr lang="de-DE" sz="1600" dirty="0"/>
              <a:t>T</a:t>
            </a:r>
            <a:r>
              <a:rPr lang="de-DE" sz="1600" dirty="0" smtClean="0"/>
              <a:t>ask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sell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business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a </a:t>
            </a:r>
            <a:r>
              <a:rPr lang="de-DE" sz="1600" dirty="0" err="1"/>
              <a:t>suitable</a:t>
            </a:r>
            <a:r>
              <a:rPr lang="de-DE" sz="1600" dirty="0"/>
              <a:t> </a:t>
            </a:r>
            <a:r>
              <a:rPr lang="de-DE" sz="1600" dirty="0" err="1"/>
              <a:t>purchaser</a:t>
            </a:r>
            <a:r>
              <a:rPr lang="de-DE" sz="1600" dirty="0"/>
              <a:t>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no</a:t>
            </a:r>
            <a:r>
              <a:rPr lang="de-DE" sz="1600" dirty="0"/>
              <a:t> </a:t>
            </a:r>
            <a:r>
              <a:rPr lang="de-DE" sz="1600" dirty="0" err="1"/>
              <a:t>minimum</a:t>
            </a:r>
            <a:r>
              <a:rPr lang="de-DE" sz="1600" dirty="0"/>
              <a:t> </a:t>
            </a:r>
            <a:r>
              <a:rPr lang="de-DE" sz="1600" dirty="0" err="1"/>
              <a:t>price</a:t>
            </a:r>
            <a:r>
              <a:rPr lang="de-DE" sz="1600" dirty="0"/>
              <a:t> (“</a:t>
            </a:r>
            <a:r>
              <a:rPr lang="de-DE" sz="1600" dirty="0" err="1"/>
              <a:t>fire</a:t>
            </a:r>
            <a:r>
              <a:rPr lang="de-DE" sz="1600" dirty="0"/>
              <a:t> </a:t>
            </a:r>
            <a:r>
              <a:rPr lang="de-DE" sz="1600" dirty="0" err="1"/>
              <a:t>sale</a:t>
            </a:r>
            <a:r>
              <a:rPr lang="de-DE" sz="1600" dirty="0"/>
              <a:t>”</a:t>
            </a:r>
            <a:r>
              <a:rPr lang="de-DE" sz="1800" dirty="0"/>
              <a:t>)</a:t>
            </a:r>
          </a:p>
          <a:p>
            <a:pPr lvl="1">
              <a:lnSpc>
                <a:spcPct val="92000"/>
              </a:lnSpc>
            </a:pP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179373408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6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4250903"/>
          </a:xfrm>
        </p:spPr>
        <p:txBody>
          <a:bodyPr/>
          <a:lstStyle/>
          <a:p>
            <a:pPr>
              <a:lnSpc>
                <a:spcPct val="92000"/>
              </a:lnSpc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sz="3600" dirty="0" err="1" smtClean="0"/>
              <a:t>Thank</a:t>
            </a:r>
            <a:r>
              <a:rPr lang="de-DE" sz="3600" dirty="0" smtClean="0"/>
              <a:t> </a:t>
            </a:r>
            <a:r>
              <a:rPr lang="de-DE" sz="3600" dirty="0" err="1" smtClean="0"/>
              <a:t>you</a:t>
            </a:r>
            <a:r>
              <a:rPr lang="de-DE" sz="3600" dirty="0" smtClean="0"/>
              <a:t> </a:t>
            </a:r>
            <a:r>
              <a:rPr lang="de-DE" sz="3600" dirty="0" err="1" smtClean="0"/>
              <a:t>for</a:t>
            </a:r>
            <a:r>
              <a:rPr lang="de-DE" sz="3600" dirty="0" smtClean="0"/>
              <a:t> </a:t>
            </a:r>
            <a:r>
              <a:rPr lang="de-DE" sz="3600" dirty="0" err="1" smtClean="0"/>
              <a:t>your</a:t>
            </a:r>
            <a:r>
              <a:rPr lang="de-DE" sz="3600" dirty="0" smtClean="0"/>
              <a:t> </a:t>
            </a:r>
            <a:r>
              <a:rPr lang="de-DE" sz="3600" dirty="0" err="1" smtClean="0"/>
              <a:t>attention</a:t>
            </a: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Disclaimer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contents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this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presentation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are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views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author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do not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necessarily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represent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offiocial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position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European </a:t>
            </a:r>
            <a:r>
              <a:rPr lang="de-DE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Commission</a:t>
            </a:r>
            <a:r>
              <a:rPr lang="de-D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endParaRPr lang="de-DE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26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fld id="{3C04C838-9BB7-4194-9F20-D69A7694F259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GB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en-GB" dirty="0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-252536" y="1341438"/>
            <a:ext cx="92171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58775" algn="ctr"/>
            <a:r>
              <a:rPr lang="en-GB" sz="3000" dirty="0" smtClean="0">
                <a:solidFill>
                  <a:srgbClr val="000000"/>
                </a:solidFill>
                <a:latin typeface="+mj-lt"/>
              </a:rPr>
              <a:t>Commission’s Intervention in </a:t>
            </a:r>
            <a:r>
              <a:rPr lang="en-GB" sz="3000" dirty="0">
                <a:solidFill>
                  <a:srgbClr val="000000"/>
                </a:solidFill>
                <a:latin typeface="+mj-lt"/>
              </a:rPr>
              <a:t>merger </a:t>
            </a:r>
            <a:r>
              <a:rPr lang="en-GB" sz="3000" dirty="0" smtClean="0">
                <a:solidFill>
                  <a:srgbClr val="000000"/>
                </a:solidFill>
                <a:latin typeface="+mj-lt"/>
              </a:rPr>
              <a:t>cases </a:t>
            </a:r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2004-2013 </a:t>
            </a:r>
            <a:endParaRPr lang="en-GB" sz="2800" dirty="0">
              <a:solidFill>
                <a:srgbClr val="000000"/>
              </a:solidFill>
              <a:latin typeface="+mj-lt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255456" y="2273774"/>
          <a:ext cx="8372475" cy="425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439424"/>
              </p:ext>
            </p:extLst>
          </p:nvPr>
        </p:nvGraphicFramePr>
        <p:xfrm>
          <a:off x="467543" y="2357101"/>
          <a:ext cx="8064897" cy="4168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1" r:id="rId5" imgW="6584251" imgH="2554445" progId="Excel.Chart.8">
                  <p:embed/>
                </p:oleObj>
              </mc:Choice>
              <mc:Fallback>
                <p:oleObj r:id="rId5" imgW="6584251" imgH="2554445" progId="Excel.Chart.8">
                  <p:embed/>
                  <p:pic>
                    <p:nvPicPr>
                      <p:cNvPr id="0" name="Char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3" y="2357101"/>
                        <a:ext cx="8064897" cy="41682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229600" cy="936625"/>
          </a:xfrm>
        </p:spPr>
        <p:txBody>
          <a:bodyPr/>
          <a:lstStyle/>
          <a:p>
            <a:pPr lvl="1"/>
            <a:r>
              <a:rPr lang="en-GB" dirty="0" smtClean="0">
                <a:latin typeface="+mj-lt"/>
              </a:rPr>
              <a:t>What type of remedies are accepted? 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i="1" u="sng" dirty="0"/>
              <a:t/>
            </a:r>
            <a:br>
              <a:rPr lang="en-GB" i="1" u="sng" dirty="0"/>
            </a:br>
            <a:endParaRPr lang="en-GB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marL="457200" lvl="1" indent="0">
              <a:buNone/>
            </a:pPr>
            <a:endParaRPr lang="en-GB" sz="1600" dirty="0">
              <a:solidFill>
                <a:srgbClr val="00B050"/>
              </a:solidFill>
            </a:endParaRPr>
          </a:p>
          <a:p>
            <a:pPr lvl="1"/>
            <a:endParaRPr lang="en-GB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25ACC7BC-340D-4C58-895A-A5064A6B1CDF}" type="slidenum">
              <a:rPr lang="en-GB" smtClean="0">
                <a:solidFill>
                  <a:srgbClr val="000000"/>
                </a:solidFill>
                <a:latin typeface="Verdana" charset="0"/>
              </a:rPr>
              <a:pPr eaLnBrk="1" hangingPunct="1"/>
              <a:t>3</a:t>
            </a:fld>
            <a:endParaRPr lang="en-GB" smtClean="0">
              <a:solidFill>
                <a:srgbClr val="000000"/>
              </a:solidFill>
              <a:latin typeface="Verdana" charset="0"/>
            </a:endParaRPr>
          </a:p>
          <a:p>
            <a:pPr eaLnBrk="1" hangingPunct="1"/>
            <a:endParaRPr lang="en-GB" smtClean="0">
              <a:solidFill>
                <a:srgbClr val="000000"/>
              </a:solidFill>
              <a:latin typeface="Verdana" charset="0"/>
            </a:endParaRPr>
          </a:p>
        </p:txBody>
      </p:sp>
      <p:graphicFrame>
        <p:nvGraphicFramePr>
          <p:cNvPr id="7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6128468"/>
              </p:ext>
            </p:extLst>
          </p:nvPr>
        </p:nvGraphicFramePr>
        <p:xfrm>
          <a:off x="-180528" y="1772816"/>
          <a:ext cx="547260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0" y="2129943"/>
            <a:ext cx="4320480" cy="5039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1600" dirty="0" smtClean="0">
                <a:latin typeface="+mn-lt"/>
              </a:rPr>
              <a:t>Clear </a:t>
            </a:r>
            <a:r>
              <a:rPr lang="en-GB" sz="1600" dirty="0">
                <a:latin typeface="+mn-lt"/>
              </a:rPr>
              <a:t>preference for </a:t>
            </a:r>
            <a:r>
              <a:rPr lang="en-GB" sz="1600" u="sng" dirty="0">
                <a:latin typeface="+mn-lt"/>
              </a:rPr>
              <a:t>structural </a:t>
            </a:r>
            <a:r>
              <a:rPr lang="en-GB" sz="1600" dirty="0" smtClean="0">
                <a:latin typeface="+mn-lt"/>
              </a:rPr>
              <a:t>remedies: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GB" sz="600" dirty="0">
              <a:latin typeface="+mn-lt"/>
            </a:endParaRPr>
          </a:p>
          <a:p>
            <a:pPr>
              <a:defRPr/>
            </a:pPr>
            <a:r>
              <a:rPr lang="en-GB" sz="1600" b="1" dirty="0">
                <a:latin typeface="+mn-lt"/>
              </a:rPr>
              <a:t>  </a:t>
            </a:r>
            <a:r>
              <a:rPr lang="en-GB" sz="1600" b="1" dirty="0" smtClean="0">
                <a:latin typeface="+mn-lt"/>
              </a:rPr>
              <a:t>   Divestitures:</a:t>
            </a:r>
            <a:endParaRPr lang="en-GB" sz="400" b="1" dirty="0" smtClean="0">
              <a:latin typeface="+mn-lt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1500" dirty="0" smtClean="0">
                <a:latin typeface="+mn-lt"/>
              </a:rPr>
              <a:t>Divestiture of a </a:t>
            </a:r>
            <a:r>
              <a:rPr lang="en-GB" sz="1500" b="1" dirty="0" smtClean="0">
                <a:latin typeface="+mn-lt"/>
              </a:rPr>
              <a:t>stand-alone business</a:t>
            </a:r>
            <a:r>
              <a:rPr lang="en-GB" sz="1500" dirty="0" smtClean="0">
                <a:latin typeface="+mn-lt"/>
              </a:rPr>
              <a:t> remains the norm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GB" sz="400" dirty="0" smtClean="0">
              <a:latin typeface="+mn-lt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de-DE" sz="1500" dirty="0" smtClean="0">
                <a:latin typeface="+mn-lt"/>
              </a:rPr>
              <a:t>Open to</a:t>
            </a:r>
            <a:r>
              <a:rPr lang="de-DE" sz="1500" dirty="0">
                <a:latin typeface="+mn-lt"/>
              </a:rPr>
              <a:t> </a:t>
            </a:r>
            <a:r>
              <a:rPr lang="de-DE" sz="1500" dirty="0" smtClean="0">
                <a:latin typeface="+mn-lt"/>
              </a:rPr>
              <a:t>consider </a:t>
            </a:r>
            <a:r>
              <a:rPr lang="de-DE" sz="1500" b="1" dirty="0" smtClean="0">
                <a:latin typeface="+mn-lt"/>
              </a:rPr>
              <a:t>other/complex divestitures </a:t>
            </a:r>
            <a:r>
              <a:rPr lang="en-GB" sz="1400" dirty="0" smtClean="0">
                <a:latin typeface="+mn-lt"/>
              </a:rPr>
              <a:t>(asset carve-outs</a:t>
            </a:r>
            <a:r>
              <a:rPr lang="en-GB" sz="1400" dirty="0">
                <a:latin typeface="+mn-lt"/>
              </a:rPr>
              <a:t>, re-branding, divestiture of </a:t>
            </a:r>
            <a:r>
              <a:rPr lang="en-GB" sz="1400" dirty="0" smtClean="0">
                <a:latin typeface="+mn-lt"/>
              </a:rPr>
              <a:t>brands/IPRs</a:t>
            </a:r>
            <a:r>
              <a:rPr lang="en-GB" sz="1400" dirty="0">
                <a:latin typeface="+mn-lt"/>
              </a:rPr>
              <a:t>)</a:t>
            </a:r>
            <a:r>
              <a:rPr lang="de-DE" sz="1400" dirty="0">
                <a:latin typeface="+mn-lt"/>
              </a:rPr>
              <a:t> </a:t>
            </a:r>
            <a:r>
              <a:rPr lang="de-DE" sz="1500" u="sng" dirty="0" err="1">
                <a:latin typeface="+mn-lt"/>
              </a:rPr>
              <a:t>if</a:t>
            </a:r>
            <a:r>
              <a:rPr lang="de-DE" sz="1500" dirty="0">
                <a:latin typeface="+mn-lt"/>
              </a:rPr>
              <a:t> </a:t>
            </a:r>
            <a:r>
              <a:rPr lang="de-DE" sz="1500" dirty="0" err="1">
                <a:latin typeface="+mn-lt"/>
              </a:rPr>
              <a:t>appropriate</a:t>
            </a:r>
            <a:r>
              <a:rPr lang="de-DE" sz="1500" dirty="0">
                <a:latin typeface="+mn-lt"/>
              </a:rPr>
              <a:t> </a:t>
            </a:r>
            <a:r>
              <a:rPr lang="de-DE" sz="1500" dirty="0" err="1" smtClean="0">
                <a:latin typeface="+mn-lt"/>
              </a:rPr>
              <a:t>safeguards</a:t>
            </a:r>
            <a:endParaRPr lang="de-DE" sz="15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GB" sz="1050" dirty="0">
              <a:latin typeface="+mn-lt"/>
            </a:endParaRPr>
          </a:p>
          <a:p>
            <a:pPr lvl="1">
              <a:defRPr/>
            </a:pPr>
            <a:r>
              <a:rPr lang="de-DE" sz="1600" b="1" dirty="0" smtClean="0">
                <a:latin typeface="+mn-lt"/>
              </a:rPr>
              <a:t>Removal of links </a:t>
            </a:r>
            <a:r>
              <a:rPr lang="de-DE" sz="1600" dirty="0" err="1" smtClean="0">
                <a:latin typeface="+mn-lt"/>
              </a:rPr>
              <a:t>with</a:t>
            </a:r>
            <a:r>
              <a:rPr lang="de-DE" sz="1600" dirty="0" smtClean="0">
                <a:latin typeface="+mn-lt"/>
              </a:rPr>
              <a:t> </a:t>
            </a:r>
            <a:r>
              <a:rPr lang="de-DE" sz="1600" dirty="0" err="1" smtClean="0">
                <a:latin typeface="+mn-lt"/>
              </a:rPr>
              <a:t>related</a:t>
            </a:r>
            <a:r>
              <a:rPr lang="de-DE" sz="1600" dirty="0" smtClean="0">
                <a:latin typeface="+mn-lt"/>
              </a:rPr>
              <a:t> </a:t>
            </a:r>
            <a:r>
              <a:rPr lang="de-DE" sz="1600" dirty="0" err="1" smtClean="0">
                <a:latin typeface="+mn-lt"/>
              </a:rPr>
              <a:t>companies</a:t>
            </a:r>
            <a:r>
              <a:rPr lang="de-DE" sz="1600" dirty="0" smtClean="0">
                <a:latin typeface="+mn-lt"/>
              </a:rPr>
              <a:t> </a:t>
            </a:r>
            <a:r>
              <a:rPr lang="de-DE" sz="1600" dirty="0" smtClean="0">
                <a:latin typeface="+mn-lt"/>
              </a:rPr>
              <a:t>if those problematic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de-DE" sz="16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1600" dirty="0" smtClean="0">
                <a:latin typeface="+mn-lt"/>
              </a:rPr>
              <a:t>Occasionally </a:t>
            </a:r>
            <a:r>
              <a:rPr lang="de-DE" sz="1600" u="sng" dirty="0" smtClean="0">
                <a:latin typeface="+mn-lt"/>
              </a:rPr>
              <a:t>behavioural</a:t>
            </a:r>
            <a:r>
              <a:rPr lang="de-DE" sz="1600" dirty="0" smtClean="0">
                <a:latin typeface="+mn-lt"/>
              </a:rPr>
              <a:t> remedies in the form of: </a:t>
            </a:r>
          </a:p>
          <a:p>
            <a:pPr lvl="1">
              <a:defRPr/>
            </a:pPr>
            <a:endParaRPr lang="de-DE" sz="400" b="1" dirty="0" smtClean="0">
              <a:latin typeface="+mn-lt"/>
            </a:endParaRPr>
          </a:p>
          <a:p>
            <a:pPr lvl="1">
              <a:defRPr/>
            </a:pPr>
            <a:r>
              <a:rPr lang="de-DE" sz="1600" b="1" dirty="0" smtClean="0">
                <a:latin typeface="+mn-lt"/>
              </a:rPr>
              <a:t>Access remedies </a:t>
            </a:r>
            <a:r>
              <a:rPr lang="de-DE" sz="1600" dirty="0" smtClean="0">
                <a:latin typeface="+mn-lt"/>
              </a:rPr>
              <a:t>in appropriate cases </a:t>
            </a:r>
            <a:r>
              <a:rPr lang="de-DE" sz="1600" u="sng" dirty="0" smtClean="0">
                <a:latin typeface="+mn-lt"/>
              </a:rPr>
              <a:t>if</a:t>
            </a:r>
            <a:r>
              <a:rPr lang="de-DE" sz="1600" dirty="0" smtClean="0">
                <a:latin typeface="+mn-lt"/>
              </a:rPr>
              <a:t> as effective as structural remedies</a:t>
            </a:r>
          </a:p>
          <a:p>
            <a:pPr lvl="1">
              <a:defRPr/>
            </a:pPr>
            <a:endParaRPr lang="de-DE" sz="16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de-DE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669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Remedies choice - guiding principles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sz="2000" dirty="0" smtClean="0"/>
              <a:t>Only Parties can offer commitments</a:t>
            </a:r>
          </a:p>
          <a:p>
            <a:endParaRPr lang="en-US" sz="2000" dirty="0"/>
          </a:p>
          <a:p>
            <a:r>
              <a:rPr lang="en-US" sz="2000" b="1" dirty="0" smtClean="0"/>
              <a:t>Basic conditions for acceptable remedies:</a:t>
            </a:r>
          </a:p>
          <a:p>
            <a:endParaRPr lang="en-US" sz="400" b="1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u="sng" dirty="0" smtClean="0"/>
              <a:t>Comprehensive </a:t>
            </a:r>
            <a:r>
              <a:rPr lang="en-US" sz="2000" u="sng" dirty="0"/>
              <a:t>and </a:t>
            </a:r>
            <a:r>
              <a:rPr lang="en-US" sz="2000" u="sng" dirty="0" smtClean="0"/>
              <a:t>effective</a:t>
            </a:r>
            <a:r>
              <a:rPr lang="en-US" sz="2000" dirty="0" smtClean="0"/>
              <a:t>,  capable to eliminate the competition concerns </a:t>
            </a:r>
            <a:r>
              <a:rPr lang="en-US" sz="2000" u="sng" dirty="0" smtClean="0"/>
              <a:t>entirely</a:t>
            </a:r>
          </a:p>
          <a:p>
            <a:pPr lvl="1">
              <a:buFont typeface="Arial" pitchFamily="34" charset="0"/>
              <a:buChar char="•"/>
            </a:pPr>
            <a:endParaRPr lang="en-US" sz="1200" u="sng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Capable of being implemented within a </a:t>
            </a:r>
            <a:r>
              <a:rPr lang="en-US" sz="2000" u="sng" dirty="0" smtClean="0"/>
              <a:t>short period </a:t>
            </a:r>
            <a:r>
              <a:rPr lang="en-US" sz="2000" dirty="0" smtClean="0"/>
              <a:t>of time</a:t>
            </a:r>
          </a:p>
          <a:p>
            <a:pPr lvl="1">
              <a:buFont typeface="Arial" pitchFamily="34" charset="0"/>
              <a:buChar char="•"/>
            </a:pPr>
            <a:endParaRPr lang="en-US" sz="1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Divestiture remedies: ensuring </a:t>
            </a:r>
            <a:r>
              <a:rPr lang="de-DE" sz="2000" u="sng" dirty="0" smtClean="0"/>
              <a:t>viability</a:t>
            </a:r>
            <a:r>
              <a:rPr lang="de-DE" sz="2000" dirty="0" smtClean="0"/>
              <a:t> and </a:t>
            </a:r>
            <a:r>
              <a:rPr lang="de-DE" sz="2000" u="sng" dirty="0" smtClean="0"/>
              <a:t>competitiveness</a:t>
            </a:r>
            <a:r>
              <a:rPr lang="de-DE" sz="2000" dirty="0" smtClean="0"/>
              <a:t> of the divested </a:t>
            </a:r>
            <a:r>
              <a:rPr lang="de-DE" sz="2000" dirty="0" err="1" smtClean="0"/>
              <a:t>business</a:t>
            </a:r>
            <a:r>
              <a:rPr lang="de-DE" sz="2000" dirty="0" smtClean="0"/>
              <a:t> </a:t>
            </a:r>
            <a:endParaRPr lang="de-DE" sz="2000" dirty="0" smtClean="0"/>
          </a:p>
          <a:p>
            <a:pPr lvl="1">
              <a:buFont typeface="Arial" pitchFamily="34" charset="0"/>
              <a:buChar char="•"/>
            </a:pPr>
            <a:endParaRPr lang="de-DE" sz="900" dirty="0"/>
          </a:p>
          <a:p>
            <a:pPr>
              <a:defRPr/>
            </a:pPr>
            <a:r>
              <a:rPr lang="en-US" sz="2000" dirty="0" smtClean="0"/>
              <a:t>Remedies </a:t>
            </a:r>
            <a:r>
              <a:rPr lang="en-US" sz="2000" dirty="0" smtClean="0"/>
              <a:t>subject </a:t>
            </a:r>
            <a:r>
              <a:rPr lang="en-US" sz="2000" dirty="0"/>
              <a:t>to </a:t>
            </a:r>
            <a:r>
              <a:rPr lang="en-US" sz="2000" dirty="0" smtClean="0"/>
              <a:t>general </a:t>
            </a:r>
            <a:r>
              <a:rPr lang="en-US" sz="2000" dirty="0"/>
              <a:t>principle of </a:t>
            </a:r>
            <a:r>
              <a:rPr lang="en-US" sz="2000" dirty="0" smtClean="0"/>
              <a:t>proportionality (but have to entirely remove concerns – </a:t>
            </a:r>
            <a:r>
              <a:rPr lang="en-US" sz="2000" i="1" dirty="0" err="1" smtClean="0"/>
              <a:t>Cemetbouw</a:t>
            </a:r>
            <a:r>
              <a:rPr lang="en-US" sz="2000" dirty="0" smtClean="0"/>
              <a:t>)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endParaRPr lang="en-US" sz="1800" dirty="0" smtClean="0"/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6759575" y="6381750"/>
            <a:ext cx="21336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de-DE" sz="1400" dirty="0" smtClean="0">
                <a:solidFill>
                  <a:srgbClr val="00245B"/>
                </a:solidFill>
                <a:latin typeface="Verdana" pitchFamily="34" charset="0"/>
              </a:rPr>
              <a:t>4</a:t>
            </a:r>
            <a:endParaRPr lang="de-DE" sz="1400" dirty="0">
              <a:solidFill>
                <a:srgbClr val="00245B"/>
              </a:solidFill>
              <a:latin typeface="Verdan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16216" y="2060848"/>
            <a:ext cx="2376264" cy="646331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See Commission's Remedy Notice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0867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87600"/>
            <a:ext cx="8229600" cy="3993728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Kraft/</a:t>
            </a:r>
            <a:r>
              <a:rPr lang="de-DE" b="1" dirty="0" err="1" smtClean="0"/>
              <a:t>Cadbury</a:t>
            </a:r>
            <a:r>
              <a:rPr lang="de-DE" dirty="0" smtClean="0"/>
              <a:t> </a:t>
            </a:r>
          </a:p>
          <a:p>
            <a:r>
              <a:rPr lang="de-DE" sz="2000" dirty="0" err="1"/>
              <a:t>C</a:t>
            </a:r>
            <a:r>
              <a:rPr lang="de-DE" sz="2000" dirty="0" err="1" smtClean="0"/>
              <a:t>hocolate</a:t>
            </a:r>
            <a:r>
              <a:rPr lang="de-DE" sz="2000" dirty="0" smtClean="0"/>
              <a:t> </a:t>
            </a:r>
            <a:r>
              <a:rPr lang="de-DE" sz="2000" dirty="0" err="1" smtClean="0"/>
              <a:t>confectionary</a:t>
            </a:r>
            <a:r>
              <a:rPr lang="de-DE" sz="2000" dirty="0" smtClean="0"/>
              <a:t> in </a:t>
            </a:r>
            <a:r>
              <a:rPr lang="de-DE" sz="2000" dirty="0" err="1" smtClean="0"/>
              <a:t>various</a:t>
            </a:r>
            <a:r>
              <a:rPr lang="de-DE" sz="2000" dirty="0" smtClean="0"/>
              <a:t> EU </a:t>
            </a:r>
            <a:r>
              <a:rPr lang="de-DE" sz="2000" dirty="0" smtClean="0"/>
              <a:t>Member </a:t>
            </a:r>
            <a:r>
              <a:rPr lang="de-DE" sz="2000" dirty="0" smtClean="0"/>
              <a:t>States</a:t>
            </a:r>
          </a:p>
          <a:p>
            <a:r>
              <a:rPr lang="de-DE" sz="2000" dirty="0" err="1" smtClean="0"/>
              <a:t>Concerns</a:t>
            </a:r>
            <a:r>
              <a:rPr lang="de-DE" sz="2000" dirty="0" smtClean="0"/>
              <a:t> in </a:t>
            </a:r>
            <a:r>
              <a:rPr lang="de-DE" sz="2000" dirty="0" err="1" smtClean="0"/>
              <a:t>Polish</a:t>
            </a:r>
            <a:r>
              <a:rPr lang="de-DE" sz="2000" dirty="0" smtClean="0"/>
              <a:t> </a:t>
            </a:r>
            <a:r>
              <a:rPr lang="de-DE" sz="2000" dirty="0" err="1" smtClean="0"/>
              <a:t>chocolate</a:t>
            </a:r>
            <a:r>
              <a:rPr lang="de-DE" sz="2000" dirty="0" smtClean="0"/>
              <a:t> </a:t>
            </a:r>
            <a:r>
              <a:rPr lang="de-DE" sz="2000" dirty="0" err="1" smtClean="0"/>
              <a:t>tablet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smtClean="0"/>
              <a:t>	</a:t>
            </a:r>
            <a:r>
              <a:rPr lang="de-DE" sz="2000" dirty="0" err="1" smtClean="0"/>
              <a:t>pralines</a:t>
            </a:r>
            <a:r>
              <a:rPr lang="de-DE" sz="2000" dirty="0" smtClean="0"/>
              <a:t> </a:t>
            </a:r>
            <a:r>
              <a:rPr lang="de-DE" sz="2000" dirty="0" err="1" smtClean="0"/>
              <a:t>markets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Romanian</a:t>
            </a:r>
            <a:r>
              <a:rPr lang="de-DE" sz="2000" dirty="0" smtClean="0"/>
              <a:t> </a:t>
            </a:r>
            <a:r>
              <a:rPr lang="de-DE" sz="2000" dirty="0" err="1" smtClean="0"/>
              <a:t>chocolate</a:t>
            </a:r>
            <a:r>
              <a:rPr lang="de-DE" sz="2000" dirty="0" smtClean="0"/>
              <a:t> </a:t>
            </a:r>
            <a:r>
              <a:rPr lang="de-DE" sz="2000" dirty="0" err="1" smtClean="0"/>
              <a:t>tablets</a:t>
            </a:r>
            <a:r>
              <a:rPr lang="de-DE" sz="2000" dirty="0" smtClean="0"/>
              <a:t> </a:t>
            </a:r>
            <a:r>
              <a:rPr lang="de-DE" sz="2000" dirty="0" err="1" smtClean="0"/>
              <a:t>market</a:t>
            </a:r>
            <a:endParaRPr lang="de-DE" sz="2000" dirty="0" smtClean="0"/>
          </a:p>
          <a:p>
            <a:endParaRPr lang="de-DE" sz="2000" dirty="0" smtClean="0"/>
          </a:p>
          <a:p>
            <a:r>
              <a:rPr lang="de-DE" sz="2000" dirty="0" smtClean="0"/>
              <a:t>Clear-</a:t>
            </a:r>
            <a:r>
              <a:rPr lang="de-DE" sz="2000" dirty="0" err="1" smtClean="0"/>
              <a:t>cut</a:t>
            </a:r>
            <a:r>
              <a:rPr lang="de-DE" sz="2000" dirty="0" smtClean="0"/>
              <a:t> </a:t>
            </a:r>
            <a:r>
              <a:rPr lang="de-DE" sz="2000" dirty="0" err="1" smtClean="0"/>
              <a:t>divestiture</a:t>
            </a:r>
            <a:r>
              <a:rPr lang="de-DE" sz="2000" dirty="0" smtClean="0"/>
              <a:t> </a:t>
            </a:r>
            <a:r>
              <a:rPr lang="de-DE" sz="2000" dirty="0" err="1" smtClean="0"/>
              <a:t>remedy</a:t>
            </a:r>
            <a:r>
              <a:rPr lang="de-DE" sz="2000" dirty="0" smtClean="0"/>
              <a:t>: </a:t>
            </a:r>
            <a:endParaRPr lang="de-DE" sz="2000" dirty="0"/>
          </a:p>
          <a:p>
            <a:pPr lvl="1"/>
            <a:r>
              <a:rPr lang="de-DE" sz="1800" dirty="0" smtClean="0"/>
              <a:t>PL: </a:t>
            </a:r>
            <a:r>
              <a:rPr lang="de-DE" sz="1800" dirty="0"/>
              <a:t>Wedel </a:t>
            </a:r>
            <a:r>
              <a:rPr lang="de-DE" sz="1800" dirty="0" err="1" smtClean="0"/>
              <a:t>business</a:t>
            </a:r>
            <a:r>
              <a:rPr lang="de-DE" sz="1800" dirty="0" smtClean="0"/>
              <a:t> </a:t>
            </a:r>
            <a:r>
              <a:rPr lang="de-DE" sz="1600" dirty="0" smtClean="0"/>
              <a:t>(</a:t>
            </a:r>
            <a:r>
              <a:rPr lang="de-DE" sz="1600" dirty="0" err="1" smtClean="0"/>
              <a:t>Cadbury‘s</a:t>
            </a:r>
            <a:r>
              <a:rPr lang="de-DE" sz="1600" dirty="0" smtClean="0"/>
              <a:t> </a:t>
            </a:r>
            <a:r>
              <a:rPr lang="de-DE" sz="1600" dirty="0"/>
              <a:t>“</a:t>
            </a:r>
            <a:r>
              <a:rPr lang="de-DE" sz="1600" dirty="0" err="1"/>
              <a:t>Polish</a:t>
            </a:r>
            <a:r>
              <a:rPr lang="de-DE" sz="1600" dirty="0"/>
              <a:t> traditional” </a:t>
            </a:r>
            <a:r>
              <a:rPr lang="de-DE" sz="1600" dirty="0" err="1"/>
              <a:t>confectionary</a:t>
            </a:r>
            <a:r>
              <a:rPr lang="de-DE" sz="1600" dirty="0"/>
              <a:t> </a:t>
            </a:r>
            <a:r>
              <a:rPr lang="de-DE" sz="1600" dirty="0" err="1"/>
              <a:t>business</a:t>
            </a:r>
            <a:r>
              <a:rPr lang="de-DE" sz="1600" dirty="0"/>
              <a:t> </a:t>
            </a:r>
            <a:r>
              <a:rPr lang="de-DE" sz="1600" dirty="0" err="1"/>
              <a:t>under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Wedel </a:t>
            </a:r>
            <a:r>
              <a:rPr lang="de-DE" sz="1600" dirty="0" err="1" smtClean="0"/>
              <a:t>brand</a:t>
            </a:r>
            <a:r>
              <a:rPr lang="de-DE" sz="1600" dirty="0" smtClean="0"/>
              <a:t>) </a:t>
            </a:r>
            <a:r>
              <a:rPr lang="de-DE" sz="1600" dirty="0" err="1" smtClean="0"/>
              <a:t>including</a:t>
            </a:r>
            <a:r>
              <a:rPr lang="de-DE" sz="1600" dirty="0" smtClean="0"/>
              <a:t> </a:t>
            </a:r>
            <a:r>
              <a:rPr lang="de-DE" sz="1600" dirty="0" err="1"/>
              <a:t>trademarks</a:t>
            </a:r>
            <a:r>
              <a:rPr lang="de-DE" sz="1600" dirty="0"/>
              <a:t>, </a:t>
            </a:r>
            <a:r>
              <a:rPr lang="de-DE" sz="1600" dirty="0" err="1"/>
              <a:t>franchising</a:t>
            </a:r>
            <a:r>
              <a:rPr lang="de-DE" sz="1600" dirty="0"/>
              <a:t> </a:t>
            </a:r>
            <a:r>
              <a:rPr lang="de-DE" sz="1600" dirty="0" err="1"/>
              <a:t>businesses</a:t>
            </a:r>
            <a:r>
              <a:rPr lang="de-DE" sz="1600" dirty="0"/>
              <a:t> </a:t>
            </a:r>
            <a:r>
              <a:rPr lang="de-DE" sz="1600" dirty="0" err="1"/>
              <a:t>and</a:t>
            </a:r>
            <a:r>
              <a:rPr lang="de-DE" sz="1600" dirty="0"/>
              <a:t> 2 </a:t>
            </a:r>
            <a:r>
              <a:rPr lang="de-DE" sz="1600" dirty="0" err="1"/>
              <a:t>manufacturing</a:t>
            </a:r>
            <a:r>
              <a:rPr lang="de-DE" sz="1600" dirty="0"/>
              <a:t> </a:t>
            </a:r>
            <a:r>
              <a:rPr lang="de-DE" sz="1600" dirty="0" err="1"/>
              <a:t>facilities</a:t>
            </a:r>
            <a:endParaRPr lang="de-DE" sz="1600" dirty="0" smtClean="0"/>
          </a:p>
          <a:p>
            <a:pPr lvl="1"/>
            <a:r>
              <a:rPr lang="de-DE" sz="1800" dirty="0" smtClean="0"/>
              <a:t>RO: </a:t>
            </a:r>
            <a:r>
              <a:rPr lang="de-DE" sz="1800" dirty="0" err="1" smtClean="0"/>
              <a:t>Kandia</a:t>
            </a:r>
            <a:r>
              <a:rPr lang="de-DE" sz="1800" dirty="0" smtClean="0"/>
              <a:t> </a:t>
            </a:r>
            <a:r>
              <a:rPr lang="de-DE" sz="1800" dirty="0" err="1" smtClean="0"/>
              <a:t>business</a:t>
            </a:r>
            <a:r>
              <a:rPr lang="de-DE" sz="1800" dirty="0" smtClean="0"/>
              <a:t> </a:t>
            </a:r>
            <a:r>
              <a:rPr lang="de-DE" sz="1600" dirty="0" smtClean="0"/>
              <a:t>(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Cadbury</a:t>
            </a:r>
            <a:r>
              <a:rPr lang="de-DE" sz="1600" dirty="0" smtClean="0"/>
              <a:t> </a:t>
            </a:r>
            <a:r>
              <a:rPr lang="de-DE" sz="1600" dirty="0" err="1" smtClean="0"/>
              <a:t>domestic</a:t>
            </a:r>
            <a:r>
              <a:rPr lang="de-DE" sz="1600" dirty="0" smtClean="0"/>
              <a:t> </a:t>
            </a:r>
            <a:r>
              <a:rPr lang="de-DE" sz="1600" dirty="0" err="1" smtClean="0"/>
              <a:t>chocolate</a:t>
            </a:r>
            <a:r>
              <a:rPr lang="de-DE" sz="1600" dirty="0" smtClean="0"/>
              <a:t> </a:t>
            </a:r>
            <a:r>
              <a:rPr lang="de-DE" sz="1600" dirty="0" err="1" smtClean="0"/>
              <a:t>confectionary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soft </a:t>
            </a:r>
            <a:r>
              <a:rPr lang="de-DE" sz="1600" dirty="0" err="1" smtClean="0"/>
              <a:t>cake</a:t>
            </a:r>
            <a:r>
              <a:rPr lang="de-DE" sz="1600" dirty="0" smtClean="0"/>
              <a:t> </a:t>
            </a:r>
            <a:r>
              <a:rPr lang="de-DE" sz="1600" dirty="0" err="1" smtClean="0"/>
              <a:t>business</a:t>
            </a:r>
            <a:r>
              <a:rPr lang="de-DE" sz="1600" dirty="0" smtClean="0"/>
              <a:t> in </a:t>
            </a:r>
            <a:r>
              <a:rPr lang="de-DE" sz="1600" dirty="0" smtClean="0"/>
              <a:t>Romania), </a:t>
            </a:r>
            <a:r>
              <a:rPr lang="de-DE" sz="1600" dirty="0" err="1" smtClean="0"/>
              <a:t>including</a:t>
            </a:r>
            <a:r>
              <a:rPr lang="de-DE" sz="1600" dirty="0" smtClean="0"/>
              <a:t> </a:t>
            </a:r>
            <a:r>
              <a:rPr lang="de-DE" sz="1600" dirty="0" err="1" smtClean="0"/>
              <a:t>several</a:t>
            </a:r>
            <a:r>
              <a:rPr lang="de-DE" sz="1600" dirty="0" smtClean="0"/>
              <a:t> </a:t>
            </a:r>
            <a:r>
              <a:rPr lang="de-DE" sz="1600" dirty="0" err="1" smtClean="0"/>
              <a:t>trademarks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manufacturing</a:t>
            </a:r>
            <a:r>
              <a:rPr lang="de-DE" sz="1600" dirty="0" smtClean="0"/>
              <a:t> </a:t>
            </a:r>
            <a:r>
              <a:rPr lang="de-DE" sz="1600" dirty="0" err="1" smtClean="0"/>
              <a:t>facilities</a:t>
            </a:r>
            <a:endParaRPr lang="de-DE" sz="16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1096" y="1124744"/>
            <a:ext cx="8229600" cy="936625"/>
          </a:xfrm>
        </p:spPr>
        <p:txBody>
          <a:bodyPr/>
          <a:lstStyle/>
          <a:p>
            <a:pPr algn="ctr"/>
            <a:r>
              <a:rPr lang="de-DE" dirty="0" smtClean="0"/>
              <a:t>Divestiture of a stand-alone business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28541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-1096" y="1124744"/>
            <a:ext cx="8229600" cy="936625"/>
          </a:xfrm>
        </p:spPr>
        <p:txBody>
          <a:bodyPr/>
          <a:lstStyle/>
          <a:p>
            <a:pPr algn="ctr"/>
            <a:r>
              <a:rPr lang="de-DE" dirty="0" smtClean="0"/>
              <a:t>Divestiture of a stand-alone business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FE02048-D49B-4B53-A938-326091D8A381}" type="slidenum">
              <a:rPr lang="en-GB" smtClean="0"/>
              <a:pPr>
                <a:defRPr/>
              </a:pPr>
              <a:t>6</a:t>
            </a:fld>
            <a:endParaRPr lang="en-GB" dirty="0" smtClean="0"/>
          </a:p>
          <a:p>
            <a:pPr>
              <a:defRPr/>
            </a:pP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92612"/>
          </a:xfrm>
        </p:spPr>
        <p:txBody>
          <a:bodyPr/>
          <a:lstStyle/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2000" kern="1200" dirty="0" smtClean="0">
                <a:solidFill>
                  <a:srgbClr val="000000"/>
                </a:solidFill>
              </a:rPr>
              <a:t> </a:t>
            </a:r>
            <a:r>
              <a:rPr lang="de-DE" sz="2000" dirty="0" smtClean="0"/>
              <a:t> 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b="1" dirty="0" smtClean="0"/>
              <a:t>Unilever/Sara Lee Body Care</a:t>
            </a:r>
          </a:p>
          <a:p>
            <a:pPr lvl="1">
              <a:defRPr/>
            </a:pPr>
            <a:r>
              <a:rPr lang="en-GB" dirty="0" smtClean="0"/>
              <a:t>Concerns in deodorants markets	</a:t>
            </a:r>
            <a:r>
              <a:rPr lang="en-GB" dirty="0" smtClean="0"/>
              <a:t>in </a:t>
            </a:r>
            <a:r>
              <a:rPr lang="en-GB" dirty="0" smtClean="0"/>
              <a:t>several countries  </a:t>
            </a:r>
          </a:p>
          <a:p>
            <a:pPr lvl="1">
              <a:defRPr/>
            </a:pPr>
            <a:endParaRPr lang="en-GB" sz="1100" dirty="0" smtClean="0"/>
          </a:p>
          <a:p>
            <a:pPr lvl="1">
              <a:defRPr/>
            </a:pPr>
            <a:r>
              <a:rPr lang="en-GB" dirty="0" smtClean="0"/>
              <a:t>Remedy </a:t>
            </a:r>
            <a:r>
              <a:rPr lang="en-GB" dirty="0" smtClean="0"/>
              <a:t>rationale </a:t>
            </a:r>
            <a:r>
              <a:rPr lang="en-GB" dirty="0" smtClean="0"/>
              <a:t>- removal of overlap (</a:t>
            </a:r>
            <a:r>
              <a:rPr lang="en-GB" dirty="0" err="1" smtClean="0"/>
              <a:t>Sanex</a:t>
            </a:r>
            <a:r>
              <a:rPr lang="en-GB" dirty="0" smtClean="0"/>
              <a:t>)</a:t>
            </a:r>
          </a:p>
          <a:p>
            <a:pPr lvl="1">
              <a:defRPr/>
            </a:pPr>
            <a:r>
              <a:rPr lang="en-GB" dirty="0" smtClean="0"/>
              <a:t>Initial proposals with risks on viability: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splitting </a:t>
            </a:r>
            <a:r>
              <a:rPr lang="en-GB" dirty="0"/>
              <a:t>the brand for </a:t>
            </a:r>
            <a:r>
              <a:rPr lang="en-GB" dirty="0" err="1"/>
              <a:t>deos</a:t>
            </a:r>
            <a:r>
              <a:rPr lang="en-GB" dirty="0"/>
              <a:t> and shower </a:t>
            </a:r>
            <a:r>
              <a:rPr lang="en-GB" dirty="0" smtClean="0"/>
              <a:t>gels, plus alongside country borders 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GB" dirty="0" smtClean="0">
                <a:latin typeface="+mn-lt"/>
              </a:rPr>
              <a:t>temporary brand licencing and re-branding for purchaser</a:t>
            </a:r>
          </a:p>
          <a:p>
            <a:pPr lvl="2">
              <a:defRPr/>
            </a:pPr>
            <a:endParaRPr lang="en-GB" sz="900" dirty="0" smtClean="0"/>
          </a:p>
          <a:p>
            <a:pPr lvl="1">
              <a:defRPr/>
            </a:pPr>
            <a:r>
              <a:rPr lang="en-GB" dirty="0" smtClean="0"/>
              <a:t>Accepted remedy: entire EU </a:t>
            </a:r>
            <a:r>
              <a:rPr lang="en-GB" dirty="0" err="1" smtClean="0"/>
              <a:t>Sanex</a:t>
            </a:r>
            <a:r>
              <a:rPr lang="en-GB" dirty="0" smtClean="0"/>
              <a:t> business</a:t>
            </a:r>
          </a:p>
          <a:p>
            <a:pPr marL="914400" lvl="2" indent="0" eaLnBrk="1" fontAlgn="t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GB" sz="1800" dirty="0" smtClean="0"/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63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39750" y="1196975"/>
            <a:ext cx="8229600" cy="936625"/>
          </a:xfrm>
        </p:spPr>
        <p:txBody>
          <a:bodyPr/>
          <a:lstStyle/>
          <a:p>
            <a:r>
              <a:rPr lang="de-DE" dirty="0" smtClean="0"/>
              <a:t>Complex divestitures: carve-out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FE02048-D49B-4B53-A938-326091D8A381}" type="slidenum">
              <a:rPr lang="en-GB" smtClean="0"/>
              <a:pPr>
                <a:defRPr/>
              </a:pPr>
              <a:t>7</a:t>
            </a:fld>
            <a:endParaRPr lang="en-GB" dirty="0" smtClean="0"/>
          </a:p>
          <a:p>
            <a:pPr>
              <a:defRPr/>
            </a:pP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92612"/>
          </a:xfrm>
        </p:spPr>
        <p:txBody>
          <a:bodyPr/>
          <a:lstStyle/>
          <a:p>
            <a:pPr marL="0" indent="0">
              <a:buNone/>
              <a:defRPr/>
            </a:pPr>
            <a:endParaRPr lang="de-DE" sz="300" kern="1200" dirty="0" smtClean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r>
              <a:rPr lang="en-GB" sz="2000" b="1" dirty="0" smtClean="0"/>
              <a:t>Carve-outs</a:t>
            </a:r>
            <a:r>
              <a:rPr lang="en-GB" sz="2000" dirty="0" smtClean="0"/>
              <a:t> </a:t>
            </a:r>
            <a:r>
              <a:rPr lang="en-GB" sz="2000" dirty="0"/>
              <a:t>can be acceptable if </a:t>
            </a:r>
          </a:p>
          <a:p>
            <a:pPr marL="571500" lvl="1" indent="-17145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They meet the same criteria (viable, competitive) </a:t>
            </a:r>
            <a:r>
              <a:rPr lang="en-GB" sz="2000" u="sng" dirty="0"/>
              <a:t>and </a:t>
            </a:r>
            <a:endParaRPr lang="en-GB" sz="2000" dirty="0"/>
          </a:p>
          <a:p>
            <a:pPr marL="571500" lvl="1" indent="-171450">
              <a:buFont typeface="Arial" panose="020B0604020202020204" pitchFamily="34" charset="0"/>
              <a:buChar char="•"/>
              <a:defRPr/>
            </a:pPr>
            <a:r>
              <a:rPr lang="en-GB" sz="2000" u="sng" dirty="0" smtClean="0"/>
              <a:t>Additional </a:t>
            </a:r>
            <a:r>
              <a:rPr lang="en-GB" sz="2000" u="sng" dirty="0"/>
              <a:t>safeguards</a:t>
            </a:r>
            <a:r>
              <a:rPr lang="en-GB" sz="2000" dirty="0"/>
              <a:t> </a:t>
            </a:r>
            <a:r>
              <a:rPr lang="en-GB" sz="2000" dirty="0" smtClean="0"/>
              <a:t>to </a:t>
            </a:r>
            <a:r>
              <a:rPr lang="en-GB" sz="2000" dirty="0"/>
              <a:t>remedy the </a:t>
            </a:r>
            <a:r>
              <a:rPr lang="en-GB" sz="2000" u="sng" dirty="0"/>
              <a:t>implementation risks </a:t>
            </a:r>
            <a:r>
              <a:rPr lang="en-GB" sz="1800" dirty="0" smtClean="0"/>
              <a:t>(such </a:t>
            </a:r>
            <a:r>
              <a:rPr lang="en-GB" sz="1800" dirty="0"/>
              <a:t>as a limited pool of purchasers, risk of deterioration of the competitiveness or saleability of the </a:t>
            </a:r>
            <a:r>
              <a:rPr lang="en-GB" sz="1800" dirty="0" smtClean="0"/>
              <a:t>business)</a:t>
            </a:r>
          </a:p>
          <a:p>
            <a:pPr marL="571500" lvl="1" indent="-171450">
              <a:buFont typeface="Arial" panose="020B0604020202020204" pitchFamily="34" charset="0"/>
              <a:buChar char="•"/>
              <a:defRPr/>
            </a:pPr>
            <a:endParaRPr lang="en-GB" sz="105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2000" b="1" dirty="0" smtClean="0"/>
              <a:t>Which </a:t>
            </a:r>
            <a:r>
              <a:rPr lang="en-GB" sz="2000" b="1" dirty="0"/>
              <a:t>safeguards:</a:t>
            </a:r>
          </a:p>
          <a:p>
            <a:pPr lvl="1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800" b="1" dirty="0"/>
              <a:t>Purchaser criteria</a:t>
            </a:r>
            <a:r>
              <a:rPr lang="en-GB" sz="1800" dirty="0"/>
              <a:t>: e.g. buyer has to be active or has recent experience in the industry so that he can integrate the divestment business into its existing business</a:t>
            </a:r>
          </a:p>
          <a:p>
            <a:pPr lvl="1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800" b="1" dirty="0" smtClean="0"/>
              <a:t>Up-front</a:t>
            </a:r>
            <a:r>
              <a:rPr lang="en-GB" sz="1800" dirty="0" smtClean="0"/>
              <a:t> </a:t>
            </a:r>
            <a:r>
              <a:rPr lang="en-GB" sz="1800" b="1" dirty="0"/>
              <a:t>buyer</a:t>
            </a:r>
            <a:r>
              <a:rPr lang="en-GB" sz="1800" dirty="0"/>
              <a:t> </a:t>
            </a:r>
            <a:r>
              <a:rPr lang="en-GB" sz="1800" dirty="0" smtClean="0"/>
              <a:t>(or fix it first) if </a:t>
            </a:r>
            <a:r>
              <a:rPr lang="en-GB" sz="1800" dirty="0"/>
              <a:t>limited pool of purchasers or risk of preserving </a:t>
            </a:r>
            <a:r>
              <a:rPr lang="en-GB" sz="1800" dirty="0" smtClean="0"/>
              <a:t>competitiveness</a:t>
            </a:r>
            <a:endParaRPr lang="en-GB" sz="1800" dirty="0"/>
          </a:p>
          <a:p>
            <a:pPr lvl="1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800" dirty="0"/>
              <a:t>If no up-front buyer: </a:t>
            </a:r>
            <a:r>
              <a:rPr lang="en-GB" sz="1800" b="1" dirty="0"/>
              <a:t>Crown-jewel</a:t>
            </a:r>
            <a:r>
              <a:rPr lang="en-GB" sz="1800" dirty="0"/>
              <a:t> commitment?</a:t>
            </a:r>
          </a:p>
          <a:p>
            <a:pPr lvl="1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800" b="1" dirty="0" smtClean="0"/>
              <a:t>Reverse carve-outs</a:t>
            </a:r>
            <a:endParaRPr lang="en-GB" sz="1800" b="1" dirty="0"/>
          </a:p>
          <a:p>
            <a:pPr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0561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39750" y="1196975"/>
            <a:ext cx="8229600" cy="936625"/>
          </a:xfrm>
        </p:spPr>
        <p:txBody>
          <a:bodyPr/>
          <a:lstStyle/>
          <a:p>
            <a:r>
              <a:rPr lang="de-DE" dirty="0" smtClean="0"/>
              <a:t>Complex divestitures: carve-out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FE02048-D49B-4B53-A938-326091D8A381}" type="slidenum">
              <a:rPr lang="en-GB" smtClean="0"/>
              <a:pPr>
                <a:defRPr/>
              </a:pPr>
              <a:t>8</a:t>
            </a:fld>
            <a:endParaRPr lang="en-GB" dirty="0" smtClean="0"/>
          </a:p>
          <a:p>
            <a:pPr>
              <a:defRPr/>
            </a:pP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4392612"/>
          </a:xfrm>
        </p:spPr>
        <p:txBody>
          <a:bodyPr/>
          <a:lstStyle/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sz="2000" kern="1200" dirty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b="1" dirty="0" smtClean="0"/>
              <a:t>Crane/MEI</a:t>
            </a:r>
          </a:p>
          <a:p>
            <a:pPr lvl="1">
              <a:defRPr/>
            </a:pPr>
            <a:r>
              <a:rPr lang="it-IT" sz="2000" dirty="0" smtClean="0"/>
              <a:t>Merger of the two strongest players for </a:t>
            </a:r>
            <a:r>
              <a:rPr lang="it-IT" sz="2000" dirty="0" err="1" smtClean="0"/>
              <a:t>certain</a:t>
            </a:r>
            <a:r>
              <a:rPr lang="it-IT" sz="2000" dirty="0" smtClean="0"/>
              <a:t> </a:t>
            </a:r>
            <a:r>
              <a:rPr lang="it-IT" sz="2000" dirty="0" err="1" smtClean="0"/>
              <a:t>types</a:t>
            </a:r>
            <a:r>
              <a:rPr lang="it-IT" sz="2000" dirty="0" smtClean="0"/>
              <a:t> </a:t>
            </a:r>
            <a:r>
              <a:rPr lang="it-IT" sz="2000" dirty="0" smtClean="0"/>
              <a:t>of payment </a:t>
            </a:r>
            <a:r>
              <a:rPr lang="it-IT" sz="2000" dirty="0" err="1" smtClean="0"/>
              <a:t>handling</a:t>
            </a:r>
            <a:r>
              <a:rPr lang="it-IT" sz="2000" dirty="0" smtClean="0"/>
              <a:t> </a:t>
            </a:r>
            <a:r>
              <a:rPr lang="it-IT" sz="2000" dirty="0" err="1" smtClean="0"/>
              <a:t>systems</a:t>
            </a:r>
            <a:r>
              <a:rPr lang="it-IT" sz="2000" dirty="0" smtClean="0"/>
              <a:t>, </a:t>
            </a:r>
            <a:r>
              <a:rPr lang="it-IT" sz="2000" dirty="0" err="1" smtClean="0"/>
              <a:t>concerns</a:t>
            </a:r>
            <a:r>
              <a:rPr lang="it-IT" sz="2000" dirty="0" smtClean="0"/>
              <a:t> in </a:t>
            </a:r>
            <a:r>
              <a:rPr lang="it-IT" sz="2000" dirty="0"/>
              <a:t>2 </a:t>
            </a:r>
            <a:r>
              <a:rPr lang="it-IT" sz="2000" dirty="0" err="1" smtClean="0"/>
              <a:t>markets</a:t>
            </a:r>
            <a:endParaRPr lang="it-IT" sz="2000" dirty="0" smtClean="0"/>
          </a:p>
          <a:p>
            <a:pPr marL="514350" lvl="1" indent="0">
              <a:buNone/>
              <a:defRPr/>
            </a:pPr>
            <a:endParaRPr lang="it-IT" sz="1400" dirty="0" smtClean="0"/>
          </a:p>
          <a:p>
            <a:pPr marL="514350" lvl="1" indent="0">
              <a:buNone/>
              <a:defRPr/>
            </a:pPr>
            <a:r>
              <a:rPr lang="it-IT" sz="2000" dirty="0" err="1" smtClean="0"/>
              <a:t>Remedy</a:t>
            </a:r>
            <a:r>
              <a:rPr lang="it-IT" sz="2000" dirty="0" smtClean="0"/>
              <a:t>:</a:t>
            </a:r>
            <a:endParaRPr lang="it-IT" sz="2000" dirty="0" smtClean="0"/>
          </a:p>
          <a:p>
            <a:pPr lvl="1">
              <a:defRPr/>
            </a:pPr>
            <a:r>
              <a:rPr lang="it-IT" sz="2000" dirty="0" smtClean="0"/>
              <a:t>Carve-outs of the relevant businesses: software, patents, trademarks, personnel, sales/marketing </a:t>
            </a:r>
            <a:r>
              <a:rPr lang="it-IT" sz="2000" dirty="0" err="1" smtClean="0"/>
              <a:t>etc</a:t>
            </a:r>
            <a:endParaRPr lang="it-IT" sz="2000" dirty="0" smtClean="0"/>
          </a:p>
          <a:p>
            <a:pPr lvl="1">
              <a:defRPr/>
            </a:pPr>
            <a:r>
              <a:rPr lang="it-IT" sz="2000" dirty="0" err="1" smtClean="0"/>
              <a:t>Safeguards</a:t>
            </a:r>
            <a:r>
              <a:rPr lang="it-IT" sz="2000" dirty="0" smtClean="0"/>
              <a:t>:  </a:t>
            </a:r>
          </a:p>
          <a:p>
            <a:pPr lvl="2">
              <a:defRPr/>
            </a:pPr>
            <a:r>
              <a:rPr lang="it-IT" sz="1800" dirty="0" smtClean="0">
                <a:latin typeface="+mn-lt"/>
              </a:rPr>
              <a:t>Strict purchaser criteria </a:t>
            </a:r>
          </a:p>
          <a:p>
            <a:pPr lvl="2">
              <a:defRPr/>
            </a:pPr>
            <a:r>
              <a:rPr lang="it-IT" sz="1800" dirty="0" smtClean="0">
                <a:latin typeface="+mn-lt"/>
              </a:rPr>
              <a:t>Up-front buyer clause</a:t>
            </a:r>
          </a:p>
          <a:p>
            <a:pPr lvl="2">
              <a:defRPr/>
            </a:pPr>
            <a:endParaRPr lang="it-IT" sz="1800" dirty="0"/>
          </a:p>
          <a:p>
            <a:pPr marL="914400" lvl="2" indent="0">
              <a:buNone/>
              <a:defRPr/>
            </a:pPr>
            <a:endParaRPr lang="it-IT" sz="1800" dirty="0" smtClean="0"/>
          </a:p>
          <a:p>
            <a:pPr marL="914400" lvl="2" indent="0" eaLnBrk="1" fontAlgn="t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GB" sz="1800" dirty="0" smtClean="0"/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00808"/>
            <a:ext cx="8229600" cy="4464050"/>
          </a:xfrm>
        </p:spPr>
        <p:txBody>
          <a:bodyPr/>
          <a:lstStyle/>
          <a:p>
            <a:pPr marL="457200" lvl="1" indent="0" eaLnBrk="1" hangingPunct="1">
              <a:buNone/>
              <a:defRPr/>
            </a:pPr>
            <a:r>
              <a:rPr lang="en-GB" sz="2400" b="1" dirty="0"/>
              <a:t>UPS/TNT Express </a:t>
            </a:r>
            <a:endParaRPr lang="en-GB" sz="2400" b="1" dirty="0" smtClean="0"/>
          </a:p>
          <a:p>
            <a:pPr lvl="1" eaLnBrk="1" hangingPunct="1">
              <a:defRPr/>
            </a:pPr>
            <a:r>
              <a:rPr lang="en-GB" sz="1800" dirty="0" smtClean="0"/>
              <a:t>Concerns in 15 national markets for intra-Europe next day services </a:t>
            </a:r>
            <a:endParaRPr lang="en-GB" sz="1800" dirty="0" smtClean="0"/>
          </a:p>
          <a:p>
            <a:pPr eaLnBrk="1" hangingPunct="1">
              <a:defRPr/>
            </a:pPr>
            <a:endParaRPr lang="en-GB" sz="600" dirty="0" smtClean="0"/>
          </a:p>
          <a:p>
            <a:pPr eaLnBrk="1" hangingPunct="1">
              <a:defRPr/>
            </a:pPr>
            <a:r>
              <a:rPr lang="en-GB" sz="2000" dirty="0" smtClean="0"/>
              <a:t>Proposed remedies </a:t>
            </a:r>
            <a:r>
              <a:rPr lang="en-GB" sz="2000" b="1" dirty="0" smtClean="0"/>
              <a:t> </a:t>
            </a:r>
            <a:endParaRPr lang="en-GB" sz="2000" b="1" dirty="0" smtClean="0"/>
          </a:p>
          <a:p>
            <a:pPr eaLnBrk="1" hangingPunct="1">
              <a:defRPr/>
            </a:pPr>
            <a:endParaRPr lang="en-GB" sz="200" b="1" dirty="0" smtClean="0"/>
          </a:p>
          <a:p>
            <a:pPr lvl="1" eaLnBrk="1" hangingPunct="1">
              <a:defRPr/>
            </a:pPr>
            <a:r>
              <a:rPr lang="en-GB" sz="1800" dirty="0" smtClean="0"/>
              <a:t>Not a stand-alone biz, but divestiture </a:t>
            </a:r>
            <a:r>
              <a:rPr lang="en-GB" sz="1800" dirty="0" smtClean="0"/>
              <a:t>of local subsidiaries in 15 origin countries + temporary access to UPS' air network</a:t>
            </a:r>
          </a:p>
          <a:p>
            <a:pPr eaLnBrk="1" hangingPunct="1">
              <a:defRPr/>
            </a:pPr>
            <a:endParaRPr lang="en-GB" sz="500" dirty="0" smtClean="0"/>
          </a:p>
          <a:p>
            <a:pPr lvl="1" eaLnBrk="1" hangingPunct="1">
              <a:defRPr/>
            </a:pPr>
            <a:r>
              <a:rPr lang="en-GB" sz="1800" dirty="0" err="1" smtClean="0"/>
              <a:t>Viability+competitiveness</a:t>
            </a:r>
            <a:r>
              <a:rPr lang="en-GB" sz="1800" dirty="0" smtClean="0"/>
              <a:t> critically </a:t>
            </a:r>
            <a:r>
              <a:rPr lang="en-GB" sz="1800" dirty="0"/>
              <a:t>depends on </a:t>
            </a:r>
            <a:r>
              <a:rPr lang="en-GB" sz="1800" dirty="0" smtClean="0"/>
              <a:t>buyer </a:t>
            </a:r>
            <a:endParaRPr lang="en-GB" sz="1800" dirty="0" smtClean="0"/>
          </a:p>
          <a:p>
            <a:pPr lvl="2" eaLnBrk="1" hangingPunct="1">
              <a:defRPr/>
            </a:pPr>
            <a:r>
              <a:rPr lang="en-GB" sz="1600" dirty="0" smtClean="0"/>
              <a:t>Need to connect divested assets to a functioning existing network</a:t>
            </a:r>
          </a:p>
          <a:p>
            <a:pPr marL="514350" lvl="1" indent="0" eaLnBrk="1" hangingPunct="1">
              <a:buFontTx/>
              <a:buNone/>
              <a:defRPr/>
            </a:pPr>
            <a:r>
              <a:rPr lang="en-GB" sz="1800" dirty="0" smtClean="0"/>
              <a:t>    </a:t>
            </a:r>
            <a:r>
              <a:rPr lang="en-GB" sz="1800" dirty="0" smtClean="0"/>
              <a:t>-&gt; </a:t>
            </a:r>
            <a:r>
              <a:rPr lang="en-GB" sz="1800" dirty="0" smtClean="0"/>
              <a:t>up-front </a:t>
            </a:r>
            <a:r>
              <a:rPr lang="en-GB" sz="1800" dirty="0" smtClean="0"/>
              <a:t>buyer or fix-it </a:t>
            </a:r>
            <a:r>
              <a:rPr lang="en-GB" sz="1800" dirty="0"/>
              <a:t>first </a:t>
            </a:r>
            <a:r>
              <a:rPr lang="en-GB" sz="1800" dirty="0" smtClean="0"/>
              <a:t>needed </a:t>
            </a:r>
            <a:r>
              <a:rPr lang="en-GB" sz="1800" dirty="0"/>
              <a:t>(</a:t>
            </a:r>
            <a:r>
              <a:rPr lang="en-GB" sz="1800" dirty="0" smtClean="0"/>
              <a:t>safeguards)</a:t>
            </a:r>
            <a:endParaRPr lang="en-GB" sz="1800" dirty="0" smtClean="0"/>
          </a:p>
          <a:p>
            <a:pPr lvl="1" eaLnBrk="1" hangingPunct="1">
              <a:defRPr/>
            </a:pPr>
            <a:endParaRPr lang="en-GB" sz="800" dirty="0" smtClean="0"/>
          </a:p>
          <a:p>
            <a:pPr lvl="1" eaLnBrk="1" hangingPunct="1">
              <a:defRPr/>
            </a:pPr>
            <a:r>
              <a:rPr lang="en-GB" sz="1800" dirty="0" smtClean="0"/>
              <a:t>Parties unable to offer up-front </a:t>
            </a:r>
            <a:r>
              <a:rPr lang="en-GB" sz="1800" dirty="0" smtClean="0"/>
              <a:t>or fix-it first buyer </a:t>
            </a:r>
          </a:p>
          <a:p>
            <a:pPr lvl="1" eaLnBrk="1" hangingPunct="1">
              <a:defRPr/>
            </a:pPr>
            <a:r>
              <a:rPr lang="en-GB" sz="1800" dirty="0" smtClean="0"/>
              <a:t>La </a:t>
            </a:r>
            <a:r>
              <a:rPr lang="en-GB" sz="1800" dirty="0" smtClean="0"/>
              <a:t>Poste/DPD as a potential </a:t>
            </a:r>
            <a:r>
              <a:rPr lang="en-GB" sz="1800" dirty="0" smtClean="0"/>
              <a:t>buyer would also be unsuitable due to weakness of network (notably no air network) </a:t>
            </a:r>
          </a:p>
          <a:p>
            <a:pPr lvl="1" eaLnBrk="1" hangingPunct="1">
              <a:defRPr/>
            </a:pPr>
            <a:endParaRPr lang="en-GB" sz="1000" dirty="0" smtClean="0"/>
          </a:p>
          <a:p>
            <a:pPr marL="57150" indent="0" eaLnBrk="1" hangingPunct="1">
              <a:buNone/>
              <a:defRPr/>
            </a:pPr>
            <a:r>
              <a:rPr lang="en-GB" sz="2000" dirty="0"/>
              <a:t> </a:t>
            </a:r>
            <a:r>
              <a:rPr lang="en-GB" sz="2000" dirty="0" smtClean="0"/>
              <a:t>   N</a:t>
            </a:r>
            <a:r>
              <a:rPr lang="en-GB" sz="2000" dirty="0" smtClean="0"/>
              <a:t>o sufficient safeguards  </a:t>
            </a:r>
            <a:r>
              <a:rPr lang="en-GB" sz="2000" dirty="0" smtClean="0"/>
              <a:t>-&gt; prohibition </a:t>
            </a:r>
            <a:endParaRPr lang="en-GB" sz="2000" dirty="0"/>
          </a:p>
          <a:p>
            <a:pPr marL="400050" eaLnBrk="1" hangingPunct="1">
              <a:defRPr/>
            </a:pPr>
            <a:endParaRPr lang="en-GB" sz="1100" dirty="0" smtClean="0"/>
          </a:p>
          <a:p>
            <a:pPr lvl="1" eaLnBrk="1" hangingPunct="1">
              <a:defRPr/>
            </a:pPr>
            <a:endParaRPr lang="en-GB" sz="1800" dirty="0"/>
          </a:p>
          <a:p>
            <a:pPr eaLnBrk="1" hangingPunct="1">
              <a:defRPr/>
            </a:pPr>
            <a:endParaRPr lang="en-GB" sz="2000" dirty="0"/>
          </a:p>
          <a:p>
            <a:pPr eaLnBrk="1" hangingPunct="1">
              <a:defRPr/>
            </a:pPr>
            <a:endParaRPr lang="en-GB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6186BA-DEF7-488C-81A1-70BD230FF44D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2902" y="980728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de-DE" dirty="0" err="1" smtClean="0"/>
              <a:t>Complex</a:t>
            </a:r>
            <a:r>
              <a:rPr lang="de-DE" dirty="0" smtClean="0"/>
              <a:t> </a:t>
            </a:r>
            <a:r>
              <a:rPr lang="de-DE" dirty="0" err="1" smtClean="0"/>
              <a:t>divestitures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2102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6821</TotalTime>
  <Words>629</Words>
  <Application>Microsoft Office PowerPoint</Application>
  <PresentationFormat>On-screen Show (4:3)</PresentationFormat>
  <Paragraphs>159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Microsoft Excel Chart</vt:lpstr>
      <vt:lpstr> Merger Remedies - Commission’s recent practice</vt:lpstr>
      <vt:lpstr>PowerPoint Presentation</vt:lpstr>
      <vt:lpstr>What type of remedies are accepted?   </vt:lpstr>
      <vt:lpstr>Remedies choice - guiding principles</vt:lpstr>
      <vt:lpstr>Divestiture of a stand-alone business</vt:lpstr>
      <vt:lpstr>Divestiture of a stand-alone business</vt:lpstr>
      <vt:lpstr>Complex divestitures: carve-out</vt:lpstr>
      <vt:lpstr>Complex divestitures: carve-out</vt:lpstr>
      <vt:lpstr>PowerPoint Presentation</vt:lpstr>
      <vt:lpstr>Access remedies</vt:lpstr>
      <vt:lpstr>Role of Trustees </vt:lpstr>
      <vt:lpstr>  Thank you for your attention        Disclaimer: the contents of this presentation are the views of the author and do not necessarily represent an offiocial position of the European Commission  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visual identity</dc:title>
  <dc:creator>PORUBSKY Viktor (COMP)</dc:creator>
  <cp:lastModifiedBy>PORUBSKY Viktor (COMP)</cp:lastModifiedBy>
  <cp:revision>426</cp:revision>
  <cp:lastPrinted>2014-05-12T12:49:59Z</cp:lastPrinted>
  <dcterms:created xsi:type="dcterms:W3CDTF">2011-10-28T10:25:18Z</dcterms:created>
  <dcterms:modified xsi:type="dcterms:W3CDTF">2014-05-12T13:30:08Z</dcterms:modified>
</cp:coreProperties>
</file>