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5" r:id="rId8"/>
    <p:sldId id="264" r:id="rId9"/>
    <p:sldId id="266" r:id="rId10"/>
    <p:sldId id="267" r:id="rId11"/>
    <p:sldId id="260" r:id="rId12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C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95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955AB-F489-4769-8874-6C375AE9E542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DE15B-55CC-4594-BEB6-034A6293F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481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97EAF-F79B-493A-878A-1313EF382E5A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498B9-8559-4FE2-B3DA-38F224F73E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993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622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54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461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49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646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300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485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682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335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779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498B9-8559-4FE2-B3DA-38F224F73EC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493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06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36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24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25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23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54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15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30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13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97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08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6C0BC-7BAE-40F4-9E4D-2B41D97310FE}" type="datetimeFigureOut">
              <a:rPr lang="cs-CZ" smtClean="0"/>
              <a:t>7. 5. 2014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5D55F-13E3-4E84-B287-B95FF6863E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94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sz="4400" dirty="0" smtClean="0"/>
              <a:t>Navrhovanie podmienok a povinností</a:t>
            </a:r>
            <a:br>
              <a:rPr lang="sk-SK" sz="4400" dirty="0" smtClean="0"/>
            </a:br>
            <a:r>
              <a:rPr lang="sk-SK" sz="4400" dirty="0" smtClean="0"/>
              <a:t>pri kontrole koncentrácií</a:t>
            </a:r>
            <a:br>
              <a:rPr lang="sk-SK" sz="4400" dirty="0" smtClean="0"/>
            </a:br>
            <a:r>
              <a:rPr lang="sk-SK" sz="4400" dirty="0" smtClean="0"/>
              <a:t>(praktickým) pohľadom účastníka konania</a:t>
            </a:r>
            <a:endParaRPr lang="sk-SK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38589"/>
          </a:xfrm>
        </p:spPr>
        <p:txBody>
          <a:bodyPr>
            <a:normAutofit/>
          </a:bodyPr>
          <a:lstStyle/>
          <a:p>
            <a:r>
              <a:rPr lang="sk-SK" dirty="0" smtClean="0"/>
              <a:t>Konferencia Protimonopolného úradu SR</a:t>
            </a:r>
            <a:br>
              <a:rPr lang="sk-SK" dirty="0" smtClean="0"/>
            </a:br>
            <a:r>
              <a:rPr lang="sk-SK" dirty="0" smtClean="0"/>
              <a:t>„Aktuálne trendy v slovenskom a európskom súťažnom práve“</a:t>
            </a:r>
          </a:p>
          <a:p>
            <a:endParaRPr lang="sk-SK" dirty="0" smtClean="0"/>
          </a:p>
          <a:p>
            <a:r>
              <a:rPr lang="cs-CZ" dirty="0" smtClean="0"/>
              <a:t>Martin Nedelka, Nedelka Kubáč advokáti</a:t>
            </a:r>
          </a:p>
          <a:p>
            <a:r>
              <a:rPr lang="cs-CZ" dirty="0" smtClean="0"/>
              <a:t>Bratislava, 14.05.2014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035" y="426050"/>
            <a:ext cx="2894965" cy="247650"/>
          </a:xfrm>
          <a:prstGeom prst="rect">
            <a:avLst/>
          </a:prstGeom>
          <a:noFill/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1800" dirty="0">
              <a:ln w="22225">
                <a:noFill/>
                <a:prstDash val="solid"/>
              </a:ln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37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Behaviorálne</a:t>
            </a:r>
            <a:r>
              <a:rPr lang="sk-SK" dirty="0" smtClean="0"/>
              <a:t>/Ostatné záväzky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sk-SK" dirty="0" smtClean="0"/>
              <a:t>Nevhodné predovšetkým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sz="2800" dirty="0" smtClean="0"/>
              <a:t>Dlhodobé zmluvy</a:t>
            </a:r>
          </a:p>
          <a:p>
            <a:pPr lvl="2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Môžu vytvárať väzby a spoluprácu medzi konkurentami</a:t>
            </a:r>
          </a:p>
          <a:p>
            <a:pPr lvl="2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Rozširovanie informácií o nákladovej štruktúre</a:t>
            </a:r>
          </a:p>
          <a:p>
            <a:pPr lvl="2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Fixovanie existujúcich trhových štruktúr</a:t>
            </a:r>
            <a:endParaRPr lang="sk-SK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sz="2800" dirty="0" smtClean="0"/>
              <a:t>Maximálne ceny</a:t>
            </a:r>
          </a:p>
          <a:p>
            <a:pPr lvl="2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Vážna </a:t>
            </a:r>
            <a:r>
              <a:rPr lang="sk-SK" dirty="0" smtClean="0"/>
              <a:t>trhová intervencia</a:t>
            </a:r>
          </a:p>
          <a:p>
            <a:pPr lvl="2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Možné negatívne dopady na súťaž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Čínske múry/</a:t>
            </a:r>
            <a:r>
              <a:rPr lang="sk-SK" dirty="0" err="1" smtClean="0"/>
              <a:t>Firewalls</a:t>
            </a:r>
            <a:endParaRPr lang="sk-SK" dirty="0" smtClean="0"/>
          </a:p>
          <a:p>
            <a:pPr lvl="2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Kontrola nie je možná</a:t>
            </a:r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70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endParaRPr lang="cs-CZ" dirty="0" smtClean="0"/>
          </a:p>
          <a:p>
            <a:pPr marL="457200" lvl="1" indent="0" algn="ctr">
              <a:buNone/>
            </a:pPr>
            <a:endParaRPr lang="cs-CZ" dirty="0"/>
          </a:p>
          <a:p>
            <a:pPr marL="457200" lvl="1" indent="0" algn="ctr">
              <a:buNone/>
            </a:pPr>
            <a:endParaRPr lang="cs-CZ" dirty="0" smtClean="0"/>
          </a:p>
          <a:p>
            <a:pPr marL="0" lvl="1" indent="0" algn="ctr">
              <a:buNone/>
            </a:pPr>
            <a:r>
              <a:rPr lang="sk-SK" sz="2200" dirty="0" smtClean="0"/>
              <a:t>Ďakujem za pozornosť</a:t>
            </a:r>
          </a:p>
          <a:p>
            <a:pPr marL="0" lvl="1" indent="0" algn="ctr">
              <a:buNone/>
            </a:pPr>
            <a:endParaRPr lang="cs-CZ" sz="2200" dirty="0"/>
          </a:p>
          <a:p>
            <a:pPr marL="0" lvl="1" indent="0" algn="ctr">
              <a:buNone/>
            </a:pPr>
            <a:endParaRPr lang="cs-CZ" sz="2200" dirty="0" smtClean="0"/>
          </a:p>
          <a:p>
            <a:pPr marL="0" lvl="1" indent="0" algn="ctr">
              <a:buNone/>
            </a:pPr>
            <a:endParaRPr lang="cs-CZ" sz="2200" dirty="0"/>
          </a:p>
          <a:p>
            <a:pPr marL="0" lvl="1" indent="0" algn="ctr">
              <a:buNone/>
            </a:pPr>
            <a:r>
              <a:rPr lang="cs-CZ" sz="2200" dirty="0" smtClean="0"/>
              <a:t>www.nklegal.eu</a:t>
            </a:r>
            <a:endParaRPr lang="cs-CZ" sz="2200" dirty="0"/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56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Úvodná poznámka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sk-SK" sz="2400" dirty="0" smtClean="0"/>
              <a:t>Podmienky a povinnosti ďalej označované ako „záväzky“</a:t>
            </a:r>
          </a:p>
          <a:p>
            <a:r>
              <a:rPr lang="sk-SK" sz="2400" dirty="0"/>
              <a:t>Praktický pohľad na niektoré aspekty navrhovania a prijímania záväzkov </a:t>
            </a:r>
            <a:r>
              <a:rPr lang="sk-SK" sz="2400" dirty="0" smtClean="0"/>
              <a:t>účastníkom </a:t>
            </a:r>
            <a:r>
              <a:rPr lang="sk-SK" sz="2400" dirty="0"/>
              <a:t>konania (</a:t>
            </a:r>
            <a:r>
              <a:rPr lang="sk-SK" sz="2400" dirty="0" smtClean="0"/>
              <a:t>navrhovateľom)</a:t>
            </a:r>
          </a:p>
          <a:p>
            <a:pPr algn="just"/>
            <a:r>
              <a:rPr lang="sk-SK" sz="2400" dirty="0" smtClean="0"/>
              <a:t>Pre účastníka konania je v súvislosti so záväzkami zásadné: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sk-SK" dirty="0" smtClean="0"/>
              <a:t>Budú záväzky potrebné?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sk-SK" dirty="0" smtClean="0"/>
              <a:t>Ak áno, aké a v akom rozsahu?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sk-SK" dirty="0" smtClean="0"/>
              <a:t>Časové hľadisko záväzkov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sk-SK" dirty="0" smtClean="0"/>
              <a:t>Taktika postupu voči súťažnému orgánu</a:t>
            </a:r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39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Budú záväzky potrebné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sk-SK" sz="2400" dirty="0" smtClean="0"/>
              <a:t>Na počiatku notifikačného procesu</a:t>
            </a:r>
            <a:r>
              <a:rPr lang="cs-CZ" sz="2400" dirty="0" smtClean="0"/>
              <a:t>:</a:t>
            </a:r>
            <a:r>
              <a:rPr lang="sk-SK" sz="2400" dirty="0" smtClean="0"/>
              <a:t> ťažko povedať</a:t>
            </a:r>
          </a:p>
          <a:p>
            <a:pPr algn="just"/>
            <a:r>
              <a:rPr lang="sk-SK" sz="2400" dirty="0" smtClean="0"/>
              <a:t>Treba mať realistický pohľad na potrebnosť záväzkov: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sk-SK" dirty="0" smtClean="0"/>
              <a:t>Vlastná analýza možných súťažných obáv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sk-SK" dirty="0" smtClean="0"/>
              <a:t>Potrebné iba v prípade </a:t>
            </a:r>
            <a:r>
              <a:rPr lang="sk-SK" b="1" dirty="0" smtClean="0"/>
              <a:t>reálneho</a:t>
            </a:r>
            <a:r>
              <a:rPr lang="sk-SK" dirty="0" smtClean="0"/>
              <a:t> rizika pre hospodársku súťaž</a:t>
            </a:r>
          </a:p>
          <a:p>
            <a:r>
              <a:rPr lang="sk-SK" sz="2400" dirty="0" smtClean="0"/>
              <a:t>Navrhovanie a prijímanie záväzkov je (</a:t>
            </a:r>
            <a:r>
              <a:rPr lang="sk-SK" sz="2400" b="1" dirty="0" smtClean="0"/>
              <a:t>teoreticky</a:t>
            </a:r>
            <a:r>
              <a:rPr lang="sk-SK" sz="2400" dirty="0" smtClean="0"/>
              <a:t>) vecou iba účastníka konania (účastníkov koncentrácie)</a:t>
            </a:r>
          </a:p>
          <a:p>
            <a:pPr algn="just"/>
            <a:r>
              <a:rPr lang="sk-SK" sz="2400" dirty="0" smtClean="0"/>
              <a:t>Bez reakcie súťažného úradu nie je odpoveď možná</a:t>
            </a:r>
          </a:p>
          <a:p>
            <a:endParaRPr lang="cs-CZ" sz="2400" dirty="0" smtClean="0"/>
          </a:p>
          <a:p>
            <a:pPr lvl="1">
              <a:buFont typeface="Calibri" panose="020F0502020204030204" pitchFamily="34" charset="0"/>
              <a:buChar char="–"/>
            </a:pPr>
            <a:endParaRPr lang="cs-CZ" dirty="0" smtClean="0"/>
          </a:p>
          <a:p>
            <a:pPr lvl="2"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 lvl="2"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 lvl="1">
              <a:buFont typeface="Calibri" panose="020F0502020204030204" pitchFamily="34" charset="0"/>
              <a:buChar char="–"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41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Kedy začať diskusiu o záväzkoch so súťažným úradom? (1)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sk-SK" sz="2400" dirty="0" smtClean="0"/>
              <a:t>Časové hľadisko je zásadné: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sk-SK" dirty="0" smtClean="0"/>
              <a:t>Vzhľadom na lehoty súťažného úradu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sk-SK" dirty="0" smtClean="0"/>
              <a:t>Vzhľadom na záujmy účastníkov koncentrácie a jej podmienky</a:t>
            </a:r>
          </a:p>
          <a:p>
            <a:r>
              <a:rPr lang="sk-SK" sz="2400" dirty="0" smtClean="0"/>
              <a:t>Súťažné orgány odporúčajú spravidla diskusiu o záväzkoch už pri </a:t>
            </a:r>
            <a:r>
              <a:rPr lang="sk-SK" sz="2400" dirty="0" err="1" smtClean="0"/>
              <a:t>prednotifikačných</a:t>
            </a:r>
            <a:r>
              <a:rPr lang="sk-SK" sz="2400" dirty="0" smtClean="0"/>
              <a:t> kontaktoch ALE: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dirty="0" smtClean="0"/>
              <a:t>Predčasná diskusia môže ovplyvniť názor súťažného úradu na koncentráciu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sk-SK" dirty="0" smtClean="0"/>
              <a:t>Súťažné obavy nie sú presne špecifikované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dirty="0" smtClean="0"/>
              <a:t>Zmysluplné najmä v prípade potreby schválenia koncentrácie v rámci tzv. prvej fázy posudzovania koncentrácie</a:t>
            </a:r>
            <a:endParaRPr lang="cs-CZ" sz="2400" dirty="0" smtClean="0"/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2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Kedy začať diskusiu o záväzkoch so súťažným úradom</a:t>
            </a:r>
            <a:r>
              <a:rPr lang="sk-SK" dirty="0" smtClean="0"/>
              <a:t>?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06912"/>
          </a:xfrm>
        </p:spPr>
        <p:txBody>
          <a:bodyPr>
            <a:noAutofit/>
          </a:bodyPr>
          <a:lstStyle/>
          <a:p>
            <a:r>
              <a:rPr lang="sk-SK" sz="2200" dirty="0"/>
              <a:t>Taktiku diskusie záväzkov treba prispôsobiť okolnostiam koncentrácie a potrebám účastníkov koncentrácie, ako aj pripravenosti súťažného úradu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sk-SK" sz="2200" dirty="0" smtClean="0"/>
              <a:t>Príklad: </a:t>
            </a:r>
          </a:p>
          <a:p>
            <a:pPr marL="719138" lvl="1" indent="-261938">
              <a:lnSpc>
                <a:spcPct val="80000"/>
              </a:lnSpc>
              <a:buNone/>
            </a:pPr>
            <a:r>
              <a:rPr lang="sk-SK" dirty="0" smtClean="0"/>
              <a:t>	</a:t>
            </a:r>
            <a:r>
              <a:rPr lang="sk-SK" sz="2000" dirty="0" smtClean="0"/>
              <a:t>rozhodnutie ÚOHS vo veci </a:t>
            </a:r>
            <a:r>
              <a:rPr lang="sk-SK" sz="2000" i="1" dirty="0" err="1" smtClean="0"/>
              <a:t>Eurovia</a:t>
            </a:r>
            <a:r>
              <a:rPr lang="sk-SK" sz="2000" i="1" dirty="0" smtClean="0"/>
              <a:t>/</a:t>
            </a:r>
            <a:r>
              <a:rPr lang="sk-SK" sz="2000" i="1" dirty="0" err="1" smtClean="0"/>
              <a:t>Tarmac</a:t>
            </a:r>
            <a:r>
              <a:rPr lang="sk-SK" sz="2000" dirty="0" smtClean="0"/>
              <a:t> (ÚOHS-S192/2010/KS-11464/2010/840) – schválenie koncentrácie v tzv. prvej fáze správneho konania so záväzkami</a:t>
            </a:r>
          </a:p>
          <a:p>
            <a:pPr marL="457200" lvl="1" indent="0" algn="ctr">
              <a:lnSpc>
                <a:spcPct val="80000"/>
              </a:lnSpc>
              <a:buNone/>
            </a:pPr>
            <a:r>
              <a:rPr lang="sk-SK" sz="2000" dirty="0" smtClean="0"/>
              <a:t>X</a:t>
            </a:r>
          </a:p>
          <a:p>
            <a:pPr marL="719138" lvl="1" indent="0">
              <a:lnSpc>
                <a:spcPct val="80000"/>
              </a:lnSpc>
              <a:buNone/>
            </a:pPr>
            <a:r>
              <a:rPr lang="sk-SK" sz="2000" dirty="0"/>
              <a:t>r</a:t>
            </a:r>
            <a:r>
              <a:rPr lang="sk-SK" sz="2000" dirty="0" smtClean="0"/>
              <a:t>ozhodnutie ÚOHS vo veci </a:t>
            </a:r>
            <a:r>
              <a:rPr lang="sk-SK" sz="2000" i="1" dirty="0" err="1" smtClean="0"/>
              <a:t>Cemex</a:t>
            </a:r>
            <a:r>
              <a:rPr lang="sk-SK" sz="2000" i="1" dirty="0" smtClean="0"/>
              <a:t>/</a:t>
            </a:r>
            <a:r>
              <a:rPr lang="sk-SK" sz="2000" i="1" dirty="0" err="1" smtClean="0"/>
              <a:t>Holcim</a:t>
            </a:r>
            <a:r>
              <a:rPr lang="sk-SK" sz="2000" i="1" dirty="0" smtClean="0"/>
              <a:t> </a:t>
            </a:r>
            <a:r>
              <a:rPr lang="sk-SK" sz="2000" dirty="0" smtClean="0"/>
              <a:t>(ÚOHS-S541/2013/KS-5461/2014/840/</a:t>
            </a:r>
            <a:r>
              <a:rPr lang="sk-SK" sz="2000" dirty="0" err="1" smtClean="0"/>
              <a:t>RPl</a:t>
            </a:r>
            <a:r>
              <a:rPr lang="sk-SK" sz="2000" dirty="0" smtClean="0"/>
              <a:t>)  – schválenie koncentrácie v druhej fáze bez záväzkov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sz="2200" dirty="0" smtClean="0"/>
              <a:t>Včasná diskusia záväzkov so súťažným úradom vhodná, najmä ak hrá význam časové hľadisko účastníkov koncentrácie a účastníci sú pripravení na prijatie záväzkov</a:t>
            </a:r>
          </a:p>
          <a:p>
            <a:pPr algn="just">
              <a:spcBef>
                <a:spcPts val="600"/>
              </a:spcBef>
            </a:pPr>
            <a:r>
              <a:rPr lang="sk-SK" sz="2200" dirty="0" smtClean="0"/>
              <a:t>Tip pre prípravnú fázu:</a:t>
            </a:r>
          </a:p>
          <a:p>
            <a:pPr lvl="1" algn="just">
              <a:spcBef>
                <a:spcPts val="400"/>
              </a:spcBef>
              <a:buFont typeface="Calibri" panose="020F0502020204030204" pitchFamily="34" charset="0"/>
              <a:buChar char="–"/>
            </a:pPr>
            <a:r>
              <a:rPr lang="sk-SK" sz="2200" dirty="0" smtClean="0"/>
              <a:t>Pripravovať solídnu argumentáciu k možným súťažným obavám (aj ekonomickú)</a:t>
            </a:r>
          </a:p>
          <a:p>
            <a:pPr lvl="1" algn="just">
              <a:spcBef>
                <a:spcPts val="400"/>
              </a:spcBef>
              <a:buFont typeface="Calibri" panose="020F0502020204030204" pitchFamily="34" charset="0"/>
              <a:buChar char="–"/>
            </a:pPr>
            <a:r>
              <a:rPr lang="sk-SK" sz="2200" dirty="0" smtClean="0"/>
              <a:t>Zber správnych kontaktných mien a kontaktných údajov účastníkov trhu</a:t>
            </a:r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91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Aké záväzky navrhovať? (1)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574645"/>
          </a:xfrm>
        </p:spPr>
        <p:txBody>
          <a:bodyPr>
            <a:noAutofit/>
          </a:bodyPr>
          <a:lstStyle/>
          <a:p>
            <a:pPr algn="just"/>
            <a:r>
              <a:rPr lang="sk-SK" sz="2400" dirty="0" smtClean="0"/>
              <a:t>Záväzky musia reagovať na súťažné obavy súťažného úradu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dirty="0" smtClean="0"/>
              <a:t>Dôležité je včasné zistenie súťažných obáv súťažného úradu (Plánuje PMÚ „state of </a:t>
            </a:r>
            <a:r>
              <a:rPr lang="sk-SK" dirty="0" err="1" smtClean="0"/>
              <a:t>play</a:t>
            </a:r>
            <a:r>
              <a:rPr lang="sk-SK" dirty="0" smtClean="0"/>
              <a:t>“ schôdzky?)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dirty="0" smtClean="0"/>
              <a:t>Súťažný orgán musí byť schopný presvedčivo vysvetliť, v čom vidí </a:t>
            </a:r>
            <a:r>
              <a:rPr lang="sk-SK" b="1" dirty="0" err="1" smtClean="0"/>
              <a:t>reálné</a:t>
            </a:r>
            <a:r>
              <a:rPr lang="sk-SK" b="1" dirty="0" smtClean="0"/>
              <a:t> </a:t>
            </a:r>
            <a:r>
              <a:rPr lang="sk-SK" dirty="0" smtClean="0"/>
              <a:t>súťažné obavy</a:t>
            </a:r>
          </a:p>
          <a:p>
            <a:r>
              <a:rPr lang="sk-SK" sz="2400" dirty="0" smtClean="0"/>
              <a:t>Záväzky musia: 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dirty="0" smtClean="0"/>
              <a:t>V plnom rozsahu odstrániť obavy súťažného úradu a byť teda komplexné a účinné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dirty="0" smtClean="0"/>
              <a:t>Byť realizovateľné v krátkom čase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dirty="0" smtClean="0"/>
              <a:t>V rámci prvej fázy budú záväzky akceptovateľné iba v prípade jasných súťažných obáv, ktoré sú ľahko odstrániteľné</a:t>
            </a:r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24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Aké záväzky navrhovať? (2)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574645"/>
          </a:xfrm>
        </p:spPr>
        <p:txBody>
          <a:bodyPr>
            <a:noAutofit/>
          </a:bodyPr>
          <a:lstStyle/>
          <a:p>
            <a:r>
              <a:rPr lang="sk-SK" sz="2200" dirty="0" smtClean="0"/>
              <a:t>Kedy </a:t>
            </a:r>
            <a:r>
              <a:rPr lang="sk-SK" sz="2200" dirty="0"/>
              <a:t>nebudú uvedené </a:t>
            </a:r>
            <a:r>
              <a:rPr lang="sk-SK" sz="2200" dirty="0" smtClean="0"/>
              <a:t>všeobecné podmienky záväzkov splnené?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sz="1800" dirty="0"/>
              <a:t>Pozor na príliš rozsiahle a komplexné záväzky!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sz="1800" dirty="0"/>
              <a:t>Záväzky musia byť obmedzené na návrat súťažnej situácie pred uskutočnením koncentrácie; snahy súťažného úradu na presadenie svojich predstáv o realizovanej koncentrácii alebo lepšej </a:t>
            </a:r>
            <a:r>
              <a:rPr lang="sk-SK" sz="1800" dirty="0" smtClean="0"/>
              <a:t>štruktúre </a:t>
            </a:r>
            <a:r>
              <a:rPr lang="sk-SK" sz="1800" dirty="0"/>
              <a:t>príslušného trhu po realizácii koncentrácie sú </a:t>
            </a:r>
            <a:r>
              <a:rPr lang="sk-SK" sz="1800" dirty="0" smtClean="0"/>
              <a:t>neprípustné</a:t>
            </a:r>
          </a:p>
          <a:p>
            <a:pPr marL="228600" lvl="1">
              <a:spcBef>
                <a:spcPts val="1000"/>
              </a:spcBef>
            </a:pPr>
            <a:r>
              <a:rPr lang="sk-SK" sz="2200" dirty="0" smtClean="0"/>
              <a:t>Strany môžu navrhnúť rozsiahlejšie záväzky než sú skutočné obavy súťažného orgánu (T-282/02</a:t>
            </a:r>
            <a:r>
              <a:rPr lang="sk-SK" sz="2200" i="1" dirty="0" smtClean="0"/>
              <a:t> </a:t>
            </a:r>
            <a:r>
              <a:rPr lang="sk-SK" sz="2200" i="1" dirty="0" err="1" smtClean="0"/>
              <a:t>Cementbouw</a:t>
            </a:r>
            <a:r>
              <a:rPr lang="sk-SK" sz="2200" dirty="0" smtClean="0"/>
              <a:t>) X Komisia môže požadovať začlenenie majetku, ktorý nesúvisí s dotknutým produktovým alebo geografickým trhom (COMP/M.1999 </a:t>
            </a:r>
            <a:r>
              <a:rPr lang="sk-SK" sz="2200" i="1" dirty="0" smtClean="0"/>
              <a:t>Unilever/Amora-</a:t>
            </a:r>
            <a:r>
              <a:rPr lang="sk-SK" sz="2200" i="1" dirty="0" err="1" smtClean="0"/>
              <a:t>Maille</a:t>
            </a:r>
            <a:r>
              <a:rPr lang="sk-SK" sz="2200" dirty="0" smtClean="0"/>
              <a:t>; </a:t>
            </a:r>
            <a:r>
              <a:rPr lang="sk-SK" sz="2200" dirty="0" smtClean="0"/>
              <a:t>IV/M.1578 </a:t>
            </a:r>
            <a:r>
              <a:rPr lang="sk-SK" sz="2200" i="1" dirty="0" err="1" smtClean="0"/>
              <a:t>Sanitec</a:t>
            </a:r>
            <a:r>
              <a:rPr lang="sk-SK" sz="2200" i="1" dirty="0" smtClean="0"/>
              <a:t>/</a:t>
            </a:r>
            <a:r>
              <a:rPr lang="sk-SK" sz="2200" i="1" dirty="0" err="1" smtClean="0"/>
              <a:t>Sphinx</a:t>
            </a:r>
            <a:r>
              <a:rPr lang="sk-SK" sz="2200" dirty="0" smtClean="0"/>
              <a:t>)</a:t>
            </a:r>
          </a:p>
          <a:p>
            <a:pPr marL="228600" lvl="1">
              <a:spcBef>
                <a:spcPts val="1000"/>
              </a:spcBef>
            </a:pPr>
            <a:r>
              <a:rPr lang="sk-SK" sz="2200" dirty="0" smtClean="0"/>
              <a:t>Záväzky musia byť formulované čo najpresnejšie</a:t>
            </a:r>
          </a:p>
          <a:p>
            <a:pPr marL="228600" lvl="1">
              <a:spcBef>
                <a:spcPts val="1000"/>
              </a:spcBef>
            </a:pPr>
            <a:r>
              <a:rPr lang="sk-SK" sz="2200" dirty="0" smtClean="0"/>
              <a:t>Záväzky musia byť „priechodné“ u účastníkov </a:t>
            </a:r>
            <a:r>
              <a:rPr lang="sk-SK" sz="2200" dirty="0" smtClean="0"/>
              <a:t>koncentrácie</a:t>
            </a:r>
            <a:endParaRPr lang="sk-SK" sz="2200" dirty="0"/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2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Štrukturálne záväzky (1)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k-SK" sz="3400" dirty="0" smtClean="0"/>
              <a:t>Najefektívnejší spôsob odstránenia súťažných obáv súťažného úradu</a:t>
            </a:r>
          </a:p>
          <a:p>
            <a:pPr lvl="1" algn="just">
              <a:buFont typeface="Calibri" panose="020F0502020204030204" pitchFamily="34" charset="0"/>
              <a:buChar char="–"/>
            </a:pPr>
            <a:r>
              <a:rPr lang="sk-SK" sz="3100" dirty="0" smtClean="0"/>
              <a:t>Musí ísť o životaschopnú a konkurencieschopnú časť podnikania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sz="3100" dirty="0" smtClean="0"/>
              <a:t>V prípade horizontálnej koncentrácie môžu účastníci koncentrácie zvoliť, aké podnikanie predajú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sz="3100" dirty="0" smtClean="0"/>
              <a:t>Najmä u nepriateľských prevzatí je možné navrhnúť aj predaj podnikateľskej činnosti alebo jej časti navrhovateľa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sz="3100" dirty="0" smtClean="0"/>
              <a:t>Niekedy treba „navrhovaný balíček“ rozšíriť o ďalší majetok, aby bol pre záujemcov atraktívnejší</a:t>
            </a:r>
          </a:p>
          <a:p>
            <a:r>
              <a:rPr lang="sk-SK" sz="3400" dirty="0" smtClean="0"/>
              <a:t>Problémy zvyčajne: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sz="3100" dirty="0" smtClean="0"/>
              <a:t>S presným popisom majetku, zamestnancov a zmluvných vzťahov, ktoré majú byť predané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sz="3100" dirty="0" smtClean="0"/>
              <a:t>S presným popisom skutočného fungovania prevádzanej časti podnikania, ktorý bude porovnávaný s tým, čo účastník koncentrácie navrhuje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sk-SK" sz="3100" dirty="0" smtClean="0"/>
              <a:t>Možné problémy s prevodom niektorých dôležitých zamestnancov</a:t>
            </a:r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10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Štrukturálne záväzky (2)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sk-SK" dirty="0" smtClean="0"/>
              <a:t>Pozor na špecifikáciu podmienok, ktoré musí splniť nadobúdateľ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Reálny odhad záujemcov</a:t>
            </a:r>
            <a:endParaRPr lang="sk-SK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Možné problémy v prípade záujemcov – finančných investorov</a:t>
            </a:r>
          </a:p>
          <a:p>
            <a:pPr lvl="2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Musia preukázať dostatočné skúsenosti a manažérsky tím</a:t>
            </a:r>
          </a:p>
          <a:p>
            <a:pPr lvl="2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Môžu ponúkať stávajúcemu manažmentu zaujímavé finančné odmeny, čo môže ovplyvniť výberové konanie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sk-SK" dirty="0" smtClean="0"/>
              <a:t>Pozor na prípady, kedy nadobudnutie záujemcom bude treba ohlásiť Komisii alebo národnému súťažnému úradu</a:t>
            </a:r>
          </a:p>
          <a:p>
            <a:pPr marL="228600" lvl="2">
              <a:spcBef>
                <a:spcPts val="1000"/>
              </a:spcBef>
            </a:pPr>
            <a:r>
              <a:rPr lang="sk-SK" sz="2800" dirty="0"/>
              <a:t>Mimoriadne dôležitý je výber kvalitného </a:t>
            </a:r>
            <a:r>
              <a:rPr lang="sk-SK" sz="2800" dirty="0" smtClean="0"/>
              <a:t>správcu</a:t>
            </a:r>
          </a:p>
          <a:p>
            <a:pPr marL="228600" lvl="2">
              <a:spcBef>
                <a:spcPts val="1000"/>
              </a:spcBef>
            </a:pPr>
            <a:r>
              <a:rPr lang="sk-SK" sz="2800" dirty="0" err="1" smtClean="0"/>
              <a:t>Self-help</a:t>
            </a:r>
            <a:r>
              <a:rPr lang="sk-SK" sz="2800" dirty="0" smtClean="0"/>
              <a:t> </a:t>
            </a:r>
            <a:r>
              <a:rPr lang="sk-SK" sz="2800" dirty="0" err="1" smtClean="0"/>
              <a:t>remedies</a:t>
            </a:r>
            <a:r>
              <a:rPr lang="sk-SK" sz="2800" dirty="0" smtClean="0"/>
              <a:t> (T-290/94 </a:t>
            </a:r>
            <a:r>
              <a:rPr lang="sk-SK" sz="2800" i="1" dirty="0" err="1" smtClean="0"/>
              <a:t>Kaysersberg</a:t>
            </a:r>
            <a:r>
              <a:rPr lang="sk-SK" sz="2800" i="1" dirty="0" smtClean="0"/>
              <a:t>/Komisia</a:t>
            </a:r>
            <a:r>
              <a:rPr lang="sk-SK" sz="2800" dirty="0" smtClean="0"/>
              <a:t>)?</a:t>
            </a:r>
            <a:endParaRPr lang="sk-SK" sz="2800" dirty="0"/>
          </a:p>
        </p:txBody>
      </p:sp>
      <p:pic>
        <p:nvPicPr>
          <p:cNvPr id="4" name="Obráze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35" y="155310"/>
            <a:ext cx="1155065" cy="9715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D55F-13E3-4E84-B287-B95FF6863E0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86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659</Words>
  <Application>Microsoft Office PowerPoint</Application>
  <PresentationFormat>Širokoúhlá obrazovka</PresentationFormat>
  <Paragraphs>115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Motiv Office</vt:lpstr>
      <vt:lpstr>Navrhovanie podmienok a povinností pri kontrole koncentrácií (praktickým) pohľadom účastníka konania</vt:lpstr>
      <vt:lpstr>Úvodná poznámka</vt:lpstr>
      <vt:lpstr>Budú záväzky potrebné?</vt:lpstr>
      <vt:lpstr>Kedy začať diskusiu o záväzkoch so súťažným úradom? (1)</vt:lpstr>
      <vt:lpstr>Kedy začať diskusiu o záväzkoch so súťažným úradom? (2)</vt:lpstr>
      <vt:lpstr>Aké záväzky navrhovať? (1)</vt:lpstr>
      <vt:lpstr>Aké záväzky navrhovať? (2)</vt:lpstr>
      <vt:lpstr>Štrukturálne záväzky (1) </vt:lpstr>
      <vt:lpstr>Štrukturálne záväzky (2)</vt:lpstr>
      <vt:lpstr>Behaviorálne/Ostatné záväzky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Renata Bachůrková</dc:creator>
  <cp:lastModifiedBy>Renata Bachůrková</cp:lastModifiedBy>
  <cp:revision>85</cp:revision>
  <cp:lastPrinted>2014-05-07T08:25:41Z</cp:lastPrinted>
  <dcterms:created xsi:type="dcterms:W3CDTF">2013-11-07T09:57:43Z</dcterms:created>
  <dcterms:modified xsi:type="dcterms:W3CDTF">2014-05-07T09:57:43Z</dcterms:modified>
</cp:coreProperties>
</file>