
<file path=[Content_Types].xml><?xml version="1.0" encoding="utf-8"?>
<Types xmlns="http://schemas.openxmlformats.org/package/2006/content-types">
  <Default Extension="png" ContentType="image/png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8" r:id="rId2"/>
    <p:sldId id="259" r:id="rId3"/>
    <p:sldId id="262" r:id="rId4"/>
    <p:sldId id="263" r:id="rId5"/>
    <p:sldId id="264" r:id="rId6"/>
    <p:sldId id="266" r:id="rId7"/>
    <p:sldId id="265" r:id="rId8"/>
    <p:sldId id="267" r:id="rId9"/>
    <p:sldId id="269" r:id="rId10"/>
    <p:sldId id="270" r:id="rId11"/>
    <p:sldId id="274" r:id="rId12"/>
    <p:sldId id="271" r:id="rId13"/>
  </p:sldIdLst>
  <p:sldSz cx="9144000" cy="6858000" type="screen4x3"/>
  <p:notesSz cx="6858000" cy="9144000"/>
  <p:defaultTextStyle>
    <a:defPPr>
      <a:defRPr lang="sv-SE"/>
    </a:defPPr>
    <a:lvl1pPr algn="l" rtl="0" fontAlgn="base">
      <a:spcBef>
        <a:spcPct val="2000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2000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2000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2000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2000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F8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llanmörkt forma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777" autoAdjust="0"/>
    <p:restoredTop sz="94572" autoAdjust="0"/>
  </p:normalViewPr>
  <p:slideViewPr>
    <p:cSldViewPr>
      <p:cViewPr varScale="1">
        <p:scale>
          <a:sx n="84" d="100"/>
          <a:sy n="84" d="100"/>
        </p:scale>
        <p:origin x="-1114" y="-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95E73D9C-5AF5-472E-9E6E-FADFD1F4E52E}" type="datetimeFigureOut">
              <a:rPr lang="sv-SE"/>
              <a:pPr>
                <a:defRPr/>
              </a:pPr>
              <a:t>2014-05-06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78C8A2E7-42BE-45E2-BAD9-E6942C9D816D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417883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noProof="0" dirty="0" smtClean="0"/>
              <a:t>Klicka här för att ändra format på bakgrundstexten</a:t>
            </a:r>
          </a:p>
          <a:p>
            <a:pPr lvl="1"/>
            <a:r>
              <a:rPr lang="sv-SE" noProof="0" dirty="0" smtClean="0"/>
              <a:t>Nivå två</a:t>
            </a:r>
          </a:p>
          <a:p>
            <a:pPr lvl="2"/>
            <a:r>
              <a:rPr lang="sv-SE" noProof="0" dirty="0" smtClean="0"/>
              <a:t>Nivå tre</a:t>
            </a:r>
          </a:p>
          <a:p>
            <a:pPr lvl="3"/>
            <a:r>
              <a:rPr lang="sv-SE" noProof="0" dirty="0" smtClean="0"/>
              <a:t>Nivå fyra</a:t>
            </a:r>
          </a:p>
          <a:p>
            <a:pPr lvl="4"/>
            <a:r>
              <a:rPr lang="sv-SE" noProof="0" dirty="0" smtClean="0"/>
              <a:t>Nivå fem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/>
            </a:lvl1pPr>
          </a:lstStyle>
          <a:p>
            <a:pPr>
              <a:defRPr/>
            </a:pPr>
            <a:fld id="{5CFBB994-5E16-4331-ADF6-EAE17C1C18F0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9040952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Platshållare för bildobjekt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Platshållare för anteckninga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5124" name="Platshållare för bildnumm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0A3EF9E-D5B3-4BC0-AB5A-ED8E49959813}" type="slidenum">
              <a:rPr lang="sv-SE" sz="1200" smtClean="0"/>
              <a:pPr eaLnBrk="1" hangingPunct="1"/>
              <a:t>1</a:t>
            </a:fld>
            <a:endParaRPr lang="sv-SE" sz="120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Platshållare för bildobjekt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Platshållare för anteckninga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5124" name="Platshållare för bildnumm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0A3EF9E-D5B3-4BC0-AB5A-ED8E49959813}" type="slidenum">
              <a:rPr lang="sv-SE" sz="1200" smtClean="0">
                <a:solidFill>
                  <a:prstClr val="black"/>
                </a:solidFill>
              </a:rPr>
              <a:pPr eaLnBrk="1" hangingPunct="1"/>
              <a:t>10</a:t>
            </a:fld>
            <a:endParaRPr lang="sv-SE" sz="1200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Platshållare för bildobjekt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Platshållare för anteckninga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5124" name="Platshållare för bildnumm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0A3EF9E-D5B3-4BC0-AB5A-ED8E49959813}" type="slidenum">
              <a:rPr lang="sv-SE" sz="1200" smtClean="0">
                <a:solidFill>
                  <a:prstClr val="black"/>
                </a:solidFill>
              </a:rPr>
              <a:pPr eaLnBrk="1" hangingPunct="1"/>
              <a:t>11</a:t>
            </a:fld>
            <a:endParaRPr lang="sv-SE" sz="1200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Platshållare för bildobjekt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Platshållare för anteckninga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5124" name="Platshållare för bildnumm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0A3EF9E-D5B3-4BC0-AB5A-ED8E49959813}" type="slidenum">
              <a:rPr lang="sv-SE" sz="1200" smtClean="0">
                <a:solidFill>
                  <a:prstClr val="black"/>
                </a:solidFill>
              </a:rPr>
              <a:pPr eaLnBrk="1" hangingPunct="1"/>
              <a:t>12</a:t>
            </a:fld>
            <a:endParaRPr lang="sv-SE" sz="1200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Platshållare för bildobjekt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Platshållare för anteckninga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5124" name="Platshållare för bildnumm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0A3EF9E-D5B3-4BC0-AB5A-ED8E49959813}" type="slidenum">
              <a:rPr lang="sv-SE" sz="1200">
                <a:solidFill>
                  <a:prstClr val="black"/>
                </a:solidFill>
              </a:rPr>
              <a:pPr eaLnBrk="1" hangingPunct="1"/>
              <a:t>2</a:t>
            </a:fld>
            <a:endParaRPr lang="sv-SE" sz="120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Platshållare för bildobjekt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Platshållare för anteckninga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5124" name="Platshållare för bildnumm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0A3EF9E-D5B3-4BC0-AB5A-ED8E49959813}" type="slidenum">
              <a:rPr lang="sv-SE" sz="1200" smtClean="0">
                <a:solidFill>
                  <a:prstClr val="black"/>
                </a:solidFill>
              </a:rPr>
              <a:pPr eaLnBrk="1" hangingPunct="1"/>
              <a:t>3</a:t>
            </a:fld>
            <a:endParaRPr lang="sv-SE" sz="1200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Platshållare för bildobjekt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Platshållare för anteckninga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5124" name="Platshållare för bildnumm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0A3EF9E-D5B3-4BC0-AB5A-ED8E49959813}" type="slidenum">
              <a:rPr lang="sv-SE" sz="1200" smtClean="0">
                <a:solidFill>
                  <a:prstClr val="black"/>
                </a:solidFill>
              </a:rPr>
              <a:pPr eaLnBrk="1" hangingPunct="1"/>
              <a:t>4</a:t>
            </a:fld>
            <a:endParaRPr lang="sv-SE" sz="1200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Platshållare för bildobjekt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Platshållare för anteckninga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5124" name="Platshållare för bildnumm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0A3EF9E-D5B3-4BC0-AB5A-ED8E49959813}" type="slidenum">
              <a:rPr lang="sv-SE" sz="1200" smtClean="0">
                <a:solidFill>
                  <a:prstClr val="black"/>
                </a:solidFill>
              </a:rPr>
              <a:pPr eaLnBrk="1" hangingPunct="1"/>
              <a:t>5</a:t>
            </a:fld>
            <a:endParaRPr lang="sv-SE" sz="1200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Platshållare för bildobjekt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Platshållare för anteckninga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5124" name="Platshållare för bildnumm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0A3EF9E-D5B3-4BC0-AB5A-ED8E49959813}" type="slidenum">
              <a:rPr lang="sv-SE" sz="1200" smtClean="0">
                <a:solidFill>
                  <a:prstClr val="black"/>
                </a:solidFill>
              </a:rPr>
              <a:pPr eaLnBrk="1" hangingPunct="1"/>
              <a:t>6</a:t>
            </a:fld>
            <a:endParaRPr lang="sv-SE" sz="1200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Platshållare för bildobjekt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Platshållare för anteckninga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5124" name="Platshållare för bildnumm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0A3EF9E-D5B3-4BC0-AB5A-ED8E49959813}" type="slidenum">
              <a:rPr lang="sv-SE" sz="1200" smtClean="0">
                <a:solidFill>
                  <a:prstClr val="black"/>
                </a:solidFill>
              </a:rPr>
              <a:pPr eaLnBrk="1" hangingPunct="1"/>
              <a:t>7</a:t>
            </a:fld>
            <a:endParaRPr lang="sv-SE" sz="1200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Platshållare för bildobjekt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Platshållare för anteckninga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5124" name="Platshållare för bildnumm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0A3EF9E-D5B3-4BC0-AB5A-ED8E49959813}" type="slidenum">
              <a:rPr lang="sv-SE" sz="1200" smtClean="0">
                <a:solidFill>
                  <a:prstClr val="black"/>
                </a:solidFill>
              </a:rPr>
              <a:pPr eaLnBrk="1" hangingPunct="1"/>
              <a:t>8</a:t>
            </a:fld>
            <a:endParaRPr lang="sv-SE" sz="1200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Platshållare för bildobjekt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Platshållare för anteckninga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5124" name="Platshållare för bildnumm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0A3EF9E-D5B3-4BC0-AB5A-ED8E49959813}" type="slidenum">
              <a:rPr lang="sv-SE" sz="1200" smtClean="0">
                <a:solidFill>
                  <a:prstClr val="black"/>
                </a:solidFill>
              </a:rPr>
              <a:pPr eaLnBrk="1" hangingPunct="1"/>
              <a:t>9</a:t>
            </a:fld>
            <a:endParaRPr lang="sv-SE" sz="1200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200" baseline="0"/>
            </a:lvl1pPr>
            <a:lvl2pPr marL="630238" indent="-273050">
              <a:lnSpc>
                <a:spcPct val="100000"/>
              </a:lnSpc>
              <a:spcAft>
                <a:spcPts val="1200"/>
              </a:spcAft>
              <a:defRPr sz="1800" baseline="0"/>
            </a:lvl2pPr>
            <a:lvl3pPr marL="987425" indent="-274638">
              <a:spcAft>
                <a:spcPts val="1200"/>
              </a:spcAft>
              <a:defRPr/>
            </a:lvl3pPr>
            <a:lvl4pPr marL="1030288" indent="0">
              <a:buNone/>
              <a:defRPr sz="1600" baseline="0"/>
            </a:lvl4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</p:txBody>
      </p:sp>
      <p:sp>
        <p:nvSpPr>
          <p:cNvPr id="4" name="Platshållare för bildnummer 5"/>
          <p:cNvSpPr>
            <a:spLocks noGrp="1"/>
          </p:cNvSpPr>
          <p:nvPr>
            <p:ph type="sldNum" sz="quarter" idx="10"/>
          </p:nvPr>
        </p:nvSpPr>
        <p:spPr>
          <a:xfrm>
            <a:off x="8272463" y="6259513"/>
            <a:ext cx="476250" cy="365125"/>
          </a:xfrm>
          <a:prstGeom prst="rect">
            <a:avLst/>
          </a:prstGeom>
        </p:spPr>
        <p:txBody>
          <a:bodyPr/>
          <a:lstStyle>
            <a:lvl1pPr algn="r">
              <a:defRPr sz="1050"/>
            </a:lvl1pPr>
          </a:lstStyle>
          <a:p>
            <a:pPr>
              <a:defRPr/>
            </a:pPr>
            <a:fld id="{CA9F4D8B-A29E-425E-A23E-9FC2A7ED185B}" type="slidenum">
              <a:rPr lang="sv-SE"/>
              <a:pPr>
                <a:defRPr/>
              </a:pPr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324674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144588" y="765175"/>
            <a:ext cx="6840537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Klicka här för att ändra format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44588" y="1908175"/>
            <a:ext cx="6840537" cy="3824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</p:txBody>
      </p:sp>
      <p:pic>
        <p:nvPicPr>
          <p:cNvPr id="1028" name="Picture 7" descr="nuvarande-mal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7200" y="5994400"/>
            <a:ext cx="2449513" cy="45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29" name="Rak 2"/>
          <p:cNvCxnSpPr>
            <a:cxnSpLocks noChangeShapeType="1"/>
          </p:cNvCxnSpPr>
          <p:nvPr/>
        </p:nvCxnSpPr>
        <p:spPr bwMode="auto">
          <a:xfrm flipH="1">
            <a:off x="1144588" y="5876925"/>
            <a:ext cx="6840537" cy="0"/>
          </a:xfrm>
          <a:prstGeom prst="line">
            <a:avLst/>
          </a:prstGeom>
          <a:noFill/>
          <a:ln w="12700" algn="ctr">
            <a:solidFill>
              <a:srgbClr val="004F8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2200">
          <a:solidFill>
            <a:schemeClr val="tx1"/>
          </a:solidFill>
          <a:latin typeface="+mn-lt"/>
          <a:ea typeface="+mn-ea"/>
          <a:cs typeface="+mn-cs"/>
        </a:defRPr>
      </a:lvl1pPr>
      <a:lvl2pPr marL="630238" indent="-273050" algn="l" rtl="0" eaLnBrk="0" fontAlgn="base" hangingPunct="0">
        <a:spcBef>
          <a:spcPct val="20000"/>
        </a:spcBef>
        <a:spcAft>
          <a:spcPts val="1200"/>
        </a:spcAft>
        <a:buChar char="–"/>
        <a:defRPr>
          <a:solidFill>
            <a:schemeClr val="tx1"/>
          </a:solidFill>
          <a:latin typeface="+mn-lt"/>
        </a:defRPr>
      </a:lvl2pPr>
      <a:lvl3pPr marL="987425" indent="-274638" algn="l" rtl="0" eaLnBrk="0" fontAlgn="base" hangingPunct="0">
        <a:spcBef>
          <a:spcPts val="438"/>
        </a:spcBef>
        <a:spcAft>
          <a:spcPts val="1200"/>
        </a:spcAft>
        <a:buChar char="•"/>
        <a:defRPr sz="1600">
          <a:solidFill>
            <a:schemeClr val="tx1"/>
          </a:solidFill>
          <a:latin typeface="+mn-lt"/>
        </a:defRPr>
      </a:lvl3pPr>
      <a:lvl4pPr marL="1258888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187624" y="1700808"/>
            <a:ext cx="6840537" cy="1143471"/>
          </a:xfrm>
        </p:spPr>
        <p:txBody>
          <a:bodyPr/>
          <a:lstStyle/>
          <a:p>
            <a:pPr algn="ctr" eaLnBrk="1" hangingPunct="1"/>
            <a:r>
              <a:rPr lang="en-GB" sz="3000" dirty="0" smtClean="0"/>
              <a:t>Remedies in a Failing </a:t>
            </a:r>
            <a:r>
              <a:rPr lang="en-GB" sz="3000" dirty="0"/>
              <a:t>F</a:t>
            </a:r>
            <a:r>
              <a:rPr lang="en-GB" sz="3000" dirty="0" smtClean="0"/>
              <a:t>irm </a:t>
            </a:r>
            <a:r>
              <a:rPr lang="en-GB" sz="3000" dirty="0"/>
              <a:t>S</a:t>
            </a:r>
            <a:r>
              <a:rPr lang="en-GB" sz="3000" dirty="0" smtClean="0"/>
              <a:t>ituation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4588" y="3068961"/>
            <a:ext cx="6840537" cy="2520279"/>
          </a:xfrm>
        </p:spPr>
        <p:txBody>
          <a:bodyPr/>
          <a:lstStyle/>
          <a:p>
            <a:pPr marL="0" indent="0" algn="ctr">
              <a:spcAft>
                <a:spcPts val="1200"/>
              </a:spcAft>
            </a:pPr>
            <a:endParaRPr lang="en-GB" sz="2400" dirty="0" smtClean="0"/>
          </a:p>
          <a:p>
            <a:pPr marL="0" indent="0" algn="ctr">
              <a:spcAft>
                <a:spcPts val="1200"/>
              </a:spcAft>
            </a:pPr>
            <a:r>
              <a:rPr lang="en-GB" sz="2400" dirty="0" smtClean="0"/>
              <a:t>Bratislava</a:t>
            </a:r>
            <a:br>
              <a:rPr lang="en-GB" sz="2400" dirty="0" smtClean="0"/>
            </a:br>
            <a:r>
              <a:rPr lang="en-GB" sz="2400" dirty="0" smtClean="0"/>
              <a:t>14 May, 2014</a:t>
            </a:r>
            <a:br>
              <a:rPr lang="en-GB" sz="2400" dirty="0" smtClean="0"/>
            </a:br>
            <a:r>
              <a:rPr lang="en-GB" sz="2400" dirty="0" smtClean="0"/>
              <a:t>Maria Ulfvensjö Baltatzis</a:t>
            </a:r>
            <a:endParaRPr lang="en-GB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3000" dirty="0" smtClean="0"/>
              <a:t>The Remedy Package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Aft>
                <a:spcPts val="1200"/>
              </a:spcAft>
              <a:buFont typeface="Arial" pitchFamily="34" charset="0"/>
              <a:buChar char="•"/>
            </a:pPr>
            <a:r>
              <a:rPr lang="en-GB" sz="2000" dirty="0" err="1" smtClean="0"/>
              <a:t>Arla</a:t>
            </a:r>
            <a:r>
              <a:rPr lang="en-GB" sz="2000" dirty="0" smtClean="0"/>
              <a:t> undertook to divest the </a:t>
            </a:r>
            <a:r>
              <a:rPr lang="en-GB" sz="2000" dirty="0" err="1" smtClean="0"/>
              <a:t>Grådö</a:t>
            </a:r>
            <a:r>
              <a:rPr lang="en-GB" sz="2000" dirty="0" smtClean="0"/>
              <a:t> facility</a:t>
            </a:r>
          </a:p>
          <a:p>
            <a:pPr lvl="1">
              <a:buFont typeface="Arial" pitchFamily="34" charset="0"/>
              <a:buChar char="•"/>
            </a:pPr>
            <a:r>
              <a:rPr lang="en-GB" sz="1600" dirty="0" smtClean="0"/>
              <a:t>Reserve price set according to estimated scrap </a:t>
            </a:r>
            <a:r>
              <a:rPr lang="en-GB" sz="1600" dirty="0" smtClean="0"/>
              <a:t>value in </a:t>
            </a:r>
            <a:r>
              <a:rPr lang="en-GB" sz="1600" dirty="0" smtClean="0"/>
              <a:t>order to ensure that package did not go beyond identified merger-specific effects</a:t>
            </a:r>
          </a:p>
          <a:p>
            <a:pPr>
              <a:spcAft>
                <a:spcPts val="1200"/>
              </a:spcAft>
              <a:buFont typeface="Arial" pitchFamily="34" charset="0"/>
              <a:buChar char="•"/>
            </a:pPr>
            <a:r>
              <a:rPr lang="en-GB" sz="2000" dirty="0" err="1" smtClean="0"/>
              <a:t>Arla</a:t>
            </a:r>
            <a:r>
              <a:rPr lang="en-GB" sz="2000" dirty="0" smtClean="0"/>
              <a:t> undertook to divest several of </a:t>
            </a:r>
            <a:r>
              <a:rPr lang="en-GB" sz="2000" dirty="0" err="1" smtClean="0"/>
              <a:t>Milko’s</a:t>
            </a:r>
            <a:r>
              <a:rPr lang="en-GB" sz="2000" dirty="0" smtClean="0"/>
              <a:t> brands</a:t>
            </a:r>
          </a:p>
          <a:p>
            <a:pPr lvl="1">
              <a:buFont typeface="Arial" pitchFamily="34" charset="0"/>
              <a:buChar char="•"/>
            </a:pPr>
            <a:r>
              <a:rPr lang="en-GB" sz="1600" dirty="0" smtClean="0"/>
              <a:t>No </a:t>
            </a:r>
            <a:r>
              <a:rPr lang="en-GB" dirty="0"/>
              <a:t>reserve</a:t>
            </a:r>
            <a:r>
              <a:rPr lang="en-GB" sz="1600" dirty="0" smtClean="0"/>
              <a:t> price</a:t>
            </a:r>
          </a:p>
          <a:p>
            <a:pPr>
              <a:spcAft>
                <a:spcPts val="1200"/>
              </a:spcAft>
              <a:buFont typeface="Arial" pitchFamily="34" charset="0"/>
              <a:buChar char="•"/>
            </a:pPr>
            <a:r>
              <a:rPr lang="en-GB" sz="2000" dirty="0" smtClean="0"/>
              <a:t>Östersund facility </a:t>
            </a:r>
            <a:r>
              <a:rPr lang="en-GB" sz="2000" dirty="0" smtClean="0"/>
              <a:t>not </a:t>
            </a:r>
            <a:r>
              <a:rPr lang="en-GB" sz="2000" dirty="0" smtClean="0"/>
              <a:t>included due to no evidence of potential buyers</a:t>
            </a:r>
          </a:p>
        </p:txBody>
      </p:sp>
    </p:spTree>
    <p:extLst>
      <p:ext uri="{BB962C8B-B14F-4D97-AF65-F5344CB8AC3E}">
        <p14:creationId xmlns:p14="http://schemas.microsoft.com/office/powerpoint/2010/main" val="1499822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3000" dirty="0" smtClean="0"/>
              <a:t>Outcome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4588" y="1772816"/>
            <a:ext cx="6840537" cy="3959647"/>
          </a:xfrm>
        </p:spPr>
        <p:txBody>
          <a:bodyPr/>
          <a:lstStyle/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en-GB" sz="2400" dirty="0" smtClean="0"/>
              <a:t>Brands divested almost immediately by </a:t>
            </a:r>
            <a:r>
              <a:rPr lang="en-GB" sz="2400" dirty="0" err="1" smtClean="0"/>
              <a:t>Arla</a:t>
            </a:r>
            <a:endParaRPr lang="en-GB" sz="2400" dirty="0" smtClean="0"/>
          </a:p>
          <a:p>
            <a:pPr lvl="1">
              <a:buFont typeface="Arial" pitchFamily="34" charset="0"/>
              <a:buChar char="•"/>
            </a:pPr>
            <a:r>
              <a:rPr lang="en-GB" dirty="0" smtClean="0"/>
              <a:t>Sold </a:t>
            </a:r>
            <a:r>
              <a:rPr lang="en-GB" dirty="0" smtClean="0"/>
              <a:t>to several different smallish, established dairies</a:t>
            </a:r>
          </a:p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en-GB" sz="2400" dirty="0" err="1" smtClean="0"/>
              <a:t>Grådö</a:t>
            </a:r>
            <a:r>
              <a:rPr lang="en-GB" sz="2400" dirty="0" smtClean="0"/>
              <a:t> divested in autumn 2012 by Trustee</a:t>
            </a:r>
          </a:p>
          <a:p>
            <a:pPr lvl="1">
              <a:spcBef>
                <a:spcPts val="0"/>
              </a:spcBef>
              <a:buFont typeface="Arial" pitchFamily="34" charset="0"/>
              <a:buChar char="•"/>
            </a:pPr>
            <a:r>
              <a:rPr lang="en-GB" dirty="0" smtClean="0"/>
              <a:t>“Several” bidders in auction</a:t>
            </a:r>
          </a:p>
          <a:p>
            <a:pPr lvl="1">
              <a:buFont typeface="Arial" pitchFamily="34" charset="0"/>
              <a:buChar char="•"/>
            </a:pPr>
            <a:r>
              <a:rPr lang="en-GB" dirty="0" smtClean="0"/>
              <a:t>At least one competitor to </a:t>
            </a:r>
            <a:r>
              <a:rPr lang="en-GB" dirty="0" err="1" smtClean="0"/>
              <a:t>Arla</a:t>
            </a:r>
            <a:r>
              <a:rPr lang="en-GB" dirty="0" smtClean="0"/>
              <a:t> participated</a:t>
            </a:r>
          </a:p>
          <a:p>
            <a:pPr lvl="1">
              <a:buFont typeface="Arial" pitchFamily="34" charset="0"/>
              <a:buChar char="•"/>
            </a:pPr>
            <a:r>
              <a:rPr lang="en-GB" dirty="0" smtClean="0"/>
              <a:t>In the end, Coop (a </a:t>
            </a:r>
            <a:r>
              <a:rPr lang="en-GB" dirty="0" smtClean="0"/>
              <a:t>retail chain) </a:t>
            </a:r>
            <a:r>
              <a:rPr lang="en-GB" dirty="0" smtClean="0"/>
              <a:t>won the auction</a:t>
            </a:r>
          </a:p>
          <a:p>
            <a:pPr lvl="1">
              <a:buFont typeface="Arial" pitchFamily="34" charset="0"/>
              <a:buChar char="•"/>
            </a:pPr>
            <a:r>
              <a:rPr lang="en-GB" dirty="0" smtClean="0"/>
              <a:t>Coop now an alternative buyer of raw milk in the former </a:t>
            </a:r>
            <a:r>
              <a:rPr lang="en-GB" dirty="0" err="1" smtClean="0"/>
              <a:t>Milko</a:t>
            </a:r>
            <a:r>
              <a:rPr lang="en-GB" dirty="0" smtClean="0"/>
              <a:t>-region</a:t>
            </a:r>
          </a:p>
        </p:txBody>
      </p:sp>
      <p:pic>
        <p:nvPicPr>
          <p:cNvPr id="6" name="Picture 2" descr="https://encrypted-tbn2.gstatic.com/images?q=tbn:ANd9GcQdv2DryaHck8Lnat90_QBEtHq3wfufMMBPadoWrdoCyA8gFkUNPQ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620688"/>
            <a:ext cx="1224136" cy="1224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0370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GB" sz="3000" dirty="0" smtClean="0"/>
              <a:t>Happy End</a:t>
            </a:r>
          </a:p>
        </p:txBody>
      </p:sp>
      <p:pic>
        <p:nvPicPr>
          <p:cNvPr id="7" name="Bildobjekt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752" y="1844824"/>
            <a:ext cx="4481439" cy="1656184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8064" y="3658872"/>
            <a:ext cx="2763780" cy="2062205"/>
          </a:xfrm>
          <a:prstGeom prst="rect">
            <a:avLst/>
          </a:prstGeom>
        </p:spPr>
      </p:pic>
      <p:sp>
        <p:nvSpPr>
          <p:cNvPr id="8" name="textruta 7"/>
          <p:cNvSpPr txBox="1"/>
          <p:nvPr/>
        </p:nvSpPr>
        <p:spPr>
          <a:xfrm>
            <a:off x="2267744" y="3617772"/>
            <a:ext cx="14401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400" dirty="0" smtClean="0"/>
              <a:t>Coop </a:t>
            </a:r>
            <a:r>
              <a:rPr lang="sv-SE" sz="1400" dirty="0" err="1" smtClean="0"/>
              <a:t>Cow</a:t>
            </a:r>
            <a:endParaRPr lang="sv-SE" sz="1400" dirty="0"/>
          </a:p>
        </p:txBody>
      </p:sp>
      <p:sp>
        <p:nvSpPr>
          <p:cNvPr id="11" name="textruta 10"/>
          <p:cNvSpPr txBox="1"/>
          <p:nvPr/>
        </p:nvSpPr>
        <p:spPr>
          <a:xfrm>
            <a:off x="3995936" y="5413300"/>
            <a:ext cx="10164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sv-SE" sz="1400" dirty="0" smtClean="0"/>
              <a:t>Coop Milk</a:t>
            </a:r>
            <a:endParaRPr lang="sv-SE" sz="1400" dirty="0"/>
          </a:p>
        </p:txBody>
      </p:sp>
    </p:spTree>
    <p:extLst>
      <p:ext uri="{BB962C8B-B14F-4D97-AF65-F5344CB8AC3E}">
        <p14:creationId xmlns:p14="http://schemas.microsoft.com/office/powerpoint/2010/main" val="1499822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144588" y="494981"/>
            <a:ext cx="6840537" cy="863625"/>
          </a:xfrm>
        </p:spPr>
        <p:txBody>
          <a:bodyPr/>
          <a:lstStyle/>
          <a:p>
            <a:pPr eaLnBrk="1" hangingPunct="1"/>
            <a:r>
              <a:rPr lang="en-GB" sz="3000" dirty="0" smtClean="0"/>
              <a:t>The Merger</a:t>
            </a: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1196752"/>
            <a:ext cx="3532683" cy="3960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15617" y="1484784"/>
            <a:ext cx="4104456" cy="4535711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GB" sz="1800" dirty="0" err="1" smtClean="0"/>
              <a:t>Arla</a:t>
            </a:r>
            <a:r>
              <a:rPr lang="en-GB" sz="1800" dirty="0" smtClean="0"/>
              <a:t> no. 1 dairy in Sweden </a:t>
            </a:r>
            <a:r>
              <a:rPr lang="en-GB" sz="1800" dirty="0" smtClean="0"/>
              <a:t>– by far!</a:t>
            </a:r>
            <a:endParaRPr lang="en-GB" sz="1800" dirty="0" smtClean="0"/>
          </a:p>
          <a:p>
            <a:pPr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GB" sz="1800" dirty="0" err="1" smtClean="0"/>
              <a:t>Milko</a:t>
            </a:r>
            <a:r>
              <a:rPr lang="en-GB" sz="1800" dirty="0" smtClean="0"/>
              <a:t> no. 3 dairy in Sweden</a:t>
            </a:r>
          </a:p>
          <a:p>
            <a:pPr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GB" sz="1800" dirty="0" smtClean="0"/>
              <a:t>Both parties agricultural cooperatives</a:t>
            </a:r>
          </a:p>
          <a:p>
            <a:pPr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GB" sz="1800" dirty="0" smtClean="0"/>
              <a:t>Fresh dairy products rarely transported over long distances</a:t>
            </a:r>
          </a:p>
          <a:p>
            <a:pPr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GB" sz="1800" dirty="0" smtClean="0"/>
              <a:t>Parties’ “traditional areas of distribution” share a long, densely populated border</a:t>
            </a:r>
          </a:p>
          <a:p>
            <a:pPr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GB" sz="1800" dirty="0" err="1" smtClean="0"/>
              <a:t>Milko</a:t>
            </a:r>
            <a:r>
              <a:rPr lang="en-GB" sz="1800" dirty="0" smtClean="0"/>
              <a:t> </a:t>
            </a:r>
            <a:r>
              <a:rPr lang="en-GB" sz="1800" dirty="0" smtClean="0"/>
              <a:t>had a long “non-profit history”, but did initially not claim failing firm </a:t>
            </a:r>
          </a:p>
          <a:p>
            <a:pPr>
              <a:spcAft>
                <a:spcPts val="1200"/>
              </a:spcAft>
              <a:buFont typeface="Arial" pitchFamily="34" charset="0"/>
              <a:buChar char="•"/>
            </a:pPr>
            <a:endParaRPr lang="en-GB" sz="2000" dirty="0" smtClean="0"/>
          </a:p>
          <a:p>
            <a:pPr>
              <a:spcAft>
                <a:spcPts val="1200"/>
              </a:spcAft>
              <a:buFont typeface="Arial" pitchFamily="34" charset="0"/>
              <a:buChar char="•"/>
            </a:pPr>
            <a:endParaRPr lang="en-GB" sz="2000" dirty="0" smtClean="0"/>
          </a:p>
        </p:txBody>
      </p:sp>
    </p:spTree>
    <p:extLst>
      <p:ext uri="{BB962C8B-B14F-4D97-AF65-F5344CB8AC3E}">
        <p14:creationId xmlns:p14="http://schemas.microsoft.com/office/powerpoint/2010/main" val="83043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115616" y="548681"/>
            <a:ext cx="6840537" cy="792088"/>
          </a:xfrm>
        </p:spPr>
        <p:txBody>
          <a:bodyPr/>
          <a:lstStyle/>
          <a:p>
            <a:pPr eaLnBrk="1" hangingPunct="1"/>
            <a:r>
              <a:rPr lang="en-GB" sz="3000" dirty="0" smtClean="0"/>
              <a:t>Competition between Parties</a:t>
            </a:r>
          </a:p>
        </p:txBody>
      </p:sp>
      <p:graphicFrame>
        <p:nvGraphicFramePr>
          <p:cNvPr id="2" name="Tabell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91569"/>
              </p:ext>
            </p:extLst>
          </p:nvPr>
        </p:nvGraphicFramePr>
        <p:xfrm>
          <a:off x="1043608" y="1268760"/>
          <a:ext cx="6192688" cy="4248863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592288"/>
                <a:gridCol w="3600400"/>
              </a:tblGrid>
              <a:tr h="356984">
                <a:tc>
                  <a:txBody>
                    <a:bodyPr/>
                    <a:lstStyle/>
                    <a:p>
                      <a:r>
                        <a:rPr lang="sv-SE" sz="1800" dirty="0" smtClean="0"/>
                        <a:t>Product</a:t>
                      </a:r>
                      <a:endParaRPr lang="sv-SE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800" dirty="0" err="1" smtClean="0"/>
                        <a:t>Findings</a:t>
                      </a:r>
                      <a:endParaRPr lang="sv-SE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427937">
                <a:tc>
                  <a:txBody>
                    <a:bodyPr/>
                    <a:lstStyle/>
                    <a:p>
                      <a:r>
                        <a:rPr lang="sv-SE" sz="1800" b="0" dirty="0" err="1" smtClean="0"/>
                        <a:t>Fresh</a:t>
                      </a:r>
                      <a:r>
                        <a:rPr lang="sv-SE" sz="1800" b="0" dirty="0" smtClean="0"/>
                        <a:t> milk</a:t>
                      </a:r>
                    </a:p>
                    <a:p>
                      <a:r>
                        <a:rPr lang="sv-SE" sz="1800" b="0" dirty="0" err="1" smtClean="0"/>
                        <a:t>Plain</a:t>
                      </a:r>
                      <a:r>
                        <a:rPr lang="sv-SE" sz="1800" b="0" baseline="0" dirty="0" smtClean="0"/>
                        <a:t> </a:t>
                      </a:r>
                      <a:r>
                        <a:rPr lang="sv-SE" sz="1800" b="0" baseline="0" dirty="0" err="1" smtClean="0"/>
                        <a:t>youghurt</a:t>
                      </a:r>
                      <a:endParaRPr lang="sv-SE" sz="1800" b="0" baseline="0" dirty="0" smtClean="0"/>
                    </a:p>
                    <a:p>
                      <a:r>
                        <a:rPr lang="sv-SE" sz="1800" b="0" baseline="0" dirty="0" err="1" smtClean="0"/>
                        <a:t>Plain</a:t>
                      </a:r>
                      <a:r>
                        <a:rPr lang="sv-SE" sz="1800" b="0" baseline="0" dirty="0" smtClean="0"/>
                        <a:t> </a:t>
                      </a:r>
                      <a:r>
                        <a:rPr lang="sv-SE" sz="1800" b="0" baseline="0" dirty="0" err="1" smtClean="0"/>
                        <a:t>soured</a:t>
                      </a:r>
                      <a:r>
                        <a:rPr lang="sv-SE" sz="1800" b="0" baseline="0" dirty="0" smtClean="0"/>
                        <a:t> milk</a:t>
                      </a:r>
                      <a:endParaRPr lang="sv-SE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800" b="0" dirty="0" smtClean="0"/>
                        <a:t>In </a:t>
                      </a:r>
                      <a:r>
                        <a:rPr lang="sv-SE" sz="1800" b="0" dirty="0" err="1" smtClean="0"/>
                        <a:t>some</a:t>
                      </a:r>
                      <a:r>
                        <a:rPr lang="sv-SE" sz="1800" b="0" dirty="0" smtClean="0"/>
                        <a:t> areas: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sv-SE" sz="1800" b="0" dirty="0" smtClean="0"/>
                        <a:t>Close </a:t>
                      </a:r>
                      <a:r>
                        <a:rPr lang="sv-SE" sz="1800" b="0" dirty="0" err="1" smtClean="0"/>
                        <a:t>competition</a:t>
                      </a:r>
                      <a:r>
                        <a:rPr lang="sv-SE" sz="1800" b="0" dirty="0" smtClean="0"/>
                        <a:t> </a:t>
                      </a:r>
                      <a:r>
                        <a:rPr lang="sv-SE" sz="1800" b="0" dirty="0" err="1" smtClean="0"/>
                        <a:t>between</a:t>
                      </a:r>
                      <a:r>
                        <a:rPr lang="sv-SE" sz="1800" b="0" dirty="0" smtClean="0"/>
                        <a:t> </a:t>
                      </a:r>
                      <a:r>
                        <a:rPr lang="sv-SE" sz="1800" b="0" dirty="0" err="1" smtClean="0"/>
                        <a:t>parties</a:t>
                      </a:r>
                      <a:endParaRPr lang="sv-SE" sz="1800" b="0" dirty="0" smtClean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sv-SE" sz="1800" b="0" dirty="0" smtClean="0"/>
                        <a:t>Little </a:t>
                      </a:r>
                      <a:r>
                        <a:rPr lang="sv-SE" sz="1800" b="0" dirty="0" err="1" smtClean="0"/>
                        <a:t>competition</a:t>
                      </a:r>
                      <a:r>
                        <a:rPr lang="sv-SE" sz="1800" b="0" dirty="0" smtClean="0"/>
                        <a:t> from </a:t>
                      </a:r>
                      <a:r>
                        <a:rPr lang="sv-SE" sz="1800" b="0" dirty="0" err="1" smtClean="0"/>
                        <a:t>other</a:t>
                      </a:r>
                      <a:r>
                        <a:rPr lang="sv-SE" sz="1800" b="0" dirty="0" smtClean="0"/>
                        <a:t> </a:t>
                      </a:r>
                      <a:r>
                        <a:rPr lang="sv-SE" sz="1800" b="0" dirty="0" err="1" smtClean="0"/>
                        <a:t>producers</a:t>
                      </a:r>
                      <a:endParaRPr lang="sv-SE" sz="1800" b="0" dirty="0"/>
                    </a:p>
                  </a:txBody>
                  <a:tcPr/>
                </a:tc>
              </a:tr>
              <a:tr h="1160199">
                <a:tc>
                  <a:txBody>
                    <a:bodyPr/>
                    <a:lstStyle/>
                    <a:p>
                      <a:r>
                        <a:rPr lang="sv-SE" sz="1800" dirty="0" err="1" smtClean="0"/>
                        <a:t>Flavoured</a:t>
                      </a:r>
                      <a:r>
                        <a:rPr lang="sv-SE" sz="1800" baseline="0" dirty="0" smtClean="0"/>
                        <a:t> yoghurt</a:t>
                      </a:r>
                    </a:p>
                    <a:p>
                      <a:r>
                        <a:rPr lang="sv-SE" sz="1800" baseline="0" dirty="0" err="1" smtClean="0"/>
                        <a:t>Flavoured</a:t>
                      </a:r>
                      <a:r>
                        <a:rPr lang="sv-SE" sz="1800" baseline="0" dirty="0" smtClean="0"/>
                        <a:t> </a:t>
                      </a:r>
                      <a:r>
                        <a:rPr lang="sv-SE" sz="1800" baseline="0" dirty="0" err="1" smtClean="0"/>
                        <a:t>soured</a:t>
                      </a:r>
                      <a:r>
                        <a:rPr lang="sv-SE" sz="1800" baseline="0" dirty="0" smtClean="0"/>
                        <a:t> milk</a:t>
                      </a:r>
                    </a:p>
                    <a:p>
                      <a:r>
                        <a:rPr lang="sv-SE" sz="1800" baseline="0" dirty="0" smtClean="0"/>
                        <a:t>Cream-</a:t>
                      </a:r>
                      <a:r>
                        <a:rPr lang="sv-SE" sz="1800" baseline="0" dirty="0" err="1" smtClean="0"/>
                        <a:t>based</a:t>
                      </a:r>
                      <a:r>
                        <a:rPr lang="sv-SE" sz="1800" baseline="0" dirty="0" smtClean="0"/>
                        <a:t> </a:t>
                      </a:r>
                      <a:r>
                        <a:rPr lang="sv-SE" sz="1800" baseline="0" dirty="0" err="1" smtClean="0"/>
                        <a:t>products</a:t>
                      </a:r>
                      <a:endParaRPr lang="sv-SE" sz="1800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sv-SE" sz="1800" dirty="0" err="1" smtClean="0"/>
                        <a:t>Competition</a:t>
                      </a:r>
                      <a:r>
                        <a:rPr lang="sv-SE" sz="1800" dirty="0" smtClean="0"/>
                        <a:t> </a:t>
                      </a:r>
                      <a:r>
                        <a:rPr lang="sv-SE" sz="1800" dirty="0" smtClean="0"/>
                        <a:t>not </a:t>
                      </a:r>
                      <a:r>
                        <a:rPr lang="sv-SE" sz="1800" dirty="0" err="1" smtClean="0"/>
                        <a:t>particularly</a:t>
                      </a:r>
                      <a:r>
                        <a:rPr lang="sv-SE" sz="1800" dirty="0" smtClean="0"/>
                        <a:t> </a:t>
                      </a:r>
                      <a:r>
                        <a:rPr lang="sv-SE" sz="1800" dirty="0" err="1" smtClean="0"/>
                        <a:t>close</a:t>
                      </a:r>
                      <a:endParaRPr lang="sv-SE" sz="1800" dirty="0" smtClean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sv-SE" sz="1800" dirty="0" err="1" smtClean="0"/>
                        <a:t>Significant</a:t>
                      </a:r>
                      <a:r>
                        <a:rPr lang="sv-SE" sz="1800" dirty="0" smtClean="0"/>
                        <a:t> </a:t>
                      </a:r>
                      <a:r>
                        <a:rPr lang="sv-SE" sz="1800" dirty="0" err="1" smtClean="0"/>
                        <a:t>competition</a:t>
                      </a:r>
                      <a:r>
                        <a:rPr lang="sv-SE" sz="1800" dirty="0" smtClean="0"/>
                        <a:t> from </a:t>
                      </a:r>
                      <a:r>
                        <a:rPr lang="sv-SE" sz="1800" dirty="0" err="1" smtClean="0"/>
                        <a:t>other</a:t>
                      </a:r>
                      <a:r>
                        <a:rPr lang="sv-SE" sz="1800" dirty="0" smtClean="0"/>
                        <a:t> </a:t>
                      </a:r>
                      <a:r>
                        <a:rPr lang="sv-SE" sz="1800" dirty="0" err="1" smtClean="0"/>
                        <a:t>producers</a:t>
                      </a:r>
                      <a:endParaRPr lang="sv-SE" sz="1800" dirty="0" smtClean="0"/>
                    </a:p>
                  </a:txBody>
                  <a:tcPr/>
                </a:tc>
              </a:tr>
              <a:tr h="1231343">
                <a:tc>
                  <a:txBody>
                    <a:bodyPr/>
                    <a:lstStyle/>
                    <a:p>
                      <a:r>
                        <a:rPr lang="sv-SE" sz="1800" dirty="0" smtClean="0"/>
                        <a:t>Butter</a:t>
                      </a:r>
                      <a:endParaRPr lang="sv-SE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sv-SE" sz="1800" dirty="0" smtClean="0"/>
                        <a:t>Massive joint market </a:t>
                      </a:r>
                      <a:r>
                        <a:rPr lang="sv-SE" sz="1800" dirty="0" err="1" smtClean="0"/>
                        <a:t>share</a:t>
                      </a:r>
                      <a:r>
                        <a:rPr lang="sv-SE" sz="1800" dirty="0" smtClean="0"/>
                        <a:t> at national </a:t>
                      </a:r>
                      <a:r>
                        <a:rPr lang="sv-SE" sz="1800" dirty="0" err="1" smtClean="0"/>
                        <a:t>level</a:t>
                      </a:r>
                      <a:endParaRPr lang="sv-SE" sz="1800" dirty="0" smtClean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sv-SE" sz="1800" dirty="0" smtClean="0"/>
                        <a:t>Potential</a:t>
                      </a:r>
                      <a:r>
                        <a:rPr lang="sv-SE" sz="1800" baseline="0" dirty="0" smtClean="0"/>
                        <a:t> for </a:t>
                      </a:r>
                      <a:r>
                        <a:rPr lang="sv-SE" sz="1800" baseline="0" dirty="0" err="1" smtClean="0"/>
                        <a:t>competition</a:t>
                      </a:r>
                      <a:r>
                        <a:rPr lang="sv-SE" sz="1800" baseline="0" dirty="0" smtClean="0"/>
                        <a:t> from imported butter</a:t>
                      </a:r>
                      <a:endParaRPr lang="sv-SE" sz="1800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ruta 3"/>
          <p:cNvSpPr txBox="1"/>
          <p:nvPr/>
        </p:nvSpPr>
        <p:spPr>
          <a:xfrm>
            <a:off x="7144020" y="1836493"/>
            <a:ext cx="14401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1400" dirty="0" err="1" smtClean="0"/>
              <a:t>High</a:t>
            </a:r>
            <a:r>
              <a:rPr lang="sv-SE" sz="1400" dirty="0" smtClean="0"/>
              <a:t> transport </a:t>
            </a:r>
            <a:r>
              <a:rPr lang="sv-SE" sz="1400" dirty="0" err="1" smtClean="0"/>
              <a:t>cost</a:t>
            </a:r>
            <a:endParaRPr lang="sv-SE" sz="1400" dirty="0"/>
          </a:p>
        </p:txBody>
      </p:sp>
      <p:sp>
        <p:nvSpPr>
          <p:cNvPr id="5" name="textruta 4"/>
          <p:cNvSpPr txBox="1"/>
          <p:nvPr/>
        </p:nvSpPr>
        <p:spPr>
          <a:xfrm>
            <a:off x="7164704" y="4765220"/>
            <a:ext cx="13681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1400" dirty="0" err="1" smtClean="0"/>
              <a:t>Low</a:t>
            </a:r>
            <a:r>
              <a:rPr lang="sv-SE" sz="1400" dirty="0" smtClean="0"/>
              <a:t> transport </a:t>
            </a:r>
            <a:r>
              <a:rPr lang="sv-SE" sz="1400" dirty="0" err="1" smtClean="0"/>
              <a:t>cost</a:t>
            </a:r>
            <a:endParaRPr lang="sv-SE" sz="1400" dirty="0"/>
          </a:p>
        </p:txBody>
      </p:sp>
      <p:sp>
        <p:nvSpPr>
          <p:cNvPr id="17" name="textruta 16"/>
          <p:cNvSpPr txBox="1"/>
          <p:nvPr/>
        </p:nvSpPr>
        <p:spPr>
          <a:xfrm>
            <a:off x="1043608" y="5517232"/>
            <a:ext cx="63367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400" dirty="0" smtClean="0"/>
              <a:t>Long </a:t>
            </a:r>
            <a:r>
              <a:rPr lang="sv-SE" sz="1400" dirty="0" err="1" smtClean="0"/>
              <a:t>life</a:t>
            </a:r>
            <a:r>
              <a:rPr lang="sv-SE" sz="1400" dirty="0" smtClean="0"/>
              <a:t> milk a </a:t>
            </a:r>
            <a:r>
              <a:rPr lang="sv-SE" sz="1400" dirty="0" err="1" smtClean="0"/>
              <a:t>niche</a:t>
            </a:r>
            <a:r>
              <a:rPr lang="sv-SE" sz="1400" dirty="0" smtClean="0"/>
              <a:t> </a:t>
            </a:r>
            <a:r>
              <a:rPr lang="sv-SE" sz="1400" dirty="0" err="1" smtClean="0"/>
              <a:t>product</a:t>
            </a:r>
            <a:r>
              <a:rPr lang="sv-SE" sz="1400" dirty="0" smtClean="0"/>
              <a:t> in Sweden – not </a:t>
            </a:r>
            <a:r>
              <a:rPr lang="sv-SE" sz="1400" dirty="0" err="1" smtClean="0"/>
              <a:t>close</a:t>
            </a:r>
            <a:r>
              <a:rPr lang="sv-SE" sz="1400" dirty="0" smtClean="0"/>
              <a:t> </a:t>
            </a:r>
            <a:r>
              <a:rPr lang="sv-SE" sz="1400" dirty="0" err="1" smtClean="0"/>
              <a:t>substitute</a:t>
            </a:r>
            <a:r>
              <a:rPr lang="sv-SE" sz="1400" dirty="0" smtClean="0"/>
              <a:t> </a:t>
            </a:r>
            <a:r>
              <a:rPr lang="sv-SE" sz="1400" dirty="0" err="1" smtClean="0"/>
              <a:t>to</a:t>
            </a:r>
            <a:r>
              <a:rPr lang="sv-SE" sz="1400" dirty="0" smtClean="0"/>
              <a:t> </a:t>
            </a:r>
            <a:r>
              <a:rPr lang="sv-SE" sz="1400" dirty="0" err="1" smtClean="0"/>
              <a:t>fresh</a:t>
            </a:r>
            <a:r>
              <a:rPr lang="sv-SE" sz="1400" dirty="0" smtClean="0"/>
              <a:t> milk!  </a:t>
            </a:r>
            <a:endParaRPr lang="sv-SE" sz="1400" dirty="0"/>
          </a:p>
        </p:txBody>
      </p:sp>
      <p:sp>
        <p:nvSpPr>
          <p:cNvPr id="3" name="Upp-Ned 2"/>
          <p:cNvSpPr/>
          <p:nvPr/>
        </p:nvSpPr>
        <p:spPr bwMode="auto">
          <a:xfrm>
            <a:off x="7692855" y="2388956"/>
            <a:ext cx="350328" cy="2376264"/>
          </a:xfrm>
          <a:prstGeom prst="upDownArrow">
            <a:avLst/>
          </a:prstGeom>
          <a:gradFill>
            <a:gsLst>
              <a:gs pos="0">
                <a:srgbClr val="FF0000"/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5400000" scaled="0"/>
          </a:gra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Ellips 7"/>
          <p:cNvSpPr/>
          <p:nvPr/>
        </p:nvSpPr>
        <p:spPr bwMode="auto">
          <a:xfrm>
            <a:off x="827584" y="1203188"/>
            <a:ext cx="7769968" cy="1865772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1031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3000" dirty="0" smtClean="0"/>
              <a:t>The Failing Firm-</a:t>
            </a:r>
            <a:r>
              <a:rPr lang="en-GB" sz="3000" dirty="0" err="1"/>
              <a:t>D</a:t>
            </a:r>
            <a:r>
              <a:rPr lang="en-GB" sz="3000" dirty="0" err="1" smtClean="0"/>
              <a:t>efense</a:t>
            </a:r>
            <a:endParaRPr lang="en-GB" sz="3000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Aft>
                <a:spcPts val="1200"/>
              </a:spcAft>
              <a:buFont typeface="Arial" pitchFamily="34" charset="0"/>
              <a:buChar char="•"/>
            </a:pPr>
            <a:r>
              <a:rPr lang="en-GB" sz="2000" dirty="0" smtClean="0"/>
              <a:t>Parties claimed no merger-specific effects due to </a:t>
            </a:r>
            <a:r>
              <a:rPr lang="en-GB" sz="2000" dirty="0" err="1"/>
              <a:t>M</a:t>
            </a:r>
            <a:r>
              <a:rPr lang="en-GB" sz="2000" dirty="0" err="1" smtClean="0"/>
              <a:t>ilko</a:t>
            </a:r>
            <a:r>
              <a:rPr lang="en-GB" sz="2000" dirty="0" smtClean="0"/>
              <a:t> being about to fail</a:t>
            </a:r>
          </a:p>
          <a:p>
            <a:pPr>
              <a:spcAft>
                <a:spcPts val="1200"/>
              </a:spcAft>
              <a:buFont typeface="Arial" pitchFamily="34" charset="0"/>
              <a:buChar char="•"/>
            </a:pPr>
            <a:r>
              <a:rPr lang="en-GB" sz="2000" dirty="0" smtClean="0"/>
              <a:t>The SCA applied the </a:t>
            </a:r>
            <a:r>
              <a:rPr lang="en-GB" sz="2000" dirty="0" smtClean="0"/>
              <a:t>3 criteria test </a:t>
            </a:r>
            <a:r>
              <a:rPr lang="en-GB" sz="2000" dirty="0" smtClean="0"/>
              <a:t>set out in the European Commission’s guidelines on horizontal </a:t>
            </a:r>
            <a:r>
              <a:rPr lang="en-GB" sz="2000" dirty="0" smtClean="0"/>
              <a:t>mergers</a:t>
            </a:r>
            <a:endParaRPr lang="en-GB" sz="2000" dirty="0" smtClean="0"/>
          </a:p>
        </p:txBody>
      </p:sp>
    </p:spTree>
    <p:extLst>
      <p:ext uri="{BB962C8B-B14F-4D97-AF65-F5344CB8AC3E}">
        <p14:creationId xmlns:p14="http://schemas.microsoft.com/office/powerpoint/2010/main" val="3951031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3000" dirty="0" smtClean="0"/>
              <a:t>Analysis of Criteria 1 and 2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Aft>
                <a:spcPts val="1200"/>
              </a:spcAft>
              <a:buFont typeface="Arial" pitchFamily="34" charset="0"/>
              <a:buChar char="•"/>
            </a:pPr>
            <a:r>
              <a:rPr lang="en-GB" sz="2000" u="sng" dirty="0" smtClean="0"/>
              <a:t>Criterion 1:</a:t>
            </a:r>
            <a:r>
              <a:rPr lang="en-GB" sz="2000" dirty="0" smtClean="0"/>
              <a:t>  the SCA accepted that </a:t>
            </a:r>
            <a:r>
              <a:rPr lang="en-GB" sz="2000" dirty="0" err="1" smtClean="0"/>
              <a:t>Milko</a:t>
            </a:r>
            <a:r>
              <a:rPr lang="en-GB" sz="2000" dirty="0" smtClean="0"/>
              <a:t> would fail absent merger</a:t>
            </a:r>
          </a:p>
          <a:p>
            <a:pPr>
              <a:spcAft>
                <a:spcPts val="1200"/>
              </a:spcAft>
              <a:buFont typeface="Arial" pitchFamily="34" charset="0"/>
              <a:buChar char="•"/>
            </a:pPr>
            <a:r>
              <a:rPr lang="en-GB" sz="2000" u="sng" dirty="0" smtClean="0"/>
              <a:t>Criterion 2:</a:t>
            </a:r>
            <a:r>
              <a:rPr lang="en-GB" sz="2000" dirty="0" smtClean="0"/>
              <a:t> the SCA could not see that there were other, less anti-competitive merger options</a:t>
            </a:r>
          </a:p>
          <a:p>
            <a:pPr lvl="1">
              <a:buFont typeface="Arial" pitchFamily="34" charset="0"/>
              <a:buChar char="•"/>
            </a:pPr>
            <a:r>
              <a:rPr lang="en-GB" dirty="0" err="1" smtClean="0"/>
              <a:t>Milko</a:t>
            </a:r>
            <a:r>
              <a:rPr lang="en-GB" dirty="0" smtClean="0"/>
              <a:t> argued plausibly that it had historically explored other merger opportunities, which had failed</a:t>
            </a:r>
          </a:p>
          <a:p>
            <a:pPr lvl="1">
              <a:buFont typeface="Arial" pitchFamily="34" charset="0"/>
              <a:buChar char="•"/>
            </a:pPr>
            <a:r>
              <a:rPr lang="en-GB" dirty="0" smtClean="0"/>
              <a:t>Merger opportunities restricted by the fact that </a:t>
            </a:r>
            <a:r>
              <a:rPr lang="en-GB" dirty="0" err="1" smtClean="0"/>
              <a:t>Milko</a:t>
            </a:r>
            <a:r>
              <a:rPr lang="en-GB" dirty="0" smtClean="0"/>
              <a:t> was a cooperative</a:t>
            </a:r>
            <a:endParaRPr lang="en-GB" dirty="0" smtClean="0">
              <a:sym typeface="Wingdings"/>
            </a:endParaRPr>
          </a:p>
          <a:p>
            <a:pPr>
              <a:spcAft>
                <a:spcPts val="1200"/>
              </a:spcAft>
              <a:buFont typeface="Wingdings" pitchFamily="2" charset="2"/>
              <a:buChar char="ð"/>
            </a:pPr>
            <a:r>
              <a:rPr lang="en-GB" sz="2000" dirty="0" smtClean="0">
                <a:sym typeface="Wingdings"/>
              </a:rPr>
              <a:t>Criteria </a:t>
            </a:r>
            <a:r>
              <a:rPr lang="en-GB" sz="2000" dirty="0" smtClean="0">
                <a:sym typeface="Wingdings"/>
              </a:rPr>
              <a:t>1 and 2 satisfied, and failure scenario became the relevant counterfactual to the merger	</a:t>
            </a:r>
            <a:endParaRPr lang="en-GB" sz="2000" dirty="0" smtClean="0"/>
          </a:p>
        </p:txBody>
      </p:sp>
    </p:spTree>
    <p:extLst>
      <p:ext uri="{BB962C8B-B14F-4D97-AF65-F5344CB8AC3E}">
        <p14:creationId xmlns:p14="http://schemas.microsoft.com/office/powerpoint/2010/main" val="4007379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3000" dirty="0" smtClean="0"/>
              <a:t>Analysis of Criterion 3 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Aft>
                <a:spcPts val="1200"/>
              </a:spcAft>
              <a:buFont typeface="Arial" pitchFamily="34" charset="0"/>
              <a:buChar char="•"/>
            </a:pPr>
            <a:r>
              <a:rPr lang="en-GB" sz="2000" u="sng" dirty="0" smtClean="0"/>
              <a:t>Criterion 3:</a:t>
            </a:r>
            <a:r>
              <a:rPr lang="en-GB" sz="2000" dirty="0" smtClean="0"/>
              <a:t> the parties and the SCA did </a:t>
            </a:r>
            <a:r>
              <a:rPr lang="en-GB" sz="2000" i="1" dirty="0" smtClean="0"/>
              <a:t>not </a:t>
            </a:r>
            <a:r>
              <a:rPr lang="en-GB" sz="2000" dirty="0" smtClean="0"/>
              <a:t>agree on the fate of </a:t>
            </a:r>
            <a:r>
              <a:rPr lang="en-GB" sz="2000" dirty="0" err="1" smtClean="0"/>
              <a:t>Milko’s</a:t>
            </a:r>
            <a:r>
              <a:rPr lang="en-GB" sz="2000" dirty="0" smtClean="0"/>
              <a:t> assets in case of </a:t>
            </a:r>
            <a:r>
              <a:rPr lang="en-GB" sz="2000" dirty="0" err="1" smtClean="0"/>
              <a:t>Milko</a:t>
            </a:r>
            <a:r>
              <a:rPr lang="en-GB" sz="2000" dirty="0" smtClean="0"/>
              <a:t> failing</a:t>
            </a:r>
          </a:p>
          <a:p>
            <a:pPr lvl="1">
              <a:buFont typeface="Arial" pitchFamily="34" charset="0"/>
              <a:buChar char="•"/>
            </a:pPr>
            <a:r>
              <a:rPr lang="en-GB" dirty="0" smtClean="0"/>
              <a:t>Both </a:t>
            </a:r>
            <a:r>
              <a:rPr lang="en-GB" dirty="0" err="1" smtClean="0"/>
              <a:t>Arla</a:t>
            </a:r>
            <a:r>
              <a:rPr lang="en-GB" dirty="0" smtClean="0"/>
              <a:t> and the SCA made an analysis of what would happen in case of </a:t>
            </a:r>
            <a:r>
              <a:rPr lang="en-GB" dirty="0" err="1" smtClean="0"/>
              <a:t>Milko’s</a:t>
            </a:r>
            <a:r>
              <a:rPr lang="en-GB" dirty="0" smtClean="0"/>
              <a:t> failure</a:t>
            </a:r>
          </a:p>
          <a:p>
            <a:pPr lvl="1">
              <a:buFont typeface="Arial" pitchFamily="34" charset="0"/>
              <a:buChar char="•"/>
            </a:pPr>
            <a:r>
              <a:rPr lang="en-GB" dirty="0" smtClean="0"/>
              <a:t>Predicted outcomes were similar – </a:t>
            </a:r>
            <a:r>
              <a:rPr lang="en-GB" i="1" dirty="0" smtClean="0"/>
              <a:t>but not identical</a:t>
            </a:r>
          </a:p>
          <a:p>
            <a:pPr lvl="1">
              <a:buFont typeface="Arial" pitchFamily="34" charset="0"/>
              <a:buChar char="•"/>
            </a:pPr>
            <a:r>
              <a:rPr lang="en-GB" dirty="0" smtClean="0"/>
              <a:t>Differences between predicted outcomes formed the basis for discussion on </a:t>
            </a:r>
            <a:r>
              <a:rPr lang="en-GB" i="1" dirty="0" smtClean="0"/>
              <a:t>merger-specific effects</a:t>
            </a:r>
          </a:p>
          <a:p>
            <a:pPr>
              <a:spcAft>
                <a:spcPts val="1200"/>
              </a:spcAft>
              <a:buFont typeface="Arial" pitchFamily="34" charset="0"/>
              <a:buChar char="•"/>
            </a:pPr>
            <a:endParaRPr lang="en-GB" sz="2400" u="sng" dirty="0" smtClean="0"/>
          </a:p>
        </p:txBody>
      </p:sp>
    </p:spTree>
    <p:extLst>
      <p:ext uri="{BB962C8B-B14F-4D97-AF65-F5344CB8AC3E}">
        <p14:creationId xmlns:p14="http://schemas.microsoft.com/office/powerpoint/2010/main" val="4007379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115616" y="476672"/>
            <a:ext cx="6840537" cy="864096"/>
          </a:xfrm>
        </p:spPr>
        <p:txBody>
          <a:bodyPr/>
          <a:lstStyle/>
          <a:p>
            <a:pPr eaLnBrk="1" hangingPunct="1"/>
            <a:r>
              <a:rPr lang="en-GB" sz="3000" dirty="0" smtClean="0"/>
              <a:t>Failure Scenario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15616" y="1196752"/>
            <a:ext cx="6840537" cy="4536504"/>
          </a:xfrm>
        </p:spPr>
        <p:txBody>
          <a:bodyPr/>
          <a:lstStyle/>
          <a:p>
            <a:pPr marL="0" indent="0">
              <a:spcAft>
                <a:spcPts val="1200"/>
              </a:spcAft>
            </a:pPr>
            <a:r>
              <a:rPr lang="en-GB" sz="2000" u="sng" dirty="0" smtClean="0"/>
              <a:t>Areas of </a:t>
            </a:r>
            <a:r>
              <a:rPr lang="en-GB" sz="2000" i="1" u="sng" dirty="0" smtClean="0"/>
              <a:t>agreement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GB" dirty="0" smtClean="0"/>
              <a:t>Most of </a:t>
            </a:r>
            <a:r>
              <a:rPr lang="en-GB" dirty="0" err="1" smtClean="0"/>
              <a:t>Milko’s</a:t>
            </a:r>
            <a:r>
              <a:rPr lang="en-GB" dirty="0" smtClean="0"/>
              <a:t> suppliers (i.e. dairy farmers) of raw milk would switch to supply </a:t>
            </a:r>
            <a:r>
              <a:rPr lang="en-GB" dirty="0" err="1" smtClean="0"/>
              <a:t>Arla</a:t>
            </a:r>
            <a:r>
              <a:rPr lang="en-GB" dirty="0" smtClean="0"/>
              <a:t> instead </a:t>
            </a:r>
            <a:endParaRPr lang="en-GB" dirty="0" smtClean="0"/>
          </a:p>
          <a:p>
            <a:pPr lvl="1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GB" dirty="0" smtClean="0"/>
              <a:t>Some </a:t>
            </a:r>
            <a:r>
              <a:rPr lang="en-GB" dirty="0" smtClean="0"/>
              <a:t>suppliers of raw milk would leave the market all together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GB" dirty="0" smtClean="0"/>
              <a:t>Insolvent </a:t>
            </a:r>
            <a:r>
              <a:rPr lang="en-GB" dirty="0" err="1"/>
              <a:t>M</a:t>
            </a:r>
            <a:r>
              <a:rPr lang="en-GB" dirty="0" err="1" smtClean="0"/>
              <a:t>ilko</a:t>
            </a:r>
            <a:r>
              <a:rPr lang="en-GB" dirty="0" smtClean="0"/>
              <a:t> would quickly become unable to operate as a going concern due to lack of raw milk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GB" dirty="0" smtClean="0"/>
              <a:t>Assets would be liquidated by administrator</a:t>
            </a:r>
          </a:p>
          <a:p>
            <a:pPr marL="0" indent="0">
              <a:spcAft>
                <a:spcPts val="1200"/>
              </a:spcAft>
            </a:pPr>
            <a:r>
              <a:rPr lang="en-GB" sz="2000" u="sng" dirty="0"/>
              <a:t>Areas of </a:t>
            </a:r>
            <a:r>
              <a:rPr lang="en-GB" sz="2000" i="1" u="sng" dirty="0"/>
              <a:t>disagreement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GB" dirty="0"/>
              <a:t>The fate of </a:t>
            </a:r>
            <a:r>
              <a:rPr lang="en-GB" dirty="0" err="1"/>
              <a:t>Milko’s</a:t>
            </a:r>
            <a:r>
              <a:rPr lang="en-GB" dirty="0"/>
              <a:t> assets when liquidated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GB" dirty="0"/>
              <a:t>Different views on which transactions that </a:t>
            </a:r>
            <a:r>
              <a:rPr lang="en-GB" dirty="0" smtClean="0"/>
              <a:t>were likely</a:t>
            </a:r>
            <a:endParaRPr lang="en-GB" i="1" dirty="0"/>
          </a:p>
        </p:txBody>
      </p:sp>
      <p:pic>
        <p:nvPicPr>
          <p:cNvPr id="5122" name="Picture 2" descr="C:\Users\maul\AppData\Local\Microsoft\Windows\Temporary Internet Files\Content.IE5\0MU0ZVM1\MC900325594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420888"/>
            <a:ext cx="1170584" cy="7155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07379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3000" dirty="0" err="1" smtClean="0"/>
              <a:t>Milko’s</a:t>
            </a:r>
            <a:r>
              <a:rPr lang="en-GB" sz="3000" dirty="0" smtClean="0"/>
              <a:t> Assets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3" y="1808820"/>
            <a:ext cx="3468453" cy="38884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4" name="Tabell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4820918"/>
              </p:ext>
            </p:extLst>
          </p:nvPr>
        </p:nvGraphicFramePr>
        <p:xfrm>
          <a:off x="1130068" y="1862600"/>
          <a:ext cx="4378036" cy="359664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281692"/>
                <a:gridCol w="1800200"/>
                <a:gridCol w="1296144"/>
              </a:tblGrid>
              <a:tr h="370840">
                <a:tc>
                  <a:txBody>
                    <a:bodyPr/>
                    <a:lstStyle/>
                    <a:p>
                      <a:r>
                        <a:rPr lang="sv-SE" dirty="0" smtClean="0"/>
                        <a:t>Asset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Products </a:t>
                      </a:r>
                      <a:r>
                        <a:rPr lang="sv-SE" dirty="0" err="1" smtClean="0"/>
                        <a:t>affected</a:t>
                      </a:r>
                      <a:r>
                        <a:rPr lang="sv-SE" dirty="0" smtClean="0"/>
                        <a:t> 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err="1" smtClean="0"/>
                        <a:t>Interested</a:t>
                      </a:r>
                      <a:r>
                        <a:rPr lang="sv-SE" baseline="0" dirty="0" smtClean="0"/>
                        <a:t> </a:t>
                      </a:r>
                      <a:r>
                        <a:rPr lang="sv-SE" baseline="0" dirty="0" err="1" smtClean="0"/>
                        <a:t>buyers</a:t>
                      </a:r>
                      <a:endParaRPr lang="sv-SE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sz="1600" dirty="0" err="1" smtClean="0"/>
                        <a:t>Grådö</a:t>
                      </a:r>
                      <a:r>
                        <a:rPr lang="sv-SE" sz="1600" dirty="0" smtClean="0"/>
                        <a:t> </a:t>
                      </a:r>
                      <a:r>
                        <a:rPr lang="sv-SE" sz="1600" dirty="0" err="1" smtClean="0"/>
                        <a:t>processing</a:t>
                      </a:r>
                      <a:r>
                        <a:rPr lang="sv-SE" sz="1600" dirty="0" smtClean="0"/>
                        <a:t> </a:t>
                      </a:r>
                      <a:r>
                        <a:rPr lang="sv-SE" sz="1600" dirty="0" err="1" smtClean="0"/>
                        <a:t>facility</a:t>
                      </a:r>
                      <a:endParaRPr lang="sv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itchFamily="34" charset="0"/>
                        <a:buNone/>
                      </a:pPr>
                      <a:r>
                        <a:rPr lang="sv-SE" sz="1600" dirty="0" err="1" smtClean="0"/>
                        <a:t>Fresh</a:t>
                      </a:r>
                      <a:r>
                        <a:rPr lang="sv-SE" sz="1600" dirty="0" smtClean="0"/>
                        <a:t> milk</a:t>
                      </a:r>
                    </a:p>
                    <a:p>
                      <a:pPr marL="0" indent="0">
                        <a:buFont typeface="Arial" pitchFamily="34" charset="0"/>
                        <a:buNone/>
                      </a:pPr>
                      <a:r>
                        <a:rPr lang="sv-SE" sz="1600" dirty="0" err="1" smtClean="0"/>
                        <a:t>Plain</a:t>
                      </a:r>
                      <a:r>
                        <a:rPr lang="sv-SE" sz="1600" dirty="0" smtClean="0"/>
                        <a:t> yoghurt</a:t>
                      </a:r>
                    </a:p>
                    <a:p>
                      <a:pPr marL="0" indent="0">
                        <a:buFont typeface="Arial" pitchFamily="34" charset="0"/>
                        <a:buNone/>
                      </a:pPr>
                      <a:r>
                        <a:rPr lang="sv-SE" sz="1600" dirty="0" err="1" smtClean="0"/>
                        <a:t>Plain</a:t>
                      </a:r>
                      <a:r>
                        <a:rPr lang="sv-SE" sz="1600" baseline="0" dirty="0" smtClean="0"/>
                        <a:t> </a:t>
                      </a:r>
                      <a:r>
                        <a:rPr lang="sv-SE" sz="1600" baseline="0" dirty="0" err="1" smtClean="0"/>
                        <a:t>soured</a:t>
                      </a:r>
                      <a:r>
                        <a:rPr lang="sv-SE" sz="1600" baseline="0" dirty="0" smtClean="0"/>
                        <a:t> milk</a:t>
                      </a:r>
                    </a:p>
                    <a:p>
                      <a:pPr marL="0" indent="0">
                        <a:buFont typeface="Arial" pitchFamily="34" charset="0"/>
                        <a:buNone/>
                      </a:pPr>
                      <a:r>
                        <a:rPr lang="sv-SE" sz="1600" baseline="0" dirty="0" smtClean="0"/>
                        <a:t>Cream-</a:t>
                      </a:r>
                      <a:r>
                        <a:rPr lang="sv-SE" sz="1600" baseline="0" dirty="0" err="1" smtClean="0"/>
                        <a:t>based</a:t>
                      </a:r>
                      <a:r>
                        <a:rPr lang="sv-SE" sz="1600" baseline="0" dirty="0" smtClean="0"/>
                        <a:t> </a:t>
                      </a:r>
                      <a:r>
                        <a:rPr lang="sv-SE" sz="1600" baseline="0" dirty="0" err="1" smtClean="0"/>
                        <a:t>products</a:t>
                      </a:r>
                      <a:endParaRPr lang="sv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buFont typeface="Wingdings" pitchFamily="2" charset="2"/>
                        <a:buNone/>
                      </a:pPr>
                      <a:endParaRPr lang="sv-SE" sz="24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sz="1600" dirty="0" smtClean="0"/>
                        <a:t>Östersund </a:t>
                      </a:r>
                      <a:r>
                        <a:rPr lang="sv-SE" sz="1600" dirty="0" err="1" smtClean="0"/>
                        <a:t>processing</a:t>
                      </a:r>
                      <a:r>
                        <a:rPr lang="sv-SE" sz="1600" dirty="0" smtClean="0"/>
                        <a:t> </a:t>
                      </a:r>
                      <a:r>
                        <a:rPr lang="sv-SE" sz="1600" dirty="0" err="1" smtClean="0"/>
                        <a:t>facility</a:t>
                      </a:r>
                      <a:endParaRPr lang="sv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600" dirty="0" smtClean="0"/>
                        <a:t>Butter</a:t>
                      </a:r>
                    </a:p>
                    <a:p>
                      <a:r>
                        <a:rPr lang="sv-SE" sz="1600" dirty="0" err="1" smtClean="0"/>
                        <a:t>Powdered</a:t>
                      </a:r>
                      <a:r>
                        <a:rPr lang="sv-SE" sz="1600" baseline="0" dirty="0" smtClean="0"/>
                        <a:t> milk</a:t>
                      </a:r>
                      <a:endParaRPr lang="sv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v-SE" sz="24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sz="1600" dirty="0" smtClean="0"/>
                        <a:t>Brands</a:t>
                      </a:r>
                      <a:endParaRPr lang="sv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600" dirty="0" smtClean="0"/>
                        <a:t>Yoghurt</a:t>
                      </a:r>
                    </a:p>
                    <a:p>
                      <a:r>
                        <a:rPr lang="sv-SE" sz="1600" dirty="0" err="1" smtClean="0"/>
                        <a:t>Soured</a:t>
                      </a:r>
                      <a:r>
                        <a:rPr lang="sv-SE" sz="1600" baseline="0" dirty="0" smtClean="0"/>
                        <a:t> milk</a:t>
                      </a:r>
                    </a:p>
                    <a:p>
                      <a:endParaRPr lang="sv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v-SE" sz="2400" b="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Ellips 5"/>
          <p:cNvSpPr/>
          <p:nvPr/>
        </p:nvSpPr>
        <p:spPr bwMode="auto">
          <a:xfrm>
            <a:off x="6516216" y="2636912"/>
            <a:ext cx="637959" cy="618006"/>
          </a:xfrm>
          <a:prstGeom prst="ellips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" name="Ellips 10"/>
          <p:cNvSpPr/>
          <p:nvPr/>
        </p:nvSpPr>
        <p:spPr bwMode="auto">
          <a:xfrm>
            <a:off x="6835195" y="3753036"/>
            <a:ext cx="637959" cy="618006"/>
          </a:xfrm>
          <a:prstGeom prst="ellips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3852920"/>
            <a:ext cx="689422" cy="6894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6974" y="2822110"/>
            <a:ext cx="835106" cy="5738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3159" y="4725144"/>
            <a:ext cx="835106" cy="5738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85188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115616" y="548680"/>
            <a:ext cx="6840537" cy="1143000"/>
          </a:xfrm>
        </p:spPr>
        <p:txBody>
          <a:bodyPr/>
          <a:lstStyle/>
          <a:p>
            <a:pPr eaLnBrk="1" hangingPunct="1"/>
            <a:r>
              <a:rPr lang="en-GB" sz="3000" dirty="0" smtClean="0"/>
              <a:t>Merger-Specific Effects Compared </a:t>
            </a:r>
            <a:r>
              <a:rPr lang="en-GB" sz="3000" dirty="0"/>
              <a:t>to </a:t>
            </a:r>
            <a:r>
              <a:rPr lang="en-GB" sz="3000" dirty="0" err="1"/>
              <a:t>Milko</a:t>
            </a:r>
            <a:r>
              <a:rPr lang="en-GB" sz="3000" dirty="0"/>
              <a:t> being </a:t>
            </a:r>
            <a:r>
              <a:rPr lang="en-GB" sz="3000" dirty="0" smtClean="0"/>
              <a:t>Liquidated</a:t>
            </a:r>
            <a:endParaRPr lang="en-GB" sz="30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15616" y="1808820"/>
            <a:ext cx="6840537" cy="3888432"/>
          </a:xfrm>
        </p:spPr>
        <p:txBody>
          <a:bodyPr/>
          <a:lstStyle/>
          <a:p>
            <a:pPr marL="0" indent="0">
              <a:spcAft>
                <a:spcPts val="600"/>
              </a:spcAft>
            </a:pPr>
            <a:r>
              <a:rPr lang="en-GB" sz="2000" u="sng" dirty="0" err="1" smtClean="0"/>
              <a:t>Grådö</a:t>
            </a:r>
            <a:r>
              <a:rPr lang="en-GB" sz="2000" u="sng" dirty="0" smtClean="0"/>
              <a:t> facility and brands</a:t>
            </a:r>
            <a:endParaRPr lang="en-GB" sz="2000" u="sng" dirty="0"/>
          </a:p>
          <a:p>
            <a:pPr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GB" sz="1800" dirty="0" smtClean="0"/>
              <a:t>Could plausibly be sold to a dairy other than </a:t>
            </a:r>
            <a:r>
              <a:rPr lang="en-GB" sz="1800" dirty="0" err="1" smtClean="0"/>
              <a:t>Arla</a:t>
            </a:r>
            <a:endParaRPr lang="en-GB" sz="1800" dirty="0" smtClean="0"/>
          </a:p>
          <a:p>
            <a:pPr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GB" sz="1800" dirty="0" smtClean="0"/>
              <a:t>Could plausibly exert competitive pressure on </a:t>
            </a:r>
            <a:r>
              <a:rPr lang="en-GB" sz="1800" dirty="0" err="1" smtClean="0"/>
              <a:t>Arla</a:t>
            </a:r>
            <a:r>
              <a:rPr lang="en-GB" sz="1800" dirty="0" smtClean="0"/>
              <a:t> when taken over by other dairy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GB" sz="1800" u="sng" dirty="0" smtClean="0"/>
              <a:t>Merger-specific effect</a:t>
            </a:r>
            <a:r>
              <a:rPr lang="en-GB" sz="1800" dirty="0" smtClean="0"/>
              <a:t> for fresh dairy in the vicinity of </a:t>
            </a:r>
            <a:r>
              <a:rPr lang="en-GB" sz="1800" dirty="0" err="1" smtClean="0"/>
              <a:t>Grådö</a:t>
            </a:r>
            <a:r>
              <a:rPr lang="en-GB" sz="1800" dirty="0" smtClean="0"/>
              <a:t>, and for </a:t>
            </a:r>
            <a:r>
              <a:rPr lang="en-GB" sz="1800" dirty="0"/>
              <a:t>certain kinds of fresh dairy (important brands in the </a:t>
            </a:r>
            <a:r>
              <a:rPr lang="en-GB" sz="1800" dirty="0" err="1"/>
              <a:t>Milko</a:t>
            </a:r>
            <a:r>
              <a:rPr lang="en-GB" sz="1800" dirty="0"/>
              <a:t> region)</a:t>
            </a:r>
          </a:p>
          <a:p>
            <a:pPr marL="0" indent="0">
              <a:spcAft>
                <a:spcPts val="600"/>
              </a:spcAft>
            </a:pPr>
            <a:r>
              <a:rPr lang="en-GB" sz="2000" u="sng" dirty="0" err="1"/>
              <a:t>Östersund</a:t>
            </a:r>
            <a:r>
              <a:rPr lang="en-GB" sz="2000" u="sng" dirty="0"/>
              <a:t> facility</a:t>
            </a:r>
          </a:p>
          <a:p>
            <a:pPr marL="342000" indent="-342000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GB" sz="1800" dirty="0" smtClean="0"/>
              <a:t>No evidence of potential buyers</a:t>
            </a:r>
          </a:p>
          <a:p>
            <a:pPr marL="342000" indent="-342000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GB" sz="1800" u="sng" dirty="0" smtClean="0"/>
              <a:t>No merger-specific effect</a:t>
            </a:r>
            <a:r>
              <a:rPr lang="en-GB" sz="1800" i="1" dirty="0" smtClean="0"/>
              <a:t> </a:t>
            </a:r>
            <a:r>
              <a:rPr lang="en-GB" sz="1800" dirty="0" smtClean="0"/>
              <a:t>in the otherwise potentially problematic market for butter</a:t>
            </a:r>
          </a:p>
          <a:p>
            <a:pPr marL="427038" lvl="1" indent="0">
              <a:spcBef>
                <a:spcPts val="0"/>
              </a:spcBef>
              <a:spcAft>
                <a:spcPts val="600"/>
              </a:spcAft>
            </a:pPr>
            <a:endParaRPr lang="en-GB" dirty="0" smtClean="0"/>
          </a:p>
          <a:p>
            <a:pPr marL="139700" indent="0">
              <a:spcBef>
                <a:spcPts val="0"/>
              </a:spcBef>
              <a:spcAft>
                <a:spcPts val="600"/>
              </a:spcAft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99822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P-bilder presentation_english">
  <a:themeElements>
    <a:clrScheme name="Office-tem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-tem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sv-SE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sv-SE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-tem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em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em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em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em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em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-tem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-tem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-tem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-tem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-tem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-tem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2099</TotalTime>
  <Words>633</Words>
  <Application>Microsoft Office PowerPoint</Application>
  <PresentationFormat>Bildspel på skärmen (4:3)</PresentationFormat>
  <Paragraphs>105</Paragraphs>
  <Slides>12</Slides>
  <Notes>12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12</vt:i4>
      </vt:variant>
    </vt:vector>
  </HeadingPairs>
  <TitlesOfParts>
    <vt:vector size="13" baseType="lpstr">
      <vt:lpstr>PP-bilder presentation_english</vt:lpstr>
      <vt:lpstr>Remedies in a Failing Firm Situation</vt:lpstr>
      <vt:lpstr>The Merger</vt:lpstr>
      <vt:lpstr>Competition between Parties</vt:lpstr>
      <vt:lpstr>The Failing Firm-Defense</vt:lpstr>
      <vt:lpstr>Analysis of Criteria 1 and 2</vt:lpstr>
      <vt:lpstr>Analysis of Criterion 3 </vt:lpstr>
      <vt:lpstr>Failure Scenario</vt:lpstr>
      <vt:lpstr>Milko’s Assets</vt:lpstr>
      <vt:lpstr>Merger-Specific Effects Compared to Milko being Liquidated</vt:lpstr>
      <vt:lpstr>The Remedy Package</vt:lpstr>
      <vt:lpstr>Outcome</vt:lpstr>
      <vt:lpstr>Happy End</vt:lpstr>
    </vt:vector>
  </TitlesOfParts>
  <Company>Konkurrensverket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Swedish Competition Authority (SCA)</dc:title>
  <dc:creator>saza</dc:creator>
  <cp:lastModifiedBy>Maria Ulfvensjö Baltatzis</cp:lastModifiedBy>
  <cp:revision>59</cp:revision>
  <dcterms:created xsi:type="dcterms:W3CDTF">2012-03-15T12:33:09Z</dcterms:created>
  <dcterms:modified xsi:type="dcterms:W3CDTF">2014-05-06T07:48:56Z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Order">
    <vt:lpwstr>3500.00000000000</vt:lpwstr>
  </property>
  <property fmtid="{D5CDD505-2E9C-101B-9397-08002B2CF9AE}" pid="3" name="kategori">
    <vt:lpwstr/>
  </property>
  <property fmtid="{D5CDD505-2E9C-101B-9397-08002B2CF9AE}" pid="4" name="SPSDescription">
    <vt:lpwstr>OH-liggande ENG</vt:lpwstr>
  </property>
  <property fmtid="{D5CDD505-2E9C-101B-9397-08002B2CF9AE}" pid="5" name="Owner">
    <vt:lpwstr/>
  </property>
  <property fmtid="{D5CDD505-2E9C-101B-9397-08002B2CF9AE}" pid="6" name="Status">
    <vt:lpwstr>Slutgiltigt</vt:lpwstr>
  </property>
</Properties>
</file>