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 id="2147483876" r:id="rId2"/>
  </p:sldMasterIdLst>
  <p:notesMasterIdLst>
    <p:notesMasterId r:id="rId28"/>
  </p:notesMasterIdLst>
  <p:handoutMasterIdLst>
    <p:handoutMasterId r:id="rId29"/>
  </p:handoutMasterIdLst>
  <p:sldIdLst>
    <p:sldId id="256" r:id="rId3"/>
    <p:sldId id="394" r:id="rId4"/>
    <p:sldId id="424" r:id="rId5"/>
    <p:sldId id="395" r:id="rId6"/>
    <p:sldId id="459" r:id="rId7"/>
    <p:sldId id="460" r:id="rId8"/>
    <p:sldId id="461" r:id="rId9"/>
    <p:sldId id="425" r:id="rId10"/>
    <p:sldId id="410" r:id="rId11"/>
    <p:sldId id="443" r:id="rId12"/>
    <p:sldId id="448" r:id="rId13"/>
    <p:sldId id="447" r:id="rId14"/>
    <p:sldId id="426" r:id="rId15"/>
    <p:sldId id="442" r:id="rId16"/>
    <p:sldId id="415" r:id="rId17"/>
    <p:sldId id="434" r:id="rId18"/>
    <p:sldId id="427" r:id="rId19"/>
    <p:sldId id="462" r:id="rId20"/>
    <p:sldId id="463" r:id="rId21"/>
    <p:sldId id="464" r:id="rId22"/>
    <p:sldId id="441" r:id="rId23"/>
    <p:sldId id="412" r:id="rId24"/>
    <p:sldId id="413" r:id="rId25"/>
    <p:sldId id="414" r:id="rId26"/>
    <p:sldId id="407" r:id="rId27"/>
  </p:sldIdLst>
  <p:sldSz cx="9144000" cy="6858000" type="screen4x3"/>
  <p:notesSz cx="6883400" cy="9906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66CF"/>
    <a:srgbClr val="FF3399"/>
    <a:srgbClr val="F4FCA6"/>
    <a:srgbClr val="BDDEFF"/>
    <a:srgbClr val="3E6FD2"/>
    <a:srgbClr val="2D5EC1"/>
    <a:srgbClr val="0B6192"/>
    <a:srgbClr val="578683"/>
    <a:srgbClr val="006666"/>
    <a:srgbClr val="6A80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0" autoAdjust="0"/>
    <p:restoredTop sz="81291" autoAdjust="0"/>
  </p:normalViewPr>
  <p:slideViewPr>
    <p:cSldViewPr>
      <p:cViewPr>
        <p:scale>
          <a:sx n="100" d="100"/>
          <a:sy n="100" d="100"/>
        </p:scale>
        <p:origin x="-1614"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3534" y="-96"/>
      </p:cViewPr>
      <p:guideLst>
        <p:guide orient="horz" pos="3121"/>
        <p:guide pos="216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1" y="2"/>
            <a:ext cx="2983557" cy="4958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t" anchorCtr="0" compatLnSpc="1">
            <a:prstTxWarp prst="textNoShape">
              <a:avLst/>
            </a:prstTxWarp>
          </a:bodyPr>
          <a:lstStyle>
            <a:lvl1pPr defTabSz="914378">
              <a:defRPr sz="1200">
                <a:latin typeface="Arial" charset="0"/>
              </a:defRPr>
            </a:lvl1pPr>
          </a:lstStyle>
          <a:p>
            <a:pPr>
              <a:defRPr/>
            </a:pPr>
            <a:endParaRPr lang="en-GB"/>
          </a:p>
        </p:txBody>
      </p:sp>
      <p:sp>
        <p:nvSpPr>
          <p:cNvPr id="37891" name="Rectangle 3"/>
          <p:cNvSpPr>
            <a:spLocks noGrp="1" noChangeArrowheads="1"/>
          </p:cNvSpPr>
          <p:nvPr>
            <p:ph type="dt" sz="quarter" idx="1"/>
          </p:nvPr>
        </p:nvSpPr>
        <p:spPr bwMode="auto">
          <a:xfrm>
            <a:off x="3898237" y="2"/>
            <a:ext cx="2983557" cy="4958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t" anchorCtr="0" compatLnSpc="1">
            <a:prstTxWarp prst="textNoShape">
              <a:avLst/>
            </a:prstTxWarp>
          </a:bodyPr>
          <a:lstStyle>
            <a:lvl1pPr algn="r" defTabSz="914378">
              <a:defRPr sz="1200">
                <a:latin typeface="Arial" charset="0"/>
              </a:defRPr>
            </a:lvl1pPr>
          </a:lstStyle>
          <a:p>
            <a:pPr>
              <a:defRPr/>
            </a:pPr>
            <a:endParaRPr lang="en-GB"/>
          </a:p>
        </p:txBody>
      </p:sp>
      <p:sp>
        <p:nvSpPr>
          <p:cNvPr id="37892" name="Rectangle 4"/>
          <p:cNvSpPr>
            <a:spLocks noGrp="1" noChangeArrowheads="1"/>
          </p:cNvSpPr>
          <p:nvPr>
            <p:ph type="ftr" sz="quarter" idx="2"/>
          </p:nvPr>
        </p:nvSpPr>
        <p:spPr bwMode="auto">
          <a:xfrm>
            <a:off x="1" y="9408564"/>
            <a:ext cx="2983557" cy="4958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b" anchorCtr="0" compatLnSpc="1">
            <a:prstTxWarp prst="textNoShape">
              <a:avLst/>
            </a:prstTxWarp>
          </a:bodyPr>
          <a:lstStyle>
            <a:lvl1pPr defTabSz="914378">
              <a:defRPr sz="1200">
                <a:latin typeface="Arial" charset="0"/>
              </a:defRPr>
            </a:lvl1pPr>
          </a:lstStyle>
          <a:p>
            <a:pPr>
              <a:defRPr/>
            </a:pPr>
            <a:endParaRPr lang="en-GB"/>
          </a:p>
        </p:txBody>
      </p:sp>
      <p:sp>
        <p:nvSpPr>
          <p:cNvPr id="37893" name="Rectangle 5"/>
          <p:cNvSpPr>
            <a:spLocks noGrp="1" noChangeArrowheads="1"/>
          </p:cNvSpPr>
          <p:nvPr>
            <p:ph type="sldNum" sz="quarter" idx="3"/>
          </p:nvPr>
        </p:nvSpPr>
        <p:spPr bwMode="auto">
          <a:xfrm>
            <a:off x="3898237" y="9408564"/>
            <a:ext cx="2983557" cy="4958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b" anchorCtr="0" compatLnSpc="1">
            <a:prstTxWarp prst="textNoShape">
              <a:avLst/>
            </a:prstTxWarp>
          </a:bodyPr>
          <a:lstStyle>
            <a:lvl1pPr algn="r" defTabSz="914378">
              <a:defRPr sz="1200">
                <a:latin typeface="Arial" charset="0"/>
              </a:defRPr>
            </a:lvl1pPr>
          </a:lstStyle>
          <a:p>
            <a:pPr>
              <a:defRPr/>
            </a:pPr>
            <a:fld id="{24AC8CAE-6A7F-4C7C-B3E6-544FB36F1E6A}" type="slidenum">
              <a:rPr lang="en-GB"/>
              <a:pPr>
                <a:defRPr/>
              </a:pPr>
              <a:t>‹#›</a:t>
            </a:fld>
            <a:endParaRPr lang="en-GB"/>
          </a:p>
        </p:txBody>
      </p:sp>
    </p:spTree>
    <p:extLst>
      <p:ext uri="{BB962C8B-B14F-4D97-AF65-F5344CB8AC3E}">
        <p14:creationId xmlns:p14="http://schemas.microsoft.com/office/powerpoint/2010/main" val="7960589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1" y="2"/>
            <a:ext cx="2983557" cy="4958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t" anchorCtr="0" compatLnSpc="1">
            <a:prstTxWarp prst="textNoShape">
              <a:avLst/>
            </a:prstTxWarp>
          </a:bodyPr>
          <a:lstStyle>
            <a:lvl1pPr defTabSz="914378">
              <a:defRPr sz="1200">
                <a:latin typeface="Arial" charset="0"/>
              </a:defRPr>
            </a:lvl1pPr>
          </a:lstStyle>
          <a:p>
            <a:pPr>
              <a:defRPr/>
            </a:pPr>
            <a:endParaRPr lang="en-GB"/>
          </a:p>
        </p:txBody>
      </p:sp>
      <p:sp>
        <p:nvSpPr>
          <p:cNvPr id="36867" name="Rectangle 3"/>
          <p:cNvSpPr>
            <a:spLocks noGrp="1" noChangeArrowheads="1"/>
          </p:cNvSpPr>
          <p:nvPr>
            <p:ph type="dt" idx="1"/>
          </p:nvPr>
        </p:nvSpPr>
        <p:spPr bwMode="auto">
          <a:xfrm>
            <a:off x="3898237" y="2"/>
            <a:ext cx="2983557" cy="4958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t" anchorCtr="0" compatLnSpc="1">
            <a:prstTxWarp prst="textNoShape">
              <a:avLst/>
            </a:prstTxWarp>
          </a:bodyPr>
          <a:lstStyle>
            <a:lvl1pPr algn="r" defTabSz="914378">
              <a:defRPr sz="1200">
                <a:latin typeface="Arial" charset="0"/>
              </a:defRPr>
            </a:lvl1pPr>
          </a:lstStyle>
          <a:p>
            <a:pPr>
              <a:defRPr/>
            </a:pPr>
            <a:endParaRPr lang="en-GB"/>
          </a:p>
        </p:txBody>
      </p:sp>
      <p:sp>
        <p:nvSpPr>
          <p:cNvPr id="17412" name="Rectangle 4"/>
          <p:cNvSpPr>
            <a:spLocks noGrp="1" noRot="1" noChangeAspect="1" noChangeArrowheads="1" noTextEdit="1"/>
          </p:cNvSpPr>
          <p:nvPr>
            <p:ph type="sldImg" idx="2"/>
          </p:nvPr>
        </p:nvSpPr>
        <p:spPr bwMode="auto">
          <a:xfrm>
            <a:off x="968375" y="744538"/>
            <a:ext cx="4948238" cy="371316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6869" name="Rectangle 5"/>
          <p:cNvSpPr>
            <a:spLocks noGrp="1" noChangeArrowheads="1"/>
          </p:cNvSpPr>
          <p:nvPr>
            <p:ph type="body" sz="quarter" idx="3"/>
          </p:nvPr>
        </p:nvSpPr>
        <p:spPr bwMode="auto">
          <a:xfrm>
            <a:off x="688019" y="4705075"/>
            <a:ext cx="5507363" cy="4457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6870" name="Rectangle 6"/>
          <p:cNvSpPr>
            <a:spLocks noGrp="1" noChangeArrowheads="1"/>
          </p:cNvSpPr>
          <p:nvPr>
            <p:ph type="ftr" sz="quarter" idx="4"/>
          </p:nvPr>
        </p:nvSpPr>
        <p:spPr bwMode="auto">
          <a:xfrm>
            <a:off x="1" y="9408564"/>
            <a:ext cx="2983557" cy="4958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b" anchorCtr="0" compatLnSpc="1">
            <a:prstTxWarp prst="textNoShape">
              <a:avLst/>
            </a:prstTxWarp>
          </a:bodyPr>
          <a:lstStyle>
            <a:lvl1pPr defTabSz="914378">
              <a:defRPr sz="1200">
                <a:latin typeface="Arial" charset="0"/>
              </a:defRPr>
            </a:lvl1pPr>
          </a:lstStyle>
          <a:p>
            <a:pPr>
              <a:defRPr/>
            </a:pPr>
            <a:endParaRPr lang="en-GB"/>
          </a:p>
        </p:txBody>
      </p:sp>
      <p:sp>
        <p:nvSpPr>
          <p:cNvPr id="36871" name="Rectangle 7"/>
          <p:cNvSpPr>
            <a:spLocks noGrp="1" noChangeArrowheads="1"/>
          </p:cNvSpPr>
          <p:nvPr>
            <p:ph type="sldNum" sz="quarter" idx="5"/>
          </p:nvPr>
        </p:nvSpPr>
        <p:spPr bwMode="auto">
          <a:xfrm>
            <a:off x="3898237" y="9408564"/>
            <a:ext cx="2983557" cy="4958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b" anchorCtr="0" compatLnSpc="1">
            <a:prstTxWarp prst="textNoShape">
              <a:avLst/>
            </a:prstTxWarp>
          </a:bodyPr>
          <a:lstStyle>
            <a:lvl1pPr algn="r" defTabSz="914378">
              <a:defRPr sz="1200">
                <a:latin typeface="Arial" charset="0"/>
              </a:defRPr>
            </a:lvl1pPr>
          </a:lstStyle>
          <a:p>
            <a:pPr>
              <a:defRPr/>
            </a:pPr>
            <a:fld id="{41D265BA-C108-4F0A-ACB8-7EE9CE922C6F}" type="slidenum">
              <a:rPr lang="en-GB"/>
              <a:pPr>
                <a:defRPr/>
              </a:pPr>
              <a:t>‹#›</a:t>
            </a:fld>
            <a:endParaRPr lang="en-GB"/>
          </a:p>
        </p:txBody>
      </p:sp>
    </p:spTree>
    <p:extLst>
      <p:ext uri="{BB962C8B-B14F-4D97-AF65-F5344CB8AC3E}">
        <p14:creationId xmlns:p14="http://schemas.microsoft.com/office/powerpoint/2010/main" val="27490853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defTabSz="912813" eaLnBrk="0" hangingPunct="0">
              <a:defRPr>
                <a:solidFill>
                  <a:schemeClr val="tx1"/>
                </a:solidFill>
                <a:latin typeface="Arial" charset="0"/>
              </a:defRPr>
            </a:lvl1pPr>
            <a:lvl2pPr marL="742950" indent="-285750" defTabSz="912813" eaLnBrk="0" hangingPunct="0">
              <a:defRPr>
                <a:solidFill>
                  <a:schemeClr val="tx1"/>
                </a:solidFill>
                <a:latin typeface="Arial" charset="0"/>
              </a:defRPr>
            </a:lvl2pPr>
            <a:lvl3pPr marL="1143000" indent="-228600" defTabSz="912813" eaLnBrk="0" hangingPunct="0">
              <a:defRPr>
                <a:solidFill>
                  <a:schemeClr val="tx1"/>
                </a:solidFill>
                <a:latin typeface="Arial" charset="0"/>
              </a:defRPr>
            </a:lvl3pPr>
            <a:lvl4pPr marL="1600200" indent="-228600" defTabSz="912813" eaLnBrk="0" hangingPunct="0">
              <a:defRPr>
                <a:solidFill>
                  <a:schemeClr val="tx1"/>
                </a:solidFill>
                <a:latin typeface="Arial" charset="0"/>
              </a:defRPr>
            </a:lvl4pPr>
            <a:lvl5pPr marL="2057400" indent="-228600" defTabSz="912813" eaLnBrk="0" hangingPunct="0">
              <a:defRPr>
                <a:solidFill>
                  <a:schemeClr val="tx1"/>
                </a:solidFill>
                <a:latin typeface="Arial" charset="0"/>
              </a:defRPr>
            </a:lvl5pPr>
            <a:lvl6pPr marL="2514600" indent="-228600" defTabSz="912813" eaLnBrk="0" fontAlgn="base" hangingPunct="0">
              <a:spcBef>
                <a:spcPct val="0"/>
              </a:spcBef>
              <a:spcAft>
                <a:spcPct val="0"/>
              </a:spcAft>
              <a:defRPr>
                <a:solidFill>
                  <a:schemeClr val="tx1"/>
                </a:solidFill>
                <a:latin typeface="Arial" charset="0"/>
              </a:defRPr>
            </a:lvl6pPr>
            <a:lvl7pPr marL="2971800" indent="-228600" defTabSz="912813" eaLnBrk="0" fontAlgn="base" hangingPunct="0">
              <a:spcBef>
                <a:spcPct val="0"/>
              </a:spcBef>
              <a:spcAft>
                <a:spcPct val="0"/>
              </a:spcAft>
              <a:defRPr>
                <a:solidFill>
                  <a:schemeClr val="tx1"/>
                </a:solidFill>
                <a:latin typeface="Arial" charset="0"/>
              </a:defRPr>
            </a:lvl7pPr>
            <a:lvl8pPr marL="3429000" indent="-228600" defTabSz="912813" eaLnBrk="0" fontAlgn="base" hangingPunct="0">
              <a:spcBef>
                <a:spcPct val="0"/>
              </a:spcBef>
              <a:spcAft>
                <a:spcPct val="0"/>
              </a:spcAft>
              <a:defRPr>
                <a:solidFill>
                  <a:schemeClr val="tx1"/>
                </a:solidFill>
                <a:latin typeface="Arial" charset="0"/>
              </a:defRPr>
            </a:lvl8pPr>
            <a:lvl9pPr marL="3886200" indent="-228600" defTabSz="912813" eaLnBrk="0" fontAlgn="base" hangingPunct="0">
              <a:spcBef>
                <a:spcPct val="0"/>
              </a:spcBef>
              <a:spcAft>
                <a:spcPct val="0"/>
              </a:spcAft>
              <a:defRPr>
                <a:solidFill>
                  <a:schemeClr val="tx1"/>
                </a:solidFill>
                <a:latin typeface="Arial" charset="0"/>
              </a:defRPr>
            </a:lvl9pPr>
          </a:lstStyle>
          <a:p>
            <a:pPr eaLnBrk="1" hangingPunct="1"/>
            <a:fld id="{EA699FF9-5BA2-4BB0-875D-101DD06C1289}" type="slidenum">
              <a:rPr lang="en-GB" smtClean="0"/>
              <a:pPr eaLnBrk="1" hangingPunct="1"/>
              <a:t>1</a:t>
            </a:fld>
            <a:endParaRPr lang="en-GB"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baseline="0"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41D265BA-C108-4F0A-ACB8-7EE9CE922C6F}" type="slidenum">
              <a:rPr lang="en-GB" smtClean="0">
                <a:solidFill>
                  <a:prstClr val="black"/>
                </a:solidFill>
              </a:rPr>
              <a:pPr>
                <a:defRPr/>
              </a:pPr>
              <a:t>10</a:t>
            </a:fld>
            <a:endParaRPr lang="en-GB">
              <a:solidFill>
                <a:prstClr val="black"/>
              </a:solidFill>
            </a:endParaRPr>
          </a:p>
        </p:txBody>
      </p:sp>
    </p:spTree>
    <p:extLst>
      <p:ext uri="{BB962C8B-B14F-4D97-AF65-F5344CB8AC3E}">
        <p14:creationId xmlns:p14="http://schemas.microsoft.com/office/powerpoint/2010/main" val="10657395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41D265BA-C108-4F0A-ACB8-7EE9CE922C6F}" type="slidenum">
              <a:rPr lang="en-GB" smtClean="0">
                <a:solidFill>
                  <a:prstClr val="black"/>
                </a:solidFill>
              </a:rPr>
              <a:pPr>
                <a:defRPr/>
              </a:pPr>
              <a:t>11</a:t>
            </a:fld>
            <a:endParaRPr lang="en-GB">
              <a:solidFill>
                <a:prstClr val="black"/>
              </a:solidFill>
            </a:endParaRPr>
          </a:p>
        </p:txBody>
      </p:sp>
    </p:spTree>
    <p:extLst>
      <p:ext uri="{BB962C8B-B14F-4D97-AF65-F5344CB8AC3E}">
        <p14:creationId xmlns:p14="http://schemas.microsoft.com/office/powerpoint/2010/main" val="10657395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41D265BA-C108-4F0A-ACB8-7EE9CE922C6F}" type="slidenum">
              <a:rPr lang="en-GB" smtClean="0">
                <a:solidFill>
                  <a:prstClr val="black"/>
                </a:solidFill>
              </a:rPr>
              <a:pPr>
                <a:defRPr/>
              </a:pPr>
              <a:t>12</a:t>
            </a:fld>
            <a:endParaRPr lang="en-GB">
              <a:solidFill>
                <a:prstClr val="black"/>
              </a:solidFill>
            </a:endParaRPr>
          </a:p>
        </p:txBody>
      </p:sp>
    </p:spTree>
    <p:extLst>
      <p:ext uri="{BB962C8B-B14F-4D97-AF65-F5344CB8AC3E}">
        <p14:creationId xmlns:p14="http://schemas.microsoft.com/office/powerpoint/2010/main" val="10657395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41D265BA-C108-4F0A-ACB8-7EE9CE922C6F}" type="slidenum">
              <a:rPr lang="en-GB" smtClean="0"/>
              <a:pPr>
                <a:defRPr/>
              </a:pPr>
              <a:t>13</a:t>
            </a:fld>
            <a:endParaRPr lang="en-GB"/>
          </a:p>
        </p:txBody>
      </p:sp>
    </p:spTree>
    <p:extLst>
      <p:ext uri="{BB962C8B-B14F-4D97-AF65-F5344CB8AC3E}">
        <p14:creationId xmlns:p14="http://schemas.microsoft.com/office/powerpoint/2010/main" val="10657395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41D265BA-C108-4F0A-ACB8-7EE9CE922C6F}" type="slidenum">
              <a:rPr lang="en-GB" smtClean="0"/>
              <a:pPr>
                <a:defRPr/>
              </a:pPr>
              <a:t>14</a:t>
            </a:fld>
            <a:endParaRPr lang="en-GB"/>
          </a:p>
        </p:txBody>
      </p:sp>
    </p:spTree>
    <p:extLst>
      <p:ext uri="{BB962C8B-B14F-4D97-AF65-F5344CB8AC3E}">
        <p14:creationId xmlns:p14="http://schemas.microsoft.com/office/powerpoint/2010/main" val="10657395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endParaRPr lang="en-GB" dirty="0"/>
          </a:p>
        </p:txBody>
      </p:sp>
      <p:sp>
        <p:nvSpPr>
          <p:cNvPr id="4" name="Slide Number Placeholder 3"/>
          <p:cNvSpPr>
            <a:spLocks noGrp="1"/>
          </p:cNvSpPr>
          <p:nvPr>
            <p:ph type="sldNum" sz="quarter" idx="10"/>
          </p:nvPr>
        </p:nvSpPr>
        <p:spPr/>
        <p:txBody>
          <a:bodyPr/>
          <a:lstStyle/>
          <a:p>
            <a:pPr>
              <a:defRPr/>
            </a:pPr>
            <a:fld id="{41D265BA-C108-4F0A-ACB8-7EE9CE922C6F}" type="slidenum">
              <a:rPr lang="en-GB" smtClean="0">
                <a:solidFill>
                  <a:prstClr val="black"/>
                </a:solidFill>
              </a:rPr>
              <a:pPr>
                <a:defRPr/>
              </a:pPr>
              <a:t>15</a:t>
            </a:fld>
            <a:endParaRPr lang="en-GB">
              <a:solidFill>
                <a:prstClr val="black"/>
              </a:solidFill>
            </a:endParaRPr>
          </a:p>
        </p:txBody>
      </p:sp>
    </p:spTree>
    <p:extLst>
      <p:ext uri="{BB962C8B-B14F-4D97-AF65-F5344CB8AC3E}">
        <p14:creationId xmlns:p14="http://schemas.microsoft.com/office/powerpoint/2010/main" val="10657395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41D265BA-C108-4F0A-ACB8-7EE9CE922C6F}" type="slidenum">
              <a:rPr lang="en-GB" smtClean="0">
                <a:solidFill>
                  <a:prstClr val="black"/>
                </a:solidFill>
              </a:rPr>
              <a:pPr>
                <a:defRPr/>
              </a:pPr>
              <a:t>16</a:t>
            </a:fld>
            <a:endParaRPr lang="en-GB">
              <a:solidFill>
                <a:prstClr val="black"/>
              </a:solidFill>
            </a:endParaRPr>
          </a:p>
        </p:txBody>
      </p:sp>
    </p:spTree>
    <p:extLst>
      <p:ext uri="{BB962C8B-B14F-4D97-AF65-F5344CB8AC3E}">
        <p14:creationId xmlns:p14="http://schemas.microsoft.com/office/powerpoint/2010/main" val="10657395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41D265BA-C108-4F0A-ACB8-7EE9CE922C6F}" type="slidenum">
              <a:rPr lang="en-GB" smtClean="0"/>
              <a:pPr>
                <a:defRPr/>
              </a:pPr>
              <a:t>17</a:t>
            </a:fld>
            <a:endParaRPr lang="en-GB"/>
          </a:p>
        </p:txBody>
      </p:sp>
    </p:spTree>
    <p:extLst>
      <p:ext uri="{BB962C8B-B14F-4D97-AF65-F5344CB8AC3E}">
        <p14:creationId xmlns:p14="http://schemas.microsoft.com/office/powerpoint/2010/main" val="10657395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100" baseline="0" dirty="0" smtClean="0"/>
          </a:p>
        </p:txBody>
      </p:sp>
      <p:sp>
        <p:nvSpPr>
          <p:cNvPr id="4" name="Slide Number Placeholder 3"/>
          <p:cNvSpPr>
            <a:spLocks noGrp="1"/>
          </p:cNvSpPr>
          <p:nvPr>
            <p:ph type="sldNum" sz="quarter" idx="10"/>
          </p:nvPr>
        </p:nvSpPr>
        <p:spPr/>
        <p:txBody>
          <a:bodyPr/>
          <a:lstStyle/>
          <a:p>
            <a:pPr>
              <a:defRPr/>
            </a:pPr>
            <a:fld id="{41D265BA-C108-4F0A-ACB8-7EE9CE922C6F}" type="slidenum">
              <a:rPr lang="en-GB" smtClean="0">
                <a:solidFill>
                  <a:prstClr val="black"/>
                </a:solidFill>
              </a:rPr>
              <a:pPr>
                <a:defRPr/>
              </a:pPr>
              <a:t>18</a:t>
            </a:fld>
            <a:endParaRPr lang="en-GB">
              <a:solidFill>
                <a:prstClr val="black"/>
              </a:solidFill>
            </a:endParaRPr>
          </a:p>
        </p:txBody>
      </p:sp>
    </p:spTree>
    <p:extLst>
      <p:ext uri="{BB962C8B-B14F-4D97-AF65-F5344CB8AC3E}">
        <p14:creationId xmlns:p14="http://schemas.microsoft.com/office/powerpoint/2010/main" val="10657395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100" i="1" dirty="0" smtClean="0"/>
          </a:p>
        </p:txBody>
      </p:sp>
      <p:sp>
        <p:nvSpPr>
          <p:cNvPr id="4" name="Slide Number Placeholder 3"/>
          <p:cNvSpPr>
            <a:spLocks noGrp="1"/>
          </p:cNvSpPr>
          <p:nvPr>
            <p:ph type="sldNum" sz="quarter" idx="10"/>
          </p:nvPr>
        </p:nvSpPr>
        <p:spPr/>
        <p:txBody>
          <a:bodyPr/>
          <a:lstStyle/>
          <a:p>
            <a:pPr>
              <a:defRPr/>
            </a:pPr>
            <a:fld id="{41D265BA-C108-4F0A-ACB8-7EE9CE922C6F}" type="slidenum">
              <a:rPr lang="en-GB" smtClean="0">
                <a:solidFill>
                  <a:prstClr val="black"/>
                </a:solidFill>
              </a:rPr>
              <a:pPr>
                <a:defRPr/>
              </a:pPr>
              <a:t>19</a:t>
            </a:fld>
            <a:endParaRPr lang="en-GB">
              <a:solidFill>
                <a:prstClr val="black"/>
              </a:solidFill>
            </a:endParaRPr>
          </a:p>
        </p:txBody>
      </p:sp>
    </p:spTree>
    <p:extLst>
      <p:ext uri="{BB962C8B-B14F-4D97-AF65-F5344CB8AC3E}">
        <p14:creationId xmlns:p14="http://schemas.microsoft.com/office/powerpoint/2010/main" val="1065739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41D265BA-C108-4F0A-ACB8-7EE9CE922C6F}" type="slidenum">
              <a:rPr lang="en-GB" smtClean="0">
                <a:solidFill>
                  <a:prstClr val="black"/>
                </a:solidFill>
              </a:rPr>
              <a:pPr>
                <a:defRPr/>
              </a:pPr>
              <a:t>2</a:t>
            </a:fld>
            <a:endParaRPr lang="en-GB">
              <a:solidFill>
                <a:prstClr val="black"/>
              </a:solidFill>
            </a:endParaRPr>
          </a:p>
        </p:txBody>
      </p:sp>
    </p:spTree>
    <p:extLst>
      <p:ext uri="{BB962C8B-B14F-4D97-AF65-F5344CB8AC3E}">
        <p14:creationId xmlns:p14="http://schemas.microsoft.com/office/powerpoint/2010/main" val="10657395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smtClean="0">
              <a:solidFill>
                <a:schemeClr val="tx1"/>
              </a:solidFill>
              <a:effectLst/>
            </a:endParaRPr>
          </a:p>
        </p:txBody>
      </p:sp>
      <p:sp>
        <p:nvSpPr>
          <p:cNvPr id="4" name="Slide Number Placeholder 3"/>
          <p:cNvSpPr>
            <a:spLocks noGrp="1"/>
          </p:cNvSpPr>
          <p:nvPr>
            <p:ph type="sldNum" sz="quarter" idx="10"/>
          </p:nvPr>
        </p:nvSpPr>
        <p:spPr/>
        <p:txBody>
          <a:bodyPr/>
          <a:lstStyle/>
          <a:p>
            <a:pPr>
              <a:defRPr/>
            </a:pPr>
            <a:fld id="{41D265BA-C108-4F0A-ACB8-7EE9CE922C6F}" type="slidenum">
              <a:rPr lang="en-GB" smtClean="0"/>
              <a:pPr>
                <a:defRPr/>
              </a:pPr>
              <a:t>20</a:t>
            </a:fld>
            <a:endParaRPr lang="en-GB"/>
          </a:p>
        </p:txBody>
      </p:sp>
    </p:spTree>
    <p:extLst>
      <p:ext uri="{BB962C8B-B14F-4D97-AF65-F5344CB8AC3E}">
        <p14:creationId xmlns:p14="http://schemas.microsoft.com/office/powerpoint/2010/main" val="10657395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41D265BA-C108-4F0A-ACB8-7EE9CE922C6F}" type="slidenum">
              <a:rPr lang="en-GB" smtClean="0"/>
              <a:pPr>
                <a:defRPr/>
              </a:pPr>
              <a:t>21</a:t>
            </a:fld>
            <a:endParaRPr lang="en-GB"/>
          </a:p>
        </p:txBody>
      </p:sp>
    </p:spTree>
    <p:extLst>
      <p:ext uri="{BB962C8B-B14F-4D97-AF65-F5344CB8AC3E}">
        <p14:creationId xmlns:p14="http://schemas.microsoft.com/office/powerpoint/2010/main" val="10657395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41D265BA-C108-4F0A-ACB8-7EE9CE922C6F}" type="slidenum">
              <a:rPr lang="en-GB" smtClean="0">
                <a:solidFill>
                  <a:prstClr val="black"/>
                </a:solidFill>
              </a:rPr>
              <a:pPr>
                <a:defRPr/>
              </a:pPr>
              <a:t>22</a:t>
            </a:fld>
            <a:endParaRPr lang="en-GB">
              <a:solidFill>
                <a:prstClr val="black"/>
              </a:solidFill>
            </a:endParaRPr>
          </a:p>
        </p:txBody>
      </p:sp>
    </p:spTree>
    <p:extLst>
      <p:ext uri="{BB962C8B-B14F-4D97-AF65-F5344CB8AC3E}">
        <p14:creationId xmlns:p14="http://schemas.microsoft.com/office/powerpoint/2010/main" val="10657395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41D265BA-C108-4F0A-ACB8-7EE9CE922C6F}" type="slidenum">
              <a:rPr lang="en-GB" smtClean="0">
                <a:solidFill>
                  <a:prstClr val="black"/>
                </a:solidFill>
              </a:rPr>
              <a:pPr>
                <a:defRPr/>
              </a:pPr>
              <a:t>23</a:t>
            </a:fld>
            <a:endParaRPr lang="en-GB">
              <a:solidFill>
                <a:prstClr val="black"/>
              </a:solidFill>
            </a:endParaRPr>
          </a:p>
        </p:txBody>
      </p:sp>
    </p:spTree>
    <p:extLst>
      <p:ext uri="{BB962C8B-B14F-4D97-AF65-F5344CB8AC3E}">
        <p14:creationId xmlns:p14="http://schemas.microsoft.com/office/powerpoint/2010/main" val="10657395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41D265BA-C108-4F0A-ACB8-7EE9CE922C6F}" type="slidenum">
              <a:rPr lang="en-GB" smtClean="0">
                <a:solidFill>
                  <a:prstClr val="black"/>
                </a:solidFill>
              </a:rPr>
              <a:pPr>
                <a:defRPr/>
              </a:pPr>
              <a:t>24</a:t>
            </a:fld>
            <a:endParaRPr lang="en-GB">
              <a:solidFill>
                <a:prstClr val="black"/>
              </a:solidFill>
            </a:endParaRPr>
          </a:p>
        </p:txBody>
      </p:sp>
    </p:spTree>
    <p:extLst>
      <p:ext uri="{BB962C8B-B14F-4D97-AF65-F5344CB8AC3E}">
        <p14:creationId xmlns:p14="http://schemas.microsoft.com/office/powerpoint/2010/main" val="10657395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defTabSz="912813" eaLnBrk="0" hangingPunct="0">
              <a:defRPr>
                <a:solidFill>
                  <a:schemeClr val="tx1"/>
                </a:solidFill>
                <a:latin typeface="Arial" charset="0"/>
              </a:defRPr>
            </a:lvl1pPr>
            <a:lvl2pPr marL="742950" indent="-285750" defTabSz="912813" eaLnBrk="0" hangingPunct="0">
              <a:defRPr>
                <a:solidFill>
                  <a:schemeClr val="tx1"/>
                </a:solidFill>
                <a:latin typeface="Arial" charset="0"/>
              </a:defRPr>
            </a:lvl2pPr>
            <a:lvl3pPr marL="1143000" indent="-228600" defTabSz="912813" eaLnBrk="0" hangingPunct="0">
              <a:defRPr>
                <a:solidFill>
                  <a:schemeClr val="tx1"/>
                </a:solidFill>
                <a:latin typeface="Arial" charset="0"/>
              </a:defRPr>
            </a:lvl3pPr>
            <a:lvl4pPr marL="1600200" indent="-228600" defTabSz="912813" eaLnBrk="0" hangingPunct="0">
              <a:defRPr>
                <a:solidFill>
                  <a:schemeClr val="tx1"/>
                </a:solidFill>
                <a:latin typeface="Arial" charset="0"/>
              </a:defRPr>
            </a:lvl4pPr>
            <a:lvl5pPr marL="2057400" indent="-228600" defTabSz="912813" eaLnBrk="0" hangingPunct="0">
              <a:defRPr>
                <a:solidFill>
                  <a:schemeClr val="tx1"/>
                </a:solidFill>
                <a:latin typeface="Arial" charset="0"/>
              </a:defRPr>
            </a:lvl5pPr>
            <a:lvl6pPr marL="2514600" indent="-228600" defTabSz="912813" eaLnBrk="0" fontAlgn="base" hangingPunct="0">
              <a:spcBef>
                <a:spcPct val="0"/>
              </a:spcBef>
              <a:spcAft>
                <a:spcPct val="0"/>
              </a:spcAft>
              <a:defRPr>
                <a:solidFill>
                  <a:schemeClr val="tx1"/>
                </a:solidFill>
                <a:latin typeface="Arial" charset="0"/>
              </a:defRPr>
            </a:lvl6pPr>
            <a:lvl7pPr marL="2971800" indent="-228600" defTabSz="912813" eaLnBrk="0" fontAlgn="base" hangingPunct="0">
              <a:spcBef>
                <a:spcPct val="0"/>
              </a:spcBef>
              <a:spcAft>
                <a:spcPct val="0"/>
              </a:spcAft>
              <a:defRPr>
                <a:solidFill>
                  <a:schemeClr val="tx1"/>
                </a:solidFill>
                <a:latin typeface="Arial" charset="0"/>
              </a:defRPr>
            </a:lvl7pPr>
            <a:lvl8pPr marL="3429000" indent="-228600" defTabSz="912813" eaLnBrk="0" fontAlgn="base" hangingPunct="0">
              <a:spcBef>
                <a:spcPct val="0"/>
              </a:spcBef>
              <a:spcAft>
                <a:spcPct val="0"/>
              </a:spcAft>
              <a:defRPr>
                <a:solidFill>
                  <a:schemeClr val="tx1"/>
                </a:solidFill>
                <a:latin typeface="Arial" charset="0"/>
              </a:defRPr>
            </a:lvl8pPr>
            <a:lvl9pPr marL="3886200" indent="-228600" defTabSz="912813" eaLnBrk="0" fontAlgn="base" hangingPunct="0">
              <a:spcBef>
                <a:spcPct val="0"/>
              </a:spcBef>
              <a:spcAft>
                <a:spcPct val="0"/>
              </a:spcAft>
              <a:defRPr>
                <a:solidFill>
                  <a:schemeClr val="tx1"/>
                </a:solidFill>
                <a:latin typeface="Arial" charset="0"/>
              </a:defRPr>
            </a:lvl9pPr>
          </a:lstStyle>
          <a:p>
            <a:pPr eaLnBrk="1" hangingPunct="1"/>
            <a:fld id="{EA699FF9-5BA2-4BB0-875D-101DD06C1289}" type="slidenum">
              <a:rPr lang="en-GB" smtClean="0"/>
              <a:pPr eaLnBrk="1" hangingPunct="1"/>
              <a:t>25</a:t>
            </a:fld>
            <a:endParaRPr lang="en-GB"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baseline="0"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41D265BA-C108-4F0A-ACB8-7EE9CE922C6F}" type="slidenum">
              <a:rPr lang="en-GB" smtClean="0"/>
              <a:pPr>
                <a:defRPr/>
              </a:pPr>
              <a:t>3</a:t>
            </a:fld>
            <a:endParaRPr lang="en-GB"/>
          </a:p>
        </p:txBody>
      </p:sp>
    </p:spTree>
    <p:extLst>
      <p:ext uri="{BB962C8B-B14F-4D97-AF65-F5344CB8AC3E}">
        <p14:creationId xmlns:p14="http://schemas.microsoft.com/office/powerpoint/2010/main" val="1065739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i="1" dirty="0" smtClean="0"/>
          </a:p>
        </p:txBody>
      </p:sp>
      <p:sp>
        <p:nvSpPr>
          <p:cNvPr id="4" name="Slide Number Placeholder 3"/>
          <p:cNvSpPr>
            <a:spLocks noGrp="1"/>
          </p:cNvSpPr>
          <p:nvPr>
            <p:ph type="sldNum" sz="quarter" idx="10"/>
          </p:nvPr>
        </p:nvSpPr>
        <p:spPr/>
        <p:txBody>
          <a:bodyPr/>
          <a:lstStyle/>
          <a:p>
            <a:pPr>
              <a:defRPr/>
            </a:pPr>
            <a:fld id="{41D265BA-C108-4F0A-ACB8-7EE9CE922C6F}" type="slidenum">
              <a:rPr lang="en-GB" smtClean="0">
                <a:solidFill>
                  <a:prstClr val="black"/>
                </a:solidFill>
              </a:rPr>
              <a:pPr>
                <a:defRPr/>
              </a:pPr>
              <a:t>4</a:t>
            </a:fld>
            <a:endParaRPr lang="en-GB">
              <a:solidFill>
                <a:prstClr val="black"/>
              </a:solidFill>
            </a:endParaRPr>
          </a:p>
        </p:txBody>
      </p:sp>
    </p:spTree>
    <p:extLst>
      <p:ext uri="{BB962C8B-B14F-4D97-AF65-F5344CB8AC3E}">
        <p14:creationId xmlns:p14="http://schemas.microsoft.com/office/powerpoint/2010/main" val="106573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41D265BA-C108-4F0A-ACB8-7EE9CE922C6F}" type="slidenum">
              <a:rPr lang="en-GB" smtClean="0">
                <a:solidFill>
                  <a:prstClr val="black"/>
                </a:solidFill>
              </a:rPr>
              <a:pPr>
                <a:defRPr/>
              </a:pPr>
              <a:t>5</a:t>
            </a:fld>
            <a:endParaRPr lang="en-GB">
              <a:solidFill>
                <a:prstClr val="black"/>
              </a:solidFill>
            </a:endParaRPr>
          </a:p>
        </p:txBody>
      </p:sp>
    </p:spTree>
    <p:extLst>
      <p:ext uri="{BB962C8B-B14F-4D97-AF65-F5344CB8AC3E}">
        <p14:creationId xmlns:p14="http://schemas.microsoft.com/office/powerpoint/2010/main" val="10657395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41D265BA-C108-4F0A-ACB8-7EE9CE922C6F}" type="slidenum">
              <a:rPr lang="en-GB" smtClean="0">
                <a:solidFill>
                  <a:prstClr val="black"/>
                </a:solidFill>
              </a:rPr>
              <a:pPr>
                <a:defRPr/>
              </a:pPr>
              <a:t>6</a:t>
            </a:fld>
            <a:endParaRPr lang="en-GB">
              <a:solidFill>
                <a:prstClr val="black"/>
              </a:solidFill>
            </a:endParaRPr>
          </a:p>
        </p:txBody>
      </p:sp>
    </p:spTree>
    <p:extLst>
      <p:ext uri="{BB962C8B-B14F-4D97-AF65-F5344CB8AC3E}">
        <p14:creationId xmlns:p14="http://schemas.microsoft.com/office/powerpoint/2010/main" val="1065739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41D265BA-C108-4F0A-ACB8-7EE9CE922C6F}" type="slidenum">
              <a:rPr lang="en-GB" smtClean="0">
                <a:solidFill>
                  <a:prstClr val="black"/>
                </a:solidFill>
              </a:rPr>
              <a:pPr>
                <a:defRPr/>
              </a:pPr>
              <a:t>7</a:t>
            </a:fld>
            <a:endParaRPr lang="en-GB">
              <a:solidFill>
                <a:prstClr val="black"/>
              </a:solidFill>
            </a:endParaRPr>
          </a:p>
        </p:txBody>
      </p:sp>
    </p:spTree>
    <p:extLst>
      <p:ext uri="{BB962C8B-B14F-4D97-AF65-F5344CB8AC3E}">
        <p14:creationId xmlns:p14="http://schemas.microsoft.com/office/powerpoint/2010/main" val="10657395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41D265BA-C108-4F0A-ACB8-7EE9CE922C6F}" type="slidenum">
              <a:rPr lang="en-GB" smtClean="0"/>
              <a:pPr>
                <a:defRPr/>
              </a:pPr>
              <a:t>8</a:t>
            </a:fld>
            <a:endParaRPr lang="en-GB"/>
          </a:p>
        </p:txBody>
      </p:sp>
    </p:spTree>
    <p:extLst>
      <p:ext uri="{BB962C8B-B14F-4D97-AF65-F5344CB8AC3E}">
        <p14:creationId xmlns:p14="http://schemas.microsoft.com/office/powerpoint/2010/main" val="10657395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smtClean="0"/>
          </a:p>
        </p:txBody>
      </p:sp>
      <p:sp>
        <p:nvSpPr>
          <p:cNvPr id="4" name="Slide Number Placeholder 3"/>
          <p:cNvSpPr>
            <a:spLocks noGrp="1"/>
          </p:cNvSpPr>
          <p:nvPr>
            <p:ph type="sldNum" sz="quarter" idx="10"/>
          </p:nvPr>
        </p:nvSpPr>
        <p:spPr/>
        <p:txBody>
          <a:bodyPr/>
          <a:lstStyle/>
          <a:p>
            <a:pPr>
              <a:defRPr/>
            </a:pPr>
            <a:fld id="{41D265BA-C108-4F0A-ACB8-7EE9CE922C6F}" type="slidenum">
              <a:rPr lang="en-GB" smtClean="0">
                <a:solidFill>
                  <a:prstClr val="black"/>
                </a:solidFill>
              </a:rPr>
              <a:pPr>
                <a:defRPr/>
              </a:pPr>
              <a:t>9</a:t>
            </a:fld>
            <a:endParaRPr lang="en-GB">
              <a:solidFill>
                <a:prstClr val="black"/>
              </a:solidFill>
            </a:endParaRPr>
          </a:p>
        </p:txBody>
      </p:sp>
    </p:spTree>
    <p:extLst>
      <p:ext uri="{BB962C8B-B14F-4D97-AF65-F5344CB8AC3E}">
        <p14:creationId xmlns:p14="http://schemas.microsoft.com/office/powerpoint/2010/main" val="27768602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 Id="rId4" Type="http://schemas.openxmlformats.org/officeDocument/2006/relationships/image" Target="../media/image3.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pPr>
              <a:defRPr/>
            </a:pPr>
            <a:fld id="{B477397D-7C2A-4686-8EFB-3CA12A9A4E29}" type="slidenum">
              <a:rPr lang="en-GB" smtClean="0"/>
              <a:pPr>
                <a:defRPr/>
              </a:pPr>
              <a:t>‹#›</a:t>
            </a:fld>
            <a:endParaRPr lang="en-GB"/>
          </a:p>
        </p:txBody>
      </p:sp>
      <p:pic>
        <p:nvPicPr>
          <p:cNvPr id="7" name="Picture 17" descr="logo_for_ppt"/>
          <p:cNvPicPr>
            <a:picLocks noChangeAspect="1" noChangeArrowheads="1"/>
          </p:cNvPicPr>
          <p:nvPr userDrawn="1"/>
        </p:nvPicPr>
        <p:blipFill>
          <a:blip r:embed="rId2">
            <a:extLst>
              <a:ext uri="{28A0092B-C50C-407E-A947-70E740481C1C}">
                <a14:useLocalDpi xmlns:a14="http://schemas.microsoft.com/office/drawing/2010/main" val="0"/>
              </a:ext>
            </a:extLst>
          </a:blip>
          <a:srcRect l="11308" r="11053"/>
          <a:stretch>
            <a:fillRect/>
          </a:stretch>
        </p:blipFill>
        <p:spPr bwMode="auto">
          <a:xfrm>
            <a:off x="0" y="0"/>
            <a:ext cx="9144000" cy="174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4" descr="small box COMPETITION"/>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140200" y="6446838"/>
            <a:ext cx="852488"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9" descr="Letterhead_A4_EN3"/>
          <p:cNvPicPr>
            <a:picLocks noChangeAspect="1" noChangeArrowheads="1"/>
          </p:cNvPicPr>
          <p:nvPr userDrawn="1"/>
        </p:nvPicPr>
        <p:blipFill>
          <a:blip r:embed="rId4">
            <a:extLst>
              <a:ext uri="{28A0092B-C50C-407E-A947-70E740481C1C}">
                <a14:useLocalDpi xmlns:a14="http://schemas.microsoft.com/office/drawing/2010/main" val="0"/>
              </a:ext>
            </a:extLst>
          </a:blip>
          <a:srcRect b="4977"/>
          <a:stretch>
            <a:fillRect/>
          </a:stretch>
        </p:blipFill>
        <p:spPr bwMode="auto">
          <a:xfrm>
            <a:off x="0" y="1341438"/>
            <a:ext cx="3851275" cy="551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121050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pPr>
              <a:defRPr/>
            </a:pPr>
            <a:fld id="{819C1DBF-170A-4286-8244-E9F18CCE7F03}" type="slidenum">
              <a:rPr lang="en-GB" smtClean="0"/>
              <a:pPr>
                <a:defRPr/>
              </a:pPr>
              <a:t>‹#›</a:t>
            </a:fld>
            <a:endParaRPr lang="en-GB"/>
          </a:p>
        </p:txBody>
      </p:sp>
    </p:spTree>
    <p:extLst>
      <p:ext uri="{BB962C8B-B14F-4D97-AF65-F5344CB8AC3E}">
        <p14:creationId xmlns:p14="http://schemas.microsoft.com/office/powerpoint/2010/main" val="24405007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pPr>
              <a:defRPr/>
            </a:pPr>
            <a:fld id="{C97CB0AF-6BD6-44DA-9A35-93C688DB8965}" type="slidenum">
              <a:rPr lang="en-GB" smtClean="0"/>
              <a:pPr>
                <a:defRPr/>
              </a:pPr>
              <a:t>‹#›</a:t>
            </a:fld>
            <a:endParaRPr lang="en-GB"/>
          </a:p>
        </p:txBody>
      </p:sp>
    </p:spTree>
    <p:extLst>
      <p:ext uri="{BB962C8B-B14F-4D97-AF65-F5344CB8AC3E}">
        <p14:creationId xmlns:p14="http://schemas.microsoft.com/office/powerpoint/2010/main" val="19928695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pPr>
              <a:defRPr/>
            </a:pPr>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B477397D-7C2A-4686-8EFB-3CA12A9A4E29}" type="slidenum">
              <a:rPr lang="en-GB" smtClean="0">
                <a:solidFill>
                  <a:prstClr val="black">
                    <a:tint val="75000"/>
                  </a:prstClr>
                </a:solidFill>
              </a:rPr>
              <a:pPr>
                <a:defRPr/>
              </a:pPr>
              <a:t>‹#›</a:t>
            </a:fld>
            <a:endParaRPr lang="en-GB">
              <a:solidFill>
                <a:prstClr val="black">
                  <a:tint val="75000"/>
                </a:prstClr>
              </a:solidFill>
            </a:endParaRPr>
          </a:p>
        </p:txBody>
      </p:sp>
      <p:pic>
        <p:nvPicPr>
          <p:cNvPr id="7" name="Picture 17" descr="logo_for_ppt"/>
          <p:cNvPicPr>
            <a:picLocks noChangeAspect="1" noChangeArrowheads="1"/>
          </p:cNvPicPr>
          <p:nvPr userDrawn="1"/>
        </p:nvPicPr>
        <p:blipFill>
          <a:blip r:embed="rId2">
            <a:extLst>
              <a:ext uri="{28A0092B-C50C-407E-A947-70E740481C1C}">
                <a14:useLocalDpi xmlns:a14="http://schemas.microsoft.com/office/drawing/2010/main" val="0"/>
              </a:ext>
            </a:extLst>
          </a:blip>
          <a:srcRect l="11308" r="11053"/>
          <a:stretch>
            <a:fillRect/>
          </a:stretch>
        </p:blipFill>
        <p:spPr bwMode="auto">
          <a:xfrm>
            <a:off x="0" y="0"/>
            <a:ext cx="9144000" cy="174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4" descr="small box COMPETITION"/>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140200" y="6446838"/>
            <a:ext cx="852488"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9" descr="Letterhead_A4_EN3"/>
          <p:cNvPicPr>
            <a:picLocks noChangeAspect="1" noChangeArrowheads="1"/>
          </p:cNvPicPr>
          <p:nvPr userDrawn="1"/>
        </p:nvPicPr>
        <p:blipFill>
          <a:blip r:embed="rId4">
            <a:extLst>
              <a:ext uri="{28A0092B-C50C-407E-A947-70E740481C1C}">
                <a14:useLocalDpi xmlns:a14="http://schemas.microsoft.com/office/drawing/2010/main" val="0"/>
              </a:ext>
            </a:extLst>
          </a:blip>
          <a:srcRect b="4977"/>
          <a:stretch>
            <a:fillRect/>
          </a:stretch>
        </p:blipFill>
        <p:spPr bwMode="auto">
          <a:xfrm>
            <a:off x="0" y="1341438"/>
            <a:ext cx="3851275" cy="551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16298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E91FFCE1-424A-435D-9471-29F6EBEC1CA3}" type="slidenum">
              <a:rPr lang="en-GB" smtClean="0">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4204185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E5F71821-3918-4E09-8694-09166368D574}" type="slidenum">
              <a:rPr lang="en-GB" smtClean="0">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26799806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pPr>
              <a:defRPr/>
            </a:pPr>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E41F425D-93D0-4218-B920-49A8FD85235F}" type="slidenum">
              <a:rPr lang="en-GB" smtClean="0">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10978577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pPr>
              <a:defRPr/>
            </a:pPr>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24B6F386-BD38-4AD8-B3F3-24EA2AB1B677}" type="slidenum">
              <a:rPr lang="en-GB" smtClean="0">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3098269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pPr>
              <a:defRPr/>
            </a:pPr>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03A8D5CE-7EC7-4290-8353-1397675102B9}" type="slidenum">
              <a:rPr lang="en-GB" smtClean="0">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4753708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8AD3363B-82C7-4651-A91C-E4E396457F0C}" type="slidenum">
              <a:rPr lang="en-GB" smtClean="0">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39273765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16D5D439-1FFE-49AC-BE55-1F4BA62B9EA2}" type="slidenum">
              <a:rPr lang="en-GB" smtClean="0">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2463282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pPr>
              <a:defRPr/>
            </a:pPr>
            <a:fld id="{E91FFCE1-424A-435D-9471-29F6EBEC1CA3}" type="slidenum">
              <a:rPr lang="en-GB" smtClean="0"/>
              <a:pPr>
                <a:defRPr/>
              </a:pPr>
              <a:t>‹#›</a:t>
            </a:fld>
            <a:endParaRPr lang="en-GB"/>
          </a:p>
        </p:txBody>
      </p:sp>
    </p:spTree>
    <p:extLst>
      <p:ext uri="{BB962C8B-B14F-4D97-AF65-F5344CB8AC3E}">
        <p14:creationId xmlns:p14="http://schemas.microsoft.com/office/powerpoint/2010/main" val="31505723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1691C117-84B5-4F08-9D42-2D67FD1119A9}" type="slidenum">
              <a:rPr lang="en-GB" smtClean="0">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20392073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19C1DBF-170A-4286-8244-E9F18CCE7F03}" type="slidenum">
              <a:rPr lang="en-GB" smtClean="0">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17566795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C97CB0AF-6BD6-44DA-9A35-93C688DB8965}" type="slidenum">
              <a:rPr lang="en-GB" smtClean="0">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2953363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pPr>
              <a:defRPr/>
            </a:pPr>
            <a:fld id="{E5F71821-3918-4E09-8694-09166368D574}" type="slidenum">
              <a:rPr lang="en-GB" smtClean="0"/>
              <a:pPr>
                <a:defRPr/>
              </a:pPr>
              <a:t>‹#›</a:t>
            </a:fld>
            <a:endParaRPr lang="en-GB"/>
          </a:p>
        </p:txBody>
      </p:sp>
    </p:spTree>
    <p:extLst>
      <p:ext uri="{BB962C8B-B14F-4D97-AF65-F5344CB8AC3E}">
        <p14:creationId xmlns:p14="http://schemas.microsoft.com/office/powerpoint/2010/main" val="31228566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pPr>
              <a:defRPr/>
            </a:pPr>
            <a:fld id="{E41F425D-93D0-4218-B920-49A8FD85235F}" type="slidenum">
              <a:rPr lang="en-GB" smtClean="0"/>
              <a:pPr>
                <a:defRPr/>
              </a:pPr>
              <a:t>‹#›</a:t>
            </a:fld>
            <a:endParaRPr lang="en-GB"/>
          </a:p>
        </p:txBody>
      </p:sp>
    </p:spTree>
    <p:extLst>
      <p:ext uri="{BB962C8B-B14F-4D97-AF65-F5344CB8AC3E}">
        <p14:creationId xmlns:p14="http://schemas.microsoft.com/office/powerpoint/2010/main" val="11454663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pPr>
              <a:defRPr/>
            </a:pPr>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pPr>
              <a:defRPr/>
            </a:pPr>
            <a:fld id="{24B6F386-BD38-4AD8-B3F3-24EA2AB1B677}" type="slidenum">
              <a:rPr lang="en-GB" smtClean="0"/>
              <a:pPr>
                <a:defRPr/>
              </a:pPr>
              <a:t>‹#›</a:t>
            </a:fld>
            <a:endParaRPr lang="en-GB"/>
          </a:p>
        </p:txBody>
      </p:sp>
    </p:spTree>
    <p:extLst>
      <p:ext uri="{BB962C8B-B14F-4D97-AF65-F5344CB8AC3E}">
        <p14:creationId xmlns:p14="http://schemas.microsoft.com/office/powerpoint/2010/main" val="27902118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pPr>
              <a:defRPr/>
            </a:pPr>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pPr>
              <a:defRPr/>
            </a:pPr>
            <a:fld id="{03A8D5CE-7EC7-4290-8353-1397675102B9}" type="slidenum">
              <a:rPr lang="en-GB" smtClean="0"/>
              <a:pPr>
                <a:defRPr/>
              </a:pPr>
              <a:t>‹#›</a:t>
            </a:fld>
            <a:endParaRPr lang="en-GB"/>
          </a:p>
        </p:txBody>
      </p:sp>
    </p:spTree>
    <p:extLst>
      <p:ext uri="{BB962C8B-B14F-4D97-AF65-F5344CB8AC3E}">
        <p14:creationId xmlns:p14="http://schemas.microsoft.com/office/powerpoint/2010/main" val="6289649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pPr>
              <a:defRPr/>
            </a:pPr>
            <a:fld id="{8AD3363B-82C7-4651-A91C-E4E396457F0C}" type="slidenum">
              <a:rPr lang="en-GB" smtClean="0"/>
              <a:pPr>
                <a:defRPr/>
              </a:pPr>
              <a:t>‹#›</a:t>
            </a:fld>
            <a:endParaRPr lang="en-GB"/>
          </a:p>
        </p:txBody>
      </p:sp>
    </p:spTree>
    <p:extLst>
      <p:ext uri="{BB962C8B-B14F-4D97-AF65-F5344CB8AC3E}">
        <p14:creationId xmlns:p14="http://schemas.microsoft.com/office/powerpoint/2010/main" val="28059746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pPr>
              <a:defRPr/>
            </a:pPr>
            <a:fld id="{16D5D439-1FFE-49AC-BE55-1F4BA62B9EA2}" type="slidenum">
              <a:rPr lang="en-GB" smtClean="0"/>
              <a:pPr>
                <a:defRPr/>
              </a:pPr>
              <a:t>‹#›</a:t>
            </a:fld>
            <a:endParaRPr lang="en-GB"/>
          </a:p>
        </p:txBody>
      </p:sp>
    </p:spTree>
    <p:extLst>
      <p:ext uri="{BB962C8B-B14F-4D97-AF65-F5344CB8AC3E}">
        <p14:creationId xmlns:p14="http://schemas.microsoft.com/office/powerpoint/2010/main" val="35794398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pPr>
              <a:defRPr/>
            </a:pPr>
            <a:fld id="{1691C117-84B5-4F08-9D42-2D67FD1119A9}" type="slidenum">
              <a:rPr lang="en-GB" smtClean="0"/>
              <a:pPr>
                <a:defRPr/>
              </a:pPr>
              <a:t>‹#›</a:t>
            </a:fld>
            <a:endParaRPr lang="en-GB"/>
          </a:p>
        </p:txBody>
      </p:sp>
    </p:spTree>
    <p:extLst>
      <p:ext uri="{BB962C8B-B14F-4D97-AF65-F5344CB8AC3E}">
        <p14:creationId xmlns:p14="http://schemas.microsoft.com/office/powerpoint/2010/main" val="22746570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DD9DD76-258E-4D58-9015-1FEF46105AF6}" type="slidenum">
              <a:rPr lang="en-GB" smtClean="0"/>
              <a:pPr>
                <a:defRPr/>
              </a:pPr>
              <a:t>‹#›</a:t>
            </a:fld>
            <a:endParaRPr lang="en-GB"/>
          </a:p>
        </p:txBody>
      </p:sp>
      <p:pic>
        <p:nvPicPr>
          <p:cNvPr id="7" name="Picture 17" descr="logo_for_ppt"/>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135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0" descr="small box COMPETITION"/>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4284663" y="6524625"/>
            <a:ext cx="62547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97736665"/>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mc:AlternateContent xmlns:mc="http://schemas.openxmlformats.org/markup-compatibility/2006" xmlns:p14="http://schemas.microsoft.com/office/powerpoint/2010/main">
    <mc:Choice Requires="p14">
      <p:transition p14:dur="0"/>
    </mc:Choice>
    <mc:Fallback xmlns="">
      <p:transition/>
    </mc:Fallback>
  </mc:AlternateConten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DD9DD76-258E-4D58-9015-1FEF46105AF6}" type="slidenum">
              <a:rPr lang="en-GB" smtClean="0">
                <a:solidFill>
                  <a:prstClr val="black">
                    <a:tint val="75000"/>
                  </a:prstClr>
                </a:solidFill>
              </a:rPr>
              <a:pPr>
                <a:defRPr/>
              </a:pPr>
              <a:t>‹#›</a:t>
            </a:fld>
            <a:endParaRPr lang="en-GB">
              <a:solidFill>
                <a:prstClr val="black">
                  <a:tint val="75000"/>
                </a:prstClr>
              </a:solidFill>
            </a:endParaRPr>
          </a:p>
        </p:txBody>
      </p:sp>
      <p:pic>
        <p:nvPicPr>
          <p:cNvPr id="7" name="Picture 17" descr="logo_for_ppt"/>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135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0" descr="small box COMPETITION"/>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4284663" y="6524625"/>
            <a:ext cx="62547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79171885"/>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8.gi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8"/>
          <p:cNvSpPr>
            <a:spLocks noGrp="1" noChangeArrowheads="1"/>
          </p:cNvSpPr>
          <p:nvPr>
            <p:ph type="ctrTitle"/>
          </p:nvPr>
        </p:nvSpPr>
        <p:spPr>
          <a:xfrm>
            <a:off x="107504" y="1844824"/>
            <a:ext cx="8928992" cy="2520280"/>
          </a:xfrm>
        </p:spPr>
        <p:txBody>
          <a:bodyPr anchor="ctr">
            <a:normAutofit fontScale="90000"/>
          </a:bodyPr>
          <a:lstStyle/>
          <a:p>
            <a:r>
              <a:rPr lang="en-GB" sz="2800" b="1" i="1" dirty="0" smtClean="0"/>
              <a:t>"Imbalances" in the food supply chain: </a:t>
            </a:r>
            <a:br>
              <a:rPr lang="en-GB" sz="2800" b="1" i="1" dirty="0" smtClean="0"/>
            </a:br>
            <a:r>
              <a:rPr lang="en-GB" sz="2800" b="1" i="1" dirty="0" smtClean="0"/>
              <a:t>The Commission's approach and recent initiatives at the EU level</a:t>
            </a:r>
            <a:br>
              <a:rPr lang="en-GB" sz="2800" b="1" i="1" dirty="0" smtClean="0"/>
            </a:br>
            <a:r>
              <a:rPr lang="en-GB" sz="3200" b="1" i="1" dirty="0" smtClean="0"/>
              <a:t/>
            </a:r>
            <a:br>
              <a:rPr lang="en-GB" sz="3200" b="1" i="1" dirty="0" smtClean="0"/>
            </a:br>
            <a:r>
              <a:rPr lang="en-GB" sz="2300" i="1" dirty="0" smtClean="0"/>
              <a:t>Conference on Current </a:t>
            </a:r>
            <a:r>
              <a:rPr lang="en-GB" sz="2300" i="1" dirty="0"/>
              <a:t>Trends in Slovak and European </a:t>
            </a:r>
            <a:r>
              <a:rPr lang="en-GB" sz="2300" i="1" dirty="0" smtClean="0"/>
              <a:t>Competition Law</a:t>
            </a:r>
            <a:r>
              <a:rPr lang="en-GB" sz="2300" i="1" dirty="0"/>
              <a:t/>
            </a:r>
            <a:br>
              <a:rPr lang="en-GB" sz="2300" i="1" dirty="0"/>
            </a:br>
            <a:r>
              <a:rPr lang="en-GB" sz="2100" i="1" dirty="0" smtClean="0"/>
              <a:t>Bratislava, 14 May 2014</a:t>
            </a:r>
          </a:p>
        </p:txBody>
      </p:sp>
      <p:sp>
        <p:nvSpPr>
          <p:cNvPr id="3075" name="Rectangle 5"/>
          <p:cNvSpPr>
            <a:spLocks noGrp="1" noChangeArrowheads="1"/>
          </p:cNvSpPr>
          <p:nvPr>
            <p:ph type="subTitle" idx="1"/>
          </p:nvPr>
        </p:nvSpPr>
        <p:spPr>
          <a:xfrm>
            <a:off x="1619672" y="4868863"/>
            <a:ext cx="5904656" cy="936401"/>
          </a:xfrm>
        </p:spPr>
        <p:txBody>
          <a:bodyPr anchor="ctr">
            <a:normAutofit/>
          </a:bodyPr>
          <a:lstStyle/>
          <a:p>
            <a:pPr eaLnBrk="1" hangingPunct="1">
              <a:lnSpc>
                <a:spcPct val="80000"/>
              </a:lnSpc>
            </a:pPr>
            <a:r>
              <a:rPr lang="de-DE" sz="1500" b="1" i="1" dirty="0" smtClean="0"/>
              <a:t>An </a:t>
            </a:r>
            <a:r>
              <a:rPr lang="de-DE" sz="1500" b="1" i="1" dirty="0" err="1" smtClean="0"/>
              <a:t>Renckens</a:t>
            </a:r>
            <a:endParaRPr lang="en-GB" sz="1500" b="1" i="1" dirty="0" smtClean="0"/>
          </a:p>
          <a:p>
            <a:pPr eaLnBrk="1" hangingPunct="1">
              <a:lnSpc>
                <a:spcPct val="80000"/>
              </a:lnSpc>
            </a:pPr>
            <a:r>
              <a:rPr lang="en-GB" sz="1500" i="1" dirty="0" smtClean="0"/>
              <a:t>Member of the Food Task Force</a:t>
            </a:r>
          </a:p>
          <a:p>
            <a:pPr eaLnBrk="1" hangingPunct="1">
              <a:lnSpc>
                <a:spcPct val="80000"/>
              </a:lnSpc>
            </a:pPr>
            <a:r>
              <a:rPr lang="en-GB" sz="1500" i="1" dirty="0" smtClean="0"/>
              <a:t>DG Competition, European Commission</a:t>
            </a:r>
          </a:p>
        </p:txBody>
      </p:sp>
      <p:sp>
        <p:nvSpPr>
          <p:cNvPr id="2" name="Slide Number Placeholder 1"/>
          <p:cNvSpPr>
            <a:spLocks noGrp="1"/>
          </p:cNvSpPr>
          <p:nvPr>
            <p:ph type="sldNum" sz="quarter" idx="12"/>
          </p:nvPr>
        </p:nvSpPr>
        <p:spPr/>
        <p:txBody>
          <a:bodyPr/>
          <a:lstStyle/>
          <a:p>
            <a:pPr>
              <a:defRPr/>
            </a:pPr>
            <a:fld id="{B477397D-7C2A-4686-8EFB-3CA12A9A4E29}" type="slidenum">
              <a:rPr lang="en-GB" smtClean="0"/>
              <a:pPr>
                <a:defRPr/>
              </a:pPr>
              <a:t>1</a:t>
            </a:fld>
            <a:endParaRPr lang="en-GB"/>
          </a:p>
        </p:txBody>
      </p:sp>
      <p:sp>
        <p:nvSpPr>
          <p:cNvPr id="5" name="TextBox 1"/>
          <p:cNvSpPr txBox="1">
            <a:spLocks noChangeArrowheads="1"/>
          </p:cNvSpPr>
          <p:nvPr/>
        </p:nvSpPr>
        <p:spPr bwMode="auto">
          <a:xfrm>
            <a:off x="1331913" y="6092825"/>
            <a:ext cx="70564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i="1" dirty="0">
                <a:solidFill>
                  <a:srgbClr val="000000"/>
                </a:solidFill>
              </a:rPr>
              <a:t>The views expressed in this presentation are personal and do not commit the European Commission</a:t>
            </a:r>
            <a:endParaRPr lang="en-GB" sz="12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340768"/>
            <a:ext cx="8229600" cy="648072"/>
          </a:xfrm>
        </p:spPr>
        <p:txBody>
          <a:bodyPr>
            <a:normAutofit/>
          </a:bodyPr>
          <a:lstStyle/>
          <a:p>
            <a:r>
              <a:rPr lang="en-GB" sz="2600" b="1" dirty="0" smtClean="0"/>
              <a:t>(a) Buyer power</a:t>
            </a:r>
            <a:endParaRPr lang="en-GB" sz="2600" b="1" dirty="0"/>
          </a:p>
        </p:txBody>
      </p:sp>
      <p:sp>
        <p:nvSpPr>
          <p:cNvPr id="3" name="Content Placeholder 2"/>
          <p:cNvSpPr>
            <a:spLocks noGrp="1"/>
          </p:cNvSpPr>
          <p:nvPr>
            <p:ph idx="1"/>
          </p:nvPr>
        </p:nvSpPr>
        <p:spPr>
          <a:xfrm>
            <a:off x="395536" y="2132856"/>
            <a:ext cx="8568952" cy="4320480"/>
          </a:xfrm>
        </p:spPr>
        <p:txBody>
          <a:bodyPr>
            <a:normAutofit/>
          </a:bodyPr>
          <a:lstStyle/>
          <a:p>
            <a:pPr>
              <a:buFont typeface="Wingdings" pitchFamily="2" charset="2"/>
              <a:buChar char="ü"/>
              <a:defRPr/>
            </a:pPr>
            <a:r>
              <a:rPr lang="en-GB" sz="1800" b="1" dirty="0" smtClean="0"/>
              <a:t>EC's approach towards buyer power:</a:t>
            </a:r>
          </a:p>
          <a:p>
            <a:pPr lvl="1">
              <a:buFont typeface="Wingdings" pitchFamily="2" charset="2"/>
              <a:buChar char="ü"/>
              <a:defRPr/>
            </a:pPr>
            <a:r>
              <a:rPr lang="en-GB" sz="1600" b="1" dirty="0" smtClean="0"/>
              <a:t>Short run</a:t>
            </a:r>
            <a:r>
              <a:rPr lang="en-GB" sz="1600" dirty="0" smtClean="0"/>
              <a:t>: Buyer power is not per se bad when the benefits are passed on to the end consumer</a:t>
            </a:r>
          </a:p>
          <a:p>
            <a:pPr lvl="2">
              <a:buFont typeface="Wingdings" pitchFamily="2" charset="2"/>
              <a:buChar char="ü"/>
              <a:defRPr/>
            </a:pPr>
            <a:r>
              <a:rPr lang="en-GB" sz="1400" dirty="0" smtClean="0">
                <a:solidFill>
                  <a:prstClr val="black"/>
                </a:solidFill>
              </a:rPr>
              <a:t>Positive </a:t>
            </a:r>
            <a:r>
              <a:rPr lang="en-GB" sz="1400" dirty="0">
                <a:solidFill>
                  <a:prstClr val="black"/>
                </a:solidFill>
              </a:rPr>
              <a:t>impact on consumer </a:t>
            </a:r>
            <a:r>
              <a:rPr lang="en-GB" sz="1400" dirty="0" smtClean="0">
                <a:solidFill>
                  <a:prstClr val="black"/>
                </a:solidFill>
              </a:rPr>
              <a:t>welfare =&gt; no competition issue</a:t>
            </a:r>
          </a:p>
          <a:p>
            <a:pPr lvl="1">
              <a:buFont typeface="Wingdings" pitchFamily="2" charset="2"/>
              <a:buChar char="ü"/>
              <a:defRPr/>
            </a:pPr>
            <a:endParaRPr lang="en-GB" sz="1600" dirty="0" smtClean="0"/>
          </a:p>
          <a:p>
            <a:pPr lvl="1">
              <a:buFont typeface="Wingdings" pitchFamily="2" charset="2"/>
              <a:buChar char="ü"/>
              <a:defRPr/>
            </a:pPr>
            <a:r>
              <a:rPr lang="en-GB" sz="1600" dirty="0">
                <a:solidFill>
                  <a:prstClr val="black"/>
                </a:solidFill>
              </a:rPr>
              <a:t>Potential </a:t>
            </a:r>
            <a:r>
              <a:rPr lang="en-GB" sz="1600" b="1" dirty="0">
                <a:solidFill>
                  <a:prstClr val="black"/>
                </a:solidFill>
              </a:rPr>
              <a:t>long run impact </a:t>
            </a:r>
            <a:r>
              <a:rPr lang="en-GB" sz="1600" dirty="0" smtClean="0">
                <a:solidFill>
                  <a:prstClr val="black"/>
                </a:solidFill>
              </a:rPr>
              <a:t>of buyer power on the investment </a:t>
            </a:r>
            <a:r>
              <a:rPr lang="en-GB" sz="1600" dirty="0">
                <a:solidFill>
                  <a:prstClr val="black"/>
                </a:solidFill>
              </a:rPr>
              <a:t>in </a:t>
            </a:r>
            <a:r>
              <a:rPr lang="en-GB" sz="1600" b="1" dirty="0">
                <a:solidFill>
                  <a:prstClr val="black"/>
                </a:solidFill>
              </a:rPr>
              <a:t>innovation and choice</a:t>
            </a:r>
            <a:r>
              <a:rPr lang="en-GB" sz="1600" dirty="0">
                <a:solidFill>
                  <a:prstClr val="black"/>
                </a:solidFill>
              </a:rPr>
              <a:t> </a:t>
            </a:r>
            <a:endParaRPr lang="en-GB" sz="1600" dirty="0" smtClean="0">
              <a:solidFill>
                <a:prstClr val="black"/>
              </a:solidFill>
            </a:endParaRPr>
          </a:p>
          <a:p>
            <a:pPr lvl="2">
              <a:buFont typeface="Wingdings" pitchFamily="2" charset="2"/>
              <a:buChar char="ü"/>
              <a:defRPr/>
            </a:pPr>
            <a:r>
              <a:rPr lang="en-GB" sz="1400" dirty="0" smtClean="0">
                <a:solidFill>
                  <a:prstClr val="black"/>
                </a:solidFill>
              </a:rPr>
              <a:t>Negative impact on </a:t>
            </a:r>
            <a:r>
              <a:rPr lang="en-GB" sz="1400" dirty="0">
                <a:solidFill>
                  <a:prstClr val="black"/>
                </a:solidFill>
              </a:rPr>
              <a:t>consumer welfare =&gt; </a:t>
            </a:r>
            <a:r>
              <a:rPr lang="en-GB" sz="1400" dirty="0" smtClean="0">
                <a:solidFill>
                  <a:prstClr val="black"/>
                </a:solidFill>
              </a:rPr>
              <a:t>competition issue</a:t>
            </a:r>
            <a:endParaRPr lang="en-GB" sz="1400" dirty="0">
              <a:solidFill>
                <a:prstClr val="black"/>
              </a:solidFill>
            </a:endParaRPr>
          </a:p>
          <a:p>
            <a:pPr lvl="2">
              <a:buFont typeface="Wingdings" pitchFamily="2" charset="2"/>
              <a:buChar char="ü"/>
              <a:defRPr/>
            </a:pPr>
            <a:r>
              <a:rPr lang="en-GB" sz="1400" dirty="0" smtClean="0">
                <a:solidFill>
                  <a:prstClr val="black"/>
                </a:solidFill>
              </a:rPr>
              <a:t>Lack of strong evidence so far </a:t>
            </a:r>
            <a:r>
              <a:rPr lang="en-GB" sz="1400" dirty="0">
                <a:solidFill>
                  <a:prstClr val="black"/>
                </a:solidFill>
              </a:rPr>
              <a:t>=&gt; Retail study DG COMP</a:t>
            </a:r>
          </a:p>
          <a:p>
            <a:pPr lvl="2">
              <a:buFont typeface="Wingdings" pitchFamily="2" charset="2"/>
              <a:buChar char="ü"/>
              <a:defRPr/>
            </a:pPr>
            <a:endParaRPr lang="en-GB" sz="1600" dirty="0" smtClean="0"/>
          </a:p>
          <a:p>
            <a:pPr>
              <a:buFont typeface="Wingdings" pitchFamily="2" charset="2"/>
              <a:buChar char="ü"/>
              <a:defRPr/>
            </a:pPr>
            <a:r>
              <a:rPr lang="en-GB" sz="1800" b="1" dirty="0" smtClean="0"/>
              <a:t>Instruments </a:t>
            </a:r>
            <a:r>
              <a:rPr lang="en-GB" sz="1800" dirty="0"/>
              <a:t>to deal with </a:t>
            </a:r>
            <a:r>
              <a:rPr lang="en-GB" sz="1800" dirty="0" smtClean="0"/>
              <a:t>abuse of buyer power: </a:t>
            </a:r>
          </a:p>
          <a:p>
            <a:pPr lvl="1">
              <a:buFont typeface="Wingdings" pitchFamily="2" charset="2"/>
              <a:buChar char="ü"/>
              <a:defRPr/>
            </a:pPr>
            <a:r>
              <a:rPr lang="en-GB" sz="1600" dirty="0" smtClean="0"/>
              <a:t>Competition </a:t>
            </a:r>
            <a:r>
              <a:rPr lang="en-GB" sz="1600" dirty="0"/>
              <a:t>law</a:t>
            </a:r>
          </a:p>
          <a:p>
            <a:pPr lvl="1">
              <a:buFont typeface="Wingdings" pitchFamily="2" charset="2"/>
              <a:buChar char="ü"/>
              <a:defRPr/>
            </a:pPr>
            <a:r>
              <a:rPr lang="en-GB" sz="1600" dirty="0" smtClean="0"/>
              <a:t>Current </a:t>
            </a:r>
            <a:r>
              <a:rPr lang="en-GB" sz="1600" b="1" dirty="0" smtClean="0"/>
              <a:t>EU competition </a:t>
            </a:r>
            <a:r>
              <a:rPr lang="en-GB" sz="1600" b="1" dirty="0"/>
              <a:t>law instruments </a:t>
            </a:r>
            <a:r>
              <a:rPr lang="en-GB" sz="1600" dirty="0"/>
              <a:t>are </a:t>
            </a:r>
            <a:r>
              <a:rPr lang="en-GB" sz="1600" dirty="0" smtClean="0"/>
              <a:t>considered to be sufficient </a:t>
            </a:r>
            <a:r>
              <a:rPr lang="en-GB" sz="1600" dirty="0"/>
              <a:t>to deal with potential </a:t>
            </a:r>
            <a:r>
              <a:rPr lang="en-GB" sz="1600" u="sng" dirty="0"/>
              <a:t>abuses</a:t>
            </a:r>
            <a:r>
              <a:rPr lang="en-GB" sz="1600" dirty="0"/>
              <a:t> of buyer power</a:t>
            </a:r>
          </a:p>
          <a:p>
            <a:pPr lvl="2">
              <a:buFont typeface="Wingdings" pitchFamily="2" charset="2"/>
              <a:buChar char="ü"/>
              <a:defRPr/>
            </a:pPr>
            <a:r>
              <a:rPr lang="en-GB" sz="1400" dirty="0">
                <a:solidFill>
                  <a:prstClr val="black"/>
                </a:solidFill>
              </a:rPr>
              <a:t>Cf. Vertical Guidelines, BER, etc. </a:t>
            </a:r>
            <a:endParaRPr lang="en-GB" sz="1400" dirty="0" smtClean="0">
              <a:solidFill>
                <a:prstClr val="black"/>
              </a:solidFill>
            </a:endParaRPr>
          </a:p>
          <a:p>
            <a:pPr lvl="2">
              <a:buFont typeface="Wingdings" pitchFamily="2" charset="2"/>
              <a:buChar char="ü"/>
              <a:defRPr/>
            </a:pPr>
            <a:r>
              <a:rPr lang="en-GB" sz="1400" dirty="0" smtClean="0">
                <a:solidFill>
                  <a:prstClr val="black"/>
                </a:solidFill>
              </a:rPr>
              <a:t>However, change in competition rules for the agricultural sector! Cf. CAP reform</a:t>
            </a:r>
            <a:endParaRPr lang="en-GB" sz="1400" dirty="0">
              <a:solidFill>
                <a:prstClr val="black"/>
              </a:solidFill>
            </a:endParaRPr>
          </a:p>
          <a:p>
            <a:pPr>
              <a:buFont typeface="Wingdings" pitchFamily="2" charset="2"/>
              <a:buChar char="ü"/>
              <a:defRPr/>
            </a:pPr>
            <a:endParaRPr lang="en-GB" sz="2000" dirty="0"/>
          </a:p>
        </p:txBody>
      </p:sp>
      <p:sp>
        <p:nvSpPr>
          <p:cNvPr id="4" name="Slide Number Placeholder 3"/>
          <p:cNvSpPr>
            <a:spLocks noGrp="1"/>
          </p:cNvSpPr>
          <p:nvPr>
            <p:ph type="sldNum" sz="quarter" idx="12"/>
          </p:nvPr>
        </p:nvSpPr>
        <p:spPr/>
        <p:txBody>
          <a:bodyPr/>
          <a:lstStyle/>
          <a:p>
            <a:pPr>
              <a:defRPr/>
            </a:pPr>
            <a:fld id="{E91FFCE1-424A-435D-9471-29F6EBEC1CA3}" type="slidenum">
              <a:rPr lang="en-GB" smtClean="0">
                <a:solidFill>
                  <a:prstClr val="black">
                    <a:tint val="75000"/>
                  </a:prstClr>
                </a:solidFill>
              </a:rPr>
              <a:pPr>
                <a:defRPr/>
              </a:pPr>
              <a:t>10</a:t>
            </a:fld>
            <a:endParaRPr lang="en-GB" dirty="0">
              <a:solidFill>
                <a:prstClr val="black">
                  <a:tint val="75000"/>
                </a:prstClr>
              </a:solidFill>
            </a:endParaRPr>
          </a:p>
        </p:txBody>
      </p:sp>
    </p:spTree>
    <p:extLst>
      <p:ext uri="{BB962C8B-B14F-4D97-AF65-F5344CB8AC3E}">
        <p14:creationId xmlns:p14="http://schemas.microsoft.com/office/powerpoint/2010/main" val="9660962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340768"/>
            <a:ext cx="8229600" cy="648072"/>
          </a:xfrm>
        </p:spPr>
        <p:txBody>
          <a:bodyPr>
            <a:normAutofit/>
          </a:bodyPr>
          <a:lstStyle/>
          <a:p>
            <a:r>
              <a:rPr lang="en-GB" sz="2600" b="1" dirty="0" smtClean="0"/>
              <a:t>(b) Bargaining power – Approach at EU and national levels</a:t>
            </a:r>
            <a:endParaRPr lang="en-GB" sz="2600" b="1" dirty="0"/>
          </a:p>
        </p:txBody>
      </p:sp>
      <p:sp>
        <p:nvSpPr>
          <p:cNvPr id="3" name="Content Placeholder 2"/>
          <p:cNvSpPr>
            <a:spLocks noGrp="1"/>
          </p:cNvSpPr>
          <p:nvPr>
            <p:ph idx="1"/>
          </p:nvPr>
        </p:nvSpPr>
        <p:spPr>
          <a:xfrm>
            <a:off x="395536" y="2132856"/>
            <a:ext cx="8568952" cy="4320480"/>
          </a:xfrm>
        </p:spPr>
        <p:txBody>
          <a:bodyPr>
            <a:normAutofit/>
          </a:bodyPr>
          <a:lstStyle/>
          <a:p>
            <a:pPr>
              <a:buFont typeface="Wingdings" pitchFamily="2" charset="2"/>
              <a:buChar char="ü"/>
              <a:defRPr/>
            </a:pPr>
            <a:r>
              <a:rPr lang="en-GB" sz="1800" b="1" dirty="0" smtClean="0"/>
              <a:t>EC's approach towards bargaining power:</a:t>
            </a:r>
            <a:endParaRPr lang="en-GB" sz="1800" b="1" dirty="0"/>
          </a:p>
          <a:p>
            <a:pPr lvl="1">
              <a:buFont typeface="Wingdings" pitchFamily="2" charset="2"/>
              <a:buChar char="ü"/>
              <a:defRPr/>
            </a:pPr>
            <a:r>
              <a:rPr lang="en-GB" sz="1600" dirty="0" smtClean="0"/>
              <a:t>Explicit </a:t>
            </a:r>
            <a:r>
              <a:rPr lang="en-GB" sz="1600" b="1" dirty="0"/>
              <a:t>demarcation</a:t>
            </a:r>
            <a:r>
              <a:rPr lang="en-GB" sz="1600" dirty="0"/>
              <a:t> between </a:t>
            </a:r>
            <a:r>
              <a:rPr lang="en-GB" sz="1600" dirty="0" smtClean="0"/>
              <a:t>anticompetitive behaviour </a:t>
            </a:r>
            <a:r>
              <a:rPr lang="en-GB" sz="1600" dirty="0"/>
              <a:t>and unfair trading practices under Regulation </a:t>
            </a:r>
            <a:r>
              <a:rPr lang="en-GB" sz="1600" dirty="0" smtClean="0"/>
              <a:t>1/2003</a:t>
            </a:r>
          </a:p>
          <a:p>
            <a:pPr lvl="2">
              <a:buFont typeface="Wingdings" pitchFamily="2" charset="2"/>
              <a:buChar char="ü"/>
              <a:defRPr/>
            </a:pPr>
            <a:r>
              <a:rPr lang="en-GB" sz="1400" dirty="0"/>
              <a:t>Competition law </a:t>
            </a:r>
            <a:r>
              <a:rPr lang="en-GB" sz="1400" dirty="0" smtClean="0"/>
              <a:t>is usually not considered to be the appropriate tool to address conflicts/unfair </a:t>
            </a:r>
            <a:r>
              <a:rPr lang="en-GB" sz="1400" dirty="0"/>
              <a:t>trading practices in bilateral </a:t>
            </a:r>
            <a:r>
              <a:rPr lang="en-GB" sz="1400" dirty="0" smtClean="0"/>
              <a:t>negotiations since it is hard to show effects on the entire market and harm to consumer welfare</a:t>
            </a:r>
          </a:p>
          <a:p>
            <a:pPr lvl="2">
              <a:buFont typeface="Wingdings" pitchFamily="2" charset="2"/>
              <a:buChar char="ü"/>
              <a:defRPr/>
            </a:pPr>
            <a:r>
              <a:rPr lang="en-GB" sz="1400" dirty="0"/>
              <a:t>But in some cases </a:t>
            </a:r>
            <a:r>
              <a:rPr lang="en-GB" sz="1400" b="1" dirty="0"/>
              <a:t>overlap</a:t>
            </a:r>
            <a:r>
              <a:rPr lang="en-GB" sz="1400" dirty="0"/>
              <a:t> can exist; E.g. Tying by a dominant </a:t>
            </a:r>
            <a:r>
              <a:rPr lang="en-GB" sz="1400" dirty="0" smtClean="0"/>
              <a:t>supplier can be a bilateral unfair trading issue with impact on consumer welfare </a:t>
            </a:r>
            <a:r>
              <a:rPr lang="en-GB" sz="1400" dirty="0"/>
              <a:t>(cf. Coca-Cola case)</a:t>
            </a:r>
          </a:p>
          <a:p>
            <a:pPr lvl="1">
              <a:buFont typeface="Wingdings" pitchFamily="2" charset="2"/>
              <a:buChar char="ü"/>
              <a:defRPr/>
            </a:pPr>
            <a:endParaRPr lang="en-GB" sz="1600" dirty="0" smtClean="0"/>
          </a:p>
          <a:p>
            <a:pPr>
              <a:buFont typeface="Wingdings" pitchFamily="2" charset="2"/>
              <a:buChar char="ü"/>
              <a:defRPr/>
            </a:pPr>
            <a:r>
              <a:rPr lang="en-GB" sz="1800" b="1" dirty="0" smtClean="0"/>
              <a:t>Member States' approach </a:t>
            </a:r>
            <a:r>
              <a:rPr lang="en-GB" sz="1800" b="1" dirty="0"/>
              <a:t>towards bargaining power</a:t>
            </a:r>
            <a:r>
              <a:rPr lang="en-GB" sz="1800" b="1" dirty="0" smtClean="0"/>
              <a:t>:</a:t>
            </a:r>
            <a:endParaRPr lang="en-GB" sz="1800" dirty="0" smtClean="0"/>
          </a:p>
          <a:p>
            <a:pPr lvl="1">
              <a:buFont typeface="Wingdings" pitchFamily="2" charset="2"/>
              <a:buChar char="ü"/>
              <a:defRPr/>
            </a:pPr>
            <a:r>
              <a:rPr lang="en-GB" sz="1600" dirty="0" smtClean="0"/>
              <a:t>There is not always a clear distinction within competition law (cf. at national level laws exceeding the scope of Art.102 may exist) </a:t>
            </a:r>
          </a:p>
          <a:p>
            <a:pPr lvl="1">
              <a:buFont typeface="Wingdings" pitchFamily="2" charset="2"/>
              <a:buChar char="ü"/>
              <a:defRPr/>
            </a:pPr>
            <a:r>
              <a:rPr lang="en-GB" sz="1600" dirty="0" smtClean="0"/>
              <a:t>Recently many Member States and national competition authorities</a:t>
            </a:r>
            <a:r>
              <a:rPr lang="en-GB" sz="1600" dirty="0" smtClean="0">
                <a:solidFill>
                  <a:prstClr val="black"/>
                </a:solidFill>
              </a:rPr>
              <a:t> </a:t>
            </a:r>
            <a:r>
              <a:rPr lang="en-GB" sz="1600" dirty="0">
                <a:solidFill>
                  <a:prstClr val="black"/>
                </a:solidFill>
              </a:rPr>
              <a:t>have been advocating the adoption/implementation of legislation or codes of good practice</a:t>
            </a:r>
          </a:p>
          <a:p>
            <a:pPr lvl="1">
              <a:buFont typeface="Wingdings" pitchFamily="2" charset="2"/>
              <a:buChar char="ü"/>
              <a:defRPr/>
            </a:pPr>
            <a:endParaRPr lang="en-GB" sz="1600" dirty="0" smtClean="0"/>
          </a:p>
        </p:txBody>
      </p:sp>
      <p:sp>
        <p:nvSpPr>
          <p:cNvPr id="4" name="Slide Number Placeholder 3"/>
          <p:cNvSpPr>
            <a:spLocks noGrp="1"/>
          </p:cNvSpPr>
          <p:nvPr>
            <p:ph type="sldNum" sz="quarter" idx="12"/>
          </p:nvPr>
        </p:nvSpPr>
        <p:spPr/>
        <p:txBody>
          <a:bodyPr/>
          <a:lstStyle/>
          <a:p>
            <a:pPr>
              <a:defRPr/>
            </a:pPr>
            <a:fld id="{E91FFCE1-424A-435D-9471-29F6EBEC1CA3}" type="slidenum">
              <a:rPr lang="en-GB" smtClean="0">
                <a:solidFill>
                  <a:prstClr val="black">
                    <a:tint val="75000"/>
                  </a:prstClr>
                </a:solidFill>
              </a:rPr>
              <a:pPr>
                <a:defRPr/>
              </a:pPr>
              <a:t>11</a:t>
            </a:fld>
            <a:endParaRPr lang="en-GB" dirty="0">
              <a:solidFill>
                <a:prstClr val="black">
                  <a:tint val="75000"/>
                </a:prstClr>
              </a:solidFill>
            </a:endParaRPr>
          </a:p>
        </p:txBody>
      </p:sp>
    </p:spTree>
    <p:extLst>
      <p:ext uri="{BB962C8B-B14F-4D97-AF65-F5344CB8AC3E}">
        <p14:creationId xmlns:p14="http://schemas.microsoft.com/office/powerpoint/2010/main" val="2570897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268760"/>
            <a:ext cx="8229600" cy="648072"/>
          </a:xfrm>
        </p:spPr>
        <p:txBody>
          <a:bodyPr>
            <a:normAutofit/>
          </a:bodyPr>
          <a:lstStyle/>
          <a:p>
            <a:r>
              <a:rPr lang="en-GB" sz="2600" b="1" dirty="0" smtClean="0"/>
              <a:t>(b) Bargaining power – Policy instruments</a:t>
            </a:r>
            <a:endParaRPr lang="en-GB" sz="2600" b="1" dirty="0"/>
          </a:p>
        </p:txBody>
      </p:sp>
      <p:sp>
        <p:nvSpPr>
          <p:cNvPr id="3" name="Content Placeholder 2"/>
          <p:cNvSpPr>
            <a:spLocks noGrp="1"/>
          </p:cNvSpPr>
          <p:nvPr>
            <p:ph idx="1"/>
          </p:nvPr>
        </p:nvSpPr>
        <p:spPr>
          <a:xfrm>
            <a:off x="395536" y="1916832"/>
            <a:ext cx="8568952" cy="4680520"/>
          </a:xfrm>
        </p:spPr>
        <p:txBody>
          <a:bodyPr>
            <a:normAutofit fontScale="85000" lnSpcReduction="20000"/>
          </a:bodyPr>
          <a:lstStyle/>
          <a:p>
            <a:pPr>
              <a:buFont typeface="Wingdings" pitchFamily="2" charset="2"/>
              <a:buChar char="ü"/>
              <a:defRPr/>
            </a:pPr>
            <a:r>
              <a:rPr lang="en-GB" sz="1700" b="1" dirty="0" smtClean="0"/>
              <a:t>At EU level: </a:t>
            </a:r>
          </a:p>
          <a:p>
            <a:pPr lvl="1">
              <a:buFont typeface="Wingdings" pitchFamily="2" charset="2"/>
              <a:buChar char="ü"/>
              <a:defRPr/>
            </a:pPr>
            <a:r>
              <a:rPr lang="en-GB" sz="1500" dirty="0" smtClean="0"/>
              <a:t>Competition law (Art.102 – Abuse of a dominant position): limited application!</a:t>
            </a:r>
          </a:p>
          <a:p>
            <a:pPr lvl="1">
              <a:buFont typeface="Wingdings" pitchFamily="2" charset="2"/>
              <a:buChar char="ü"/>
              <a:defRPr/>
            </a:pPr>
            <a:r>
              <a:rPr lang="en-GB" sz="1500" dirty="0" smtClean="0"/>
              <a:t>Food sector: Voluntary </a:t>
            </a:r>
            <a:r>
              <a:rPr lang="en-GB" sz="1500" dirty="0"/>
              <a:t>code of good </a:t>
            </a:r>
            <a:r>
              <a:rPr lang="en-GB" sz="1500" dirty="0" smtClean="0"/>
              <a:t>practices under the High Level Forum for a Better Functioning Food Supply Chain</a:t>
            </a:r>
          </a:p>
          <a:p>
            <a:pPr lvl="1">
              <a:buFont typeface="Wingdings" pitchFamily="2" charset="2"/>
              <a:buChar char="ü"/>
              <a:defRPr/>
            </a:pPr>
            <a:r>
              <a:rPr lang="en-GB" sz="1500" dirty="0" smtClean="0"/>
              <a:t>Other policy options currently under consideration</a:t>
            </a:r>
          </a:p>
          <a:p>
            <a:pPr lvl="2">
              <a:buFont typeface="Wingdings" pitchFamily="2" charset="2"/>
              <a:buChar char="ü"/>
              <a:defRPr/>
            </a:pPr>
            <a:endParaRPr lang="en-GB" sz="1400" dirty="0" smtClean="0"/>
          </a:p>
          <a:p>
            <a:pPr>
              <a:buFont typeface="Wingdings" pitchFamily="2" charset="2"/>
              <a:buChar char="ü"/>
              <a:defRPr/>
            </a:pPr>
            <a:r>
              <a:rPr lang="en-GB" sz="1700" b="1" dirty="0" smtClean="0"/>
              <a:t>At Member State level: </a:t>
            </a:r>
          </a:p>
          <a:p>
            <a:pPr lvl="1">
              <a:buFont typeface="Wingdings" pitchFamily="2" charset="2"/>
              <a:buChar char="ü"/>
              <a:defRPr/>
            </a:pPr>
            <a:r>
              <a:rPr lang="en-GB" sz="1500" u="sng" dirty="0"/>
              <a:t>Contract law or civil law </a:t>
            </a:r>
            <a:r>
              <a:rPr lang="en-GB" sz="1500" dirty="0"/>
              <a:t>in many Member States (generally not considered to give sufficient protection against UTPs)</a:t>
            </a:r>
          </a:p>
          <a:p>
            <a:pPr lvl="1">
              <a:buFont typeface="Wingdings" pitchFamily="2" charset="2"/>
              <a:buChar char="ü"/>
              <a:defRPr/>
            </a:pPr>
            <a:endParaRPr lang="en-GB" sz="1600" dirty="0" smtClean="0"/>
          </a:p>
          <a:p>
            <a:pPr lvl="1">
              <a:buFont typeface="Wingdings" pitchFamily="2" charset="2"/>
              <a:buChar char="ü"/>
              <a:defRPr/>
            </a:pPr>
            <a:r>
              <a:rPr lang="en-GB" sz="1500" u="sng" dirty="0" smtClean="0"/>
              <a:t>Competition law</a:t>
            </a:r>
            <a:r>
              <a:rPr lang="en-GB" sz="1500" dirty="0" smtClean="0"/>
              <a:t>: Art.102 and national laws on economic dependency/superior bargaining power going beyond the application of Art.102</a:t>
            </a:r>
          </a:p>
          <a:p>
            <a:pPr lvl="2">
              <a:buFont typeface="Wingdings" pitchFamily="2" charset="2"/>
              <a:buChar char="ü"/>
              <a:defRPr/>
            </a:pPr>
            <a:r>
              <a:rPr lang="en-GB" sz="1400" dirty="0" smtClean="0"/>
              <a:t>E.g. Czech Republic (Act on significant market power in the sale of agricultural and food products; implemented by the Office for Protection of Competition), </a:t>
            </a:r>
            <a:r>
              <a:rPr lang="en-GB" sz="1400" dirty="0"/>
              <a:t>Germany, France (DGCCRF has powers to intervene</a:t>
            </a:r>
            <a:r>
              <a:rPr lang="en-GB" sz="1400" dirty="0" smtClean="0"/>
              <a:t>), Portugal (competition law revised in 2012 to include abuse of economic dependence)</a:t>
            </a:r>
          </a:p>
          <a:p>
            <a:pPr lvl="2">
              <a:buFont typeface="Wingdings" pitchFamily="2" charset="2"/>
              <a:buChar char="ü"/>
              <a:defRPr/>
            </a:pPr>
            <a:endParaRPr lang="en-GB" sz="1600" dirty="0" smtClean="0"/>
          </a:p>
          <a:p>
            <a:pPr lvl="1">
              <a:buFont typeface="Wingdings" pitchFamily="2" charset="2"/>
              <a:buChar char="ü"/>
              <a:defRPr/>
            </a:pPr>
            <a:r>
              <a:rPr lang="en-GB" sz="1500" u="sng" dirty="0" smtClean="0"/>
              <a:t>Specific legislation </a:t>
            </a:r>
            <a:r>
              <a:rPr lang="en-GB" sz="1500" dirty="0" smtClean="0"/>
              <a:t>on unfair trading practices</a:t>
            </a:r>
          </a:p>
          <a:p>
            <a:pPr lvl="2">
              <a:buFont typeface="Wingdings" pitchFamily="2" charset="2"/>
              <a:buChar char="ü"/>
              <a:defRPr/>
            </a:pPr>
            <a:r>
              <a:rPr lang="en-GB" sz="1400" dirty="0" smtClean="0">
                <a:solidFill>
                  <a:prstClr val="black"/>
                </a:solidFill>
              </a:rPr>
              <a:t>E.g. UK: </a:t>
            </a:r>
            <a:r>
              <a:rPr lang="en-GB" sz="1400" dirty="0">
                <a:solidFill>
                  <a:prstClr val="black"/>
                </a:solidFill>
              </a:rPr>
              <a:t>the groceries supply code of practice </a:t>
            </a:r>
            <a:r>
              <a:rPr lang="en-GB" sz="1400" dirty="0" smtClean="0">
                <a:solidFill>
                  <a:prstClr val="black"/>
                </a:solidFill>
              </a:rPr>
              <a:t>(2008) + independent adjudicator </a:t>
            </a:r>
            <a:r>
              <a:rPr lang="en-GB" sz="1400" dirty="0">
                <a:solidFill>
                  <a:prstClr val="black"/>
                </a:solidFill>
              </a:rPr>
              <a:t>(2013</a:t>
            </a:r>
            <a:r>
              <a:rPr lang="en-GB" sz="1400" dirty="0" smtClean="0">
                <a:solidFill>
                  <a:prstClr val="black"/>
                </a:solidFill>
              </a:rPr>
              <a:t>), Slovakia (Law Nr. 362/2012, Unfair Terms in Foodstuff Act), Poland (Act on Unfair Competition), Hungary (Ban on unfair practices of distributors in relation to agricultural products and the food industry towards suppliers (2010)), Latvia (draft Law on the prohibition of unfair retail practices), Italy (Art.62)</a:t>
            </a:r>
            <a:endParaRPr lang="en-GB" sz="1400" dirty="0">
              <a:solidFill>
                <a:prstClr val="black"/>
              </a:solidFill>
            </a:endParaRPr>
          </a:p>
          <a:p>
            <a:pPr lvl="2">
              <a:buFont typeface="Wingdings" pitchFamily="2" charset="2"/>
              <a:buChar char="ü"/>
              <a:defRPr/>
            </a:pPr>
            <a:endParaRPr lang="en-GB" sz="1400" dirty="0" smtClean="0"/>
          </a:p>
          <a:p>
            <a:pPr lvl="1">
              <a:buFont typeface="Wingdings" pitchFamily="2" charset="2"/>
              <a:buChar char="ü"/>
              <a:defRPr/>
            </a:pPr>
            <a:r>
              <a:rPr lang="en-GB" sz="1500" u="sng" dirty="0" smtClean="0"/>
              <a:t>Codes of conduct/good practices </a:t>
            </a:r>
            <a:r>
              <a:rPr lang="en-GB" sz="1500" dirty="0" smtClean="0"/>
              <a:t>+ national implementation/dialogue platform</a:t>
            </a:r>
          </a:p>
          <a:p>
            <a:pPr lvl="2">
              <a:buFont typeface="Wingdings" pitchFamily="2" charset="2"/>
              <a:buChar char="ü"/>
              <a:defRPr/>
            </a:pPr>
            <a:r>
              <a:rPr lang="en-GB" sz="1300" dirty="0" smtClean="0"/>
              <a:t>E.g. Belgium, the Netherlands, Portugal (PARCA), Finland</a:t>
            </a:r>
            <a:endParaRPr lang="en-GB" sz="1300" dirty="0"/>
          </a:p>
        </p:txBody>
      </p:sp>
      <p:sp>
        <p:nvSpPr>
          <p:cNvPr id="4" name="Slide Number Placeholder 3"/>
          <p:cNvSpPr>
            <a:spLocks noGrp="1"/>
          </p:cNvSpPr>
          <p:nvPr>
            <p:ph type="sldNum" sz="quarter" idx="12"/>
          </p:nvPr>
        </p:nvSpPr>
        <p:spPr/>
        <p:txBody>
          <a:bodyPr/>
          <a:lstStyle/>
          <a:p>
            <a:pPr>
              <a:defRPr/>
            </a:pPr>
            <a:fld id="{E91FFCE1-424A-435D-9471-29F6EBEC1CA3}" type="slidenum">
              <a:rPr lang="en-GB" smtClean="0">
                <a:solidFill>
                  <a:prstClr val="black">
                    <a:tint val="75000"/>
                  </a:prstClr>
                </a:solidFill>
              </a:rPr>
              <a:pPr>
                <a:defRPr/>
              </a:pPr>
              <a:t>12</a:t>
            </a:fld>
            <a:endParaRPr lang="en-GB" dirty="0">
              <a:solidFill>
                <a:prstClr val="black">
                  <a:tint val="75000"/>
                </a:prstClr>
              </a:solidFill>
            </a:endParaRPr>
          </a:p>
        </p:txBody>
      </p:sp>
    </p:spTree>
    <p:extLst>
      <p:ext uri="{BB962C8B-B14F-4D97-AF65-F5344CB8AC3E}">
        <p14:creationId xmlns:p14="http://schemas.microsoft.com/office/powerpoint/2010/main" val="38894534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3166CF">
            <a:alpha val="35000"/>
          </a:srgbClr>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E91FFCE1-424A-435D-9471-29F6EBEC1CA3}" type="slidenum">
              <a:rPr lang="en-GB" smtClean="0"/>
              <a:pPr>
                <a:defRPr/>
              </a:pPr>
              <a:t>13</a:t>
            </a:fld>
            <a:endParaRPr lang="en-GB"/>
          </a:p>
        </p:txBody>
      </p:sp>
      <p:sp>
        <p:nvSpPr>
          <p:cNvPr id="5" name="Title 4"/>
          <p:cNvSpPr>
            <a:spLocks noGrp="1"/>
          </p:cNvSpPr>
          <p:nvPr>
            <p:ph type="title"/>
          </p:nvPr>
        </p:nvSpPr>
        <p:spPr>
          <a:xfrm>
            <a:off x="467544" y="2780928"/>
            <a:ext cx="8229600" cy="1791072"/>
          </a:xfrm>
        </p:spPr>
        <p:txBody>
          <a:bodyPr>
            <a:normAutofit/>
          </a:bodyPr>
          <a:lstStyle/>
          <a:p>
            <a:r>
              <a:rPr lang="en-GB" sz="3200" b="1" i="1" dirty="0" smtClean="0"/>
              <a:t>(3) Recent initiatives to address imbalances at the EU level</a:t>
            </a:r>
            <a:endParaRPr lang="en-GB" sz="3200" dirty="0"/>
          </a:p>
        </p:txBody>
      </p:sp>
    </p:spTree>
    <p:extLst>
      <p:ext uri="{BB962C8B-B14F-4D97-AF65-F5344CB8AC3E}">
        <p14:creationId xmlns:p14="http://schemas.microsoft.com/office/powerpoint/2010/main" val="960336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3166CF">
            <a:alpha val="10000"/>
          </a:srgbClr>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E91FFCE1-424A-435D-9471-29F6EBEC1CA3}" type="slidenum">
              <a:rPr lang="en-GB" smtClean="0"/>
              <a:pPr>
                <a:defRPr/>
              </a:pPr>
              <a:t>14</a:t>
            </a:fld>
            <a:endParaRPr lang="en-GB"/>
          </a:p>
        </p:txBody>
      </p:sp>
      <p:sp>
        <p:nvSpPr>
          <p:cNvPr id="5" name="Title 4"/>
          <p:cNvSpPr>
            <a:spLocks noGrp="1"/>
          </p:cNvSpPr>
          <p:nvPr>
            <p:ph type="title"/>
          </p:nvPr>
        </p:nvSpPr>
        <p:spPr>
          <a:xfrm>
            <a:off x="467544" y="2780928"/>
            <a:ext cx="8229600" cy="1791072"/>
          </a:xfrm>
        </p:spPr>
        <p:txBody>
          <a:bodyPr>
            <a:normAutofit/>
          </a:bodyPr>
          <a:lstStyle/>
          <a:p>
            <a:r>
              <a:rPr lang="en-GB" sz="3200" b="1" i="1" dirty="0" smtClean="0"/>
              <a:t>(3.1) </a:t>
            </a:r>
            <a:r>
              <a:rPr lang="en-GB" sz="3200" b="1" i="1" dirty="0"/>
              <a:t>Unfair Trading </a:t>
            </a:r>
            <a:r>
              <a:rPr lang="en-GB" sz="3200" b="1" i="1" dirty="0" smtClean="0"/>
              <a:t>Practices (UTPs): Imbalances in general </a:t>
            </a:r>
            <a:endParaRPr lang="en-GB" sz="3200" dirty="0"/>
          </a:p>
        </p:txBody>
      </p:sp>
    </p:spTree>
    <p:extLst>
      <p:ext uri="{BB962C8B-B14F-4D97-AF65-F5344CB8AC3E}">
        <p14:creationId xmlns:p14="http://schemas.microsoft.com/office/powerpoint/2010/main" val="18975165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484784"/>
            <a:ext cx="8229600" cy="648072"/>
          </a:xfrm>
        </p:spPr>
        <p:txBody>
          <a:bodyPr>
            <a:normAutofit/>
          </a:bodyPr>
          <a:lstStyle/>
          <a:p>
            <a:r>
              <a:rPr lang="en-GB" sz="2600" b="1" dirty="0" smtClean="0"/>
              <a:t>Background</a:t>
            </a:r>
            <a:endParaRPr lang="en-GB" sz="2600" b="1" dirty="0"/>
          </a:p>
        </p:txBody>
      </p:sp>
      <p:sp>
        <p:nvSpPr>
          <p:cNvPr id="3" name="Content Placeholder 2"/>
          <p:cNvSpPr>
            <a:spLocks noGrp="1"/>
          </p:cNvSpPr>
          <p:nvPr>
            <p:ph idx="1"/>
          </p:nvPr>
        </p:nvSpPr>
        <p:spPr>
          <a:xfrm>
            <a:off x="395536" y="2204864"/>
            <a:ext cx="8568952" cy="4104456"/>
          </a:xfrm>
        </p:spPr>
        <p:txBody>
          <a:bodyPr>
            <a:normAutofit/>
          </a:bodyPr>
          <a:lstStyle/>
          <a:p>
            <a:pPr>
              <a:buFont typeface="Wingdings" pitchFamily="2" charset="2"/>
              <a:buChar char="ü"/>
              <a:defRPr/>
            </a:pPr>
            <a:endParaRPr lang="en-GB" sz="1800" b="1" dirty="0" smtClean="0"/>
          </a:p>
          <a:p>
            <a:pPr>
              <a:buFont typeface="Wingdings" pitchFamily="2" charset="2"/>
              <a:buChar char="ü"/>
              <a:defRPr/>
            </a:pPr>
            <a:r>
              <a:rPr lang="en-GB" sz="1800" b="1" dirty="0" smtClean="0"/>
              <a:t>European Parliament </a:t>
            </a:r>
            <a:r>
              <a:rPr lang="en-GB" sz="1800" dirty="0" smtClean="0"/>
              <a:t>calling for actions to tackle Unfair Trading Practices (UTPs) </a:t>
            </a:r>
            <a:endParaRPr lang="en-GB" sz="1600" dirty="0" smtClean="0"/>
          </a:p>
          <a:p>
            <a:pPr lvl="1">
              <a:buFont typeface="Wingdings" pitchFamily="2" charset="2"/>
              <a:buChar char="ü"/>
              <a:defRPr/>
            </a:pPr>
            <a:r>
              <a:rPr lang="en-GB" sz="1600" dirty="0" smtClean="0"/>
              <a:t>Several resolutions, latest one passed on 19 January 2012</a:t>
            </a:r>
          </a:p>
          <a:p>
            <a:pPr lvl="1">
              <a:buFont typeface="Wingdings" pitchFamily="2" charset="2"/>
              <a:buChar char="ü"/>
              <a:defRPr/>
            </a:pPr>
            <a:endParaRPr lang="en-GB" sz="1600" dirty="0" smtClean="0"/>
          </a:p>
          <a:p>
            <a:pPr lvl="1">
              <a:buFont typeface="Wingdings" pitchFamily="2" charset="2"/>
              <a:buChar char="ü"/>
              <a:defRPr/>
            </a:pPr>
            <a:endParaRPr lang="en-GB" sz="1600" dirty="0" smtClean="0"/>
          </a:p>
          <a:p>
            <a:pPr>
              <a:buFont typeface="Wingdings" pitchFamily="2" charset="2"/>
              <a:buChar char="ü"/>
              <a:defRPr/>
            </a:pPr>
            <a:r>
              <a:rPr lang="en-GB" sz="1800" b="1" dirty="0" smtClean="0"/>
              <a:t>Complaints</a:t>
            </a:r>
            <a:r>
              <a:rPr lang="en-GB" sz="1800" dirty="0" smtClean="0"/>
              <a:t> from food manufacturers and consumer associations that choice and innovation have deteriorated</a:t>
            </a:r>
            <a:endParaRPr lang="en-GB" sz="1600" dirty="0" smtClean="0"/>
          </a:p>
          <a:p>
            <a:pPr lvl="1">
              <a:buFont typeface="Wingdings" pitchFamily="2" charset="2"/>
              <a:buChar char="ü"/>
              <a:defRPr/>
            </a:pPr>
            <a:r>
              <a:rPr lang="en-GB" sz="1600" dirty="0" smtClean="0"/>
              <a:t>No compelling empirical evidence of effects at market level so far</a:t>
            </a:r>
          </a:p>
          <a:p>
            <a:pPr lvl="1">
              <a:buFont typeface="Wingdings" pitchFamily="2" charset="2"/>
              <a:buChar char="ü"/>
              <a:defRPr/>
            </a:pPr>
            <a:endParaRPr lang="en-GB" sz="1600" dirty="0" smtClean="0"/>
          </a:p>
          <a:p>
            <a:pPr>
              <a:buFont typeface="Wingdings" pitchFamily="2" charset="2"/>
              <a:buChar char="ü"/>
              <a:defRPr/>
            </a:pPr>
            <a:endParaRPr lang="en-GB" sz="2000" dirty="0"/>
          </a:p>
          <a:p>
            <a:pPr lvl="1">
              <a:buFont typeface="Wingdings" pitchFamily="2" charset="2"/>
              <a:buChar char="ü"/>
              <a:defRPr/>
            </a:pPr>
            <a:endParaRPr lang="en-GB" sz="1600" dirty="0"/>
          </a:p>
          <a:p>
            <a:pPr>
              <a:buFont typeface="Wingdings" pitchFamily="2" charset="2"/>
              <a:buChar char="ü"/>
              <a:defRPr/>
            </a:pPr>
            <a:endParaRPr lang="en-GB" sz="2000" dirty="0"/>
          </a:p>
        </p:txBody>
      </p:sp>
      <p:sp>
        <p:nvSpPr>
          <p:cNvPr id="4" name="Slide Number Placeholder 3"/>
          <p:cNvSpPr>
            <a:spLocks noGrp="1"/>
          </p:cNvSpPr>
          <p:nvPr>
            <p:ph type="sldNum" sz="quarter" idx="12"/>
          </p:nvPr>
        </p:nvSpPr>
        <p:spPr/>
        <p:txBody>
          <a:bodyPr/>
          <a:lstStyle/>
          <a:p>
            <a:pPr>
              <a:defRPr/>
            </a:pPr>
            <a:fld id="{E91FFCE1-424A-435D-9471-29F6EBEC1CA3}" type="slidenum">
              <a:rPr lang="en-GB" smtClean="0">
                <a:solidFill>
                  <a:prstClr val="black">
                    <a:tint val="75000"/>
                  </a:prstClr>
                </a:solidFill>
              </a:rPr>
              <a:pPr>
                <a:defRPr/>
              </a:pPr>
              <a:t>15</a:t>
            </a:fld>
            <a:endParaRPr lang="en-GB" dirty="0">
              <a:solidFill>
                <a:prstClr val="black">
                  <a:tint val="75000"/>
                </a:prstClr>
              </a:solidFill>
            </a:endParaRPr>
          </a:p>
        </p:txBody>
      </p:sp>
    </p:spTree>
    <p:extLst>
      <p:ext uri="{BB962C8B-B14F-4D97-AF65-F5344CB8AC3E}">
        <p14:creationId xmlns:p14="http://schemas.microsoft.com/office/powerpoint/2010/main" val="28315953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340768"/>
            <a:ext cx="8229600" cy="648072"/>
          </a:xfrm>
        </p:spPr>
        <p:txBody>
          <a:bodyPr>
            <a:normAutofit/>
          </a:bodyPr>
          <a:lstStyle/>
          <a:p>
            <a:r>
              <a:rPr lang="en-GB" sz="2600" b="1" dirty="0" smtClean="0"/>
              <a:t>Initiatives on UTPs at EU level</a:t>
            </a:r>
            <a:endParaRPr lang="en-GB" sz="2600" b="1" dirty="0"/>
          </a:p>
        </p:txBody>
      </p:sp>
      <p:sp>
        <p:nvSpPr>
          <p:cNvPr id="3" name="Content Placeholder 2"/>
          <p:cNvSpPr>
            <a:spLocks noGrp="1"/>
          </p:cNvSpPr>
          <p:nvPr>
            <p:ph idx="1"/>
          </p:nvPr>
        </p:nvSpPr>
        <p:spPr>
          <a:xfrm>
            <a:off x="395536" y="2348880"/>
            <a:ext cx="8568952" cy="4104456"/>
          </a:xfrm>
        </p:spPr>
        <p:txBody>
          <a:bodyPr>
            <a:normAutofit/>
          </a:bodyPr>
          <a:lstStyle/>
          <a:p>
            <a:pPr>
              <a:buFont typeface="Wingdings" pitchFamily="2" charset="2"/>
              <a:buChar char="ü"/>
              <a:defRPr/>
            </a:pPr>
            <a:r>
              <a:rPr lang="en-GB" sz="1800" b="1" dirty="0" smtClean="0"/>
              <a:t>High Level Forum for a Better Functioning Food Supply Chain</a:t>
            </a:r>
            <a:r>
              <a:rPr lang="en-GB" sz="1800" dirty="0" smtClean="0"/>
              <a:t>: Expert Platform on B2B Contractual Practices set up in 2010 – results: </a:t>
            </a:r>
          </a:p>
          <a:p>
            <a:pPr>
              <a:buFont typeface="Wingdings" pitchFamily="2" charset="2"/>
              <a:buChar char="ü"/>
              <a:defRPr/>
            </a:pPr>
            <a:endParaRPr lang="en-GB" sz="1800" dirty="0" smtClean="0"/>
          </a:p>
          <a:p>
            <a:pPr lvl="1">
              <a:buFont typeface="Wingdings" pitchFamily="2" charset="2"/>
              <a:buChar char="ü"/>
              <a:defRPr/>
            </a:pPr>
            <a:r>
              <a:rPr lang="en-GB" sz="1600" dirty="0" smtClean="0"/>
              <a:t>Agreement on a </a:t>
            </a:r>
            <a:r>
              <a:rPr lang="en-GB" sz="1600" b="1" dirty="0" smtClean="0"/>
              <a:t>code of good practices  </a:t>
            </a:r>
            <a:r>
              <a:rPr lang="en-GB" sz="1600" dirty="0" smtClean="0"/>
              <a:t>in 2011</a:t>
            </a:r>
          </a:p>
          <a:p>
            <a:pPr lvl="1">
              <a:buFont typeface="Wingdings" pitchFamily="2" charset="2"/>
              <a:buChar char="ü"/>
              <a:defRPr/>
            </a:pPr>
            <a:r>
              <a:rPr lang="en-GB" sz="1600" dirty="0" smtClean="0"/>
              <a:t>All operators but farmers agreed on an </a:t>
            </a:r>
            <a:r>
              <a:rPr lang="en-GB" sz="1600" b="1" dirty="0" smtClean="0"/>
              <a:t>implementation mechanism</a:t>
            </a:r>
            <a:r>
              <a:rPr lang="en-GB" sz="1600" dirty="0" smtClean="0"/>
              <a:t> in 2012, which has been launched on 16 September 2013</a:t>
            </a:r>
          </a:p>
          <a:p>
            <a:pPr lvl="1">
              <a:buFont typeface="Wingdings" pitchFamily="2" charset="2"/>
              <a:buChar char="ü"/>
              <a:defRPr/>
            </a:pPr>
            <a:r>
              <a:rPr lang="en-GB" sz="1600" dirty="0" smtClean="0"/>
              <a:t>Dialogue with Copa-</a:t>
            </a:r>
            <a:r>
              <a:rPr lang="en-GB" sz="1600" dirty="0" err="1" smtClean="0"/>
              <a:t>Cogeca</a:t>
            </a:r>
            <a:r>
              <a:rPr lang="en-GB" sz="1600" dirty="0" smtClean="0"/>
              <a:t> (the farmers' association) is maintained</a:t>
            </a:r>
          </a:p>
          <a:p>
            <a:pPr lvl="1">
              <a:buFont typeface="Wingdings" pitchFamily="2" charset="2"/>
              <a:buChar char="ü"/>
              <a:defRPr/>
            </a:pPr>
            <a:endParaRPr lang="en-GB" sz="1400" dirty="0" smtClean="0"/>
          </a:p>
          <a:p>
            <a:pPr>
              <a:buFont typeface="Wingdings" pitchFamily="2" charset="2"/>
              <a:buChar char="ü"/>
              <a:defRPr/>
            </a:pPr>
            <a:r>
              <a:rPr lang="en-GB" sz="1800" b="1" dirty="0" smtClean="0"/>
              <a:t>Green Paper </a:t>
            </a:r>
            <a:r>
              <a:rPr lang="en-GB" sz="1800" dirty="0" smtClean="0"/>
              <a:t>and public consultation (Q1 2013)</a:t>
            </a:r>
          </a:p>
          <a:p>
            <a:pPr>
              <a:buFont typeface="Wingdings" pitchFamily="2" charset="2"/>
              <a:buChar char="ü"/>
              <a:defRPr/>
            </a:pPr>
            <a:endParaRPr lang="en-GB" sz="1800" dirty="0" smtClean="0"/>
          </a:p>
          <a:p>
            <a:pPr>
              <a:buFont typeface="Wingdings" pitchFamily="2" charset="2"/>
              <a:buChar char="ü"/>
              <a:defRPr/>
            </a:pPr>
            <a:r>
              <a:rPr lang="en-GB" sz="1800" b="1" dirty="0" smtClean="0"/>
              <a:t>Impact Assessment </a:t>
            </a:r>
            <a:r>
              <a:rPr lang="en-GB" sz="1800" dirty="0" smtClean="0"/>
              <a:t>(on-going)  </a:t>
            </a:r>
          </a:p>
          <a:p>
            <a:pPr lvl="1">
              <a:buFont typeface="Wingdings" pitchFamily="2" charset="2"/>
              <a:buChar char="ü"/>
              <a:defRPr/>
            </a:pPr>
            <a:endParaRPr lang="en-GB" sz="1800" dirty="0" smtClean="0"/>
          </a:p>
          <a:p>
            <a:pPr lvl="1">
              <a:buFont typeface="Wingdings" pitchFamily="2" charset="2"/>
              <a:buChar char="ü"/>
              <a:defRPr/>
            </a:pPr>
            <a:endParaRPr lang="en-GB" sz="1800" dirty="0" smtClean="0"/>
          </a:p>
          <a:p>
            <a:pPr>
              <a:buFont typeface="Wingdings" pitchFamily="2" charset="2"/>
              <a:buChar char="ü"/>
              <a:defRPr/>
            </a:pPr>
            <a:endParaRPr lang="en-GB" sz="2000" dirty="0"/>
          </a:p>
        </p:txBody>
      </p:sp>
      <p:sp>
        <p:nvSpPr>
          <p:cNvPr id="4" name="Slide Number Placeholder 3"/>
          <p:cNvSpPr>
            <a:spLocks noGrp="1"/>
          </p:cNvSpPr>
          <p:nvPr>
            <p:ph type="sldNum" sz="quarter" idx="12"/>
          </p:nvPr>
        </p:nvSpPr>
        <p:spPr/>
        <p:txBody>
          <a:bodyPr/>
          <a:lstStyle/>
          <a:p>
            <a:pPr>
              <a:defRPr/>
            </a:pPr>
            <a:fld id="{E91FFCE1-424A-435D-9471-29F6EBEC1CA3}" type="slidenum">
              <a:rPr lang="en-GB" smtClean="0">
                <a:solidFill>
                  <a:prstClr val="black">
                    <a:tint val="75000"/>
                  </a:prstClr>
                </a:solidFill>
              </a:rPr>
              <a:pPr>
                <a:defRPr/>
              </a:pPr>
              <a:t>16</a:t>
            </a:fld>
            <a:endParaRPr lang="en-GB" dirty="0">
              <a:solidFill>
                <a:prstClr val="black">
                  <a:tint val="75000"/>
                </a:prstClr>
              </a:solidFill>
            </a:endParaRPr>
          </a:p>
        </p:txBody>
      </p:sp>
    </p:spTree>
    <p:extLst>
      <p:ext uri="{BB962C8B-B14F-4D97-AF65-F5344CB8AC3E}">
        <p14:creationId xmlns:p14="http://schemas.microsoft.com/office/powerpoint/2010/main" val="33918413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3166CF">
            <a:alpha val="10000"/>
          </a:srgbClr>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E91FFCE1-424A-435D-9471-29F6EBEC1CA3}" type="slidenum">
              <a:rPr lang="en-GB" smtClean="0"/>
              <a:pPr>
                <a:defRPr/>
              </a:pPr>
              <a:t>17</a:t>
            </a:fld>
            <a:endParaRPr lang="en-GB"/>
          </a:p>
        </p:txBody>
      </p:sp>
      <p:sp>
        <p:nvSpPr>
          <p:cNvPr id="5" name="Title 4"/>
          <p:cNvSpPr>
            <a:spLocks noGrp="1"/>
          </p:cNvSpPr>
          <p:nvPr>
            <p:ph type="title"/>
          </p:nvPr>
        </p:nvSpPr>
        <p:spPr>
          <a:xfrm>
            <a:off x="467544" y="2780928"/>
            <a:ext cx="8229600" cy="1791072"/>
          </a:xfrm>
        </p:spPr>
        <p:txBody>
          <a:bodyPr>
            <a:normAutofit/>
          </a:bodyPr>
          <a:lstStyle/>
          <a:p>
            <a:r>
              <a:rPr lang="en-GB" sz="3200" b="1" i="1" dirty="0" smtClean="0"/>
              <a:t>(3.2) </a:t>
            </a:r>
            <a:r>
              <a:rPr lang="en-GB" sz="3200" b="1" i="1" dirty="0"/>
              <a:t>Retail study DG </a:t>
            </a:r>
            <a:r>
              <a:rPr lang="en-GB" sz="3200" b="1" i="1" dirty="0" smtClean="0"/>
              <a:t>COMP: Imbalances between food retailers and food manufacturers</a:t>
            </a:r>
            <a:endParaRPr lang="en-GB" sz="3200" dirty="0"/>
          </a:p>
        </p:txBody>
      </p:sp>
    </p:spTree>
    <p:extLst>
      <p:ext uri="{BB962C8B-B14F-4D97-AF65-F5344CB8AC3E}">
        <p14:creationId xmlns:p14="http://schemas.microsoft.com/office/powerpoint/2010/main" val="36758531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412776"/>
            <a:ext cx="8229600" cy="648072"/>
          </a:xfrm>
        </p:spPr>
        <p:txBody>
          <a:bodyPr>
            <a:normAutofit/>
          </a:bodyPr>
          <a:lstStyle/>
          <a:p>
            <a:r>
              <a:rPr lang="en-GB" sz="2600" b="1" i="1" dirty="0" smtClean="0"/>
              <a:t>WHY? 2 main objectives retail study</a:t>
            </a:r>
            <a:endParaRPr lang="en-GB" sz="2600" b="1" i="1" dirty="0"/>
          </a:p>
        </p:txBody>
      </p:sp>
      <p:sp>
        <p:nvSpPr>
          <p:cNvPr id="3" name="Content Placeholder 2"/>
          <p:cNvSpPr>
            <a:spLocks noGrp="1"/>
          </p:cNvSpPr>
          <p:nvPr>
            <p:ph idx="1"/>
          </p:nvPr>
        </p:nvSpPr>
        <p:spPr>
          <a:xfrm>
            <a:off x="395536" y="2348880"/>
            <a:ext cx="8352928" cy="576064"/>
          </a:xfrm>
        </p:spPr>
        <p:txBody>
          <a:bodyPr>
            <a:noAutofit/>
          </a:bodyPr>
          <a:lstStyle/>
          <a:p>
            <a:pPr marL="0" indent="0">
              <a:buNone/>
              <a:defRPr/>
            </a:pPr>
            <a:r>
              <a:rPr lang="en-GB" sz="1800" b="1" dirty="0" smtClean="0"/>
              <a:t>Objective 1: </a:t>
            </a:r>
          </a:p>
          <a:p>
            <a:pPr marL="0" indent="0">
              <a:buNone/>
              <a:defRPr/>
            </a:pPr>
            <a:r>
              <a:rPr lang="en-GB" sz="1800" b="1" dirty="0" smtClean="0"/>
              <a:t>Providing economic input </a:t>
            </a:r>
            <a:r>
              <a:rPr lang="en-GB" sz="1800" dirty="0" smtClean="0"/>
              <a:t>to </a:t>
            </a:r>
            <a:r>
              <a:rPr lang="en-GB" sz="1800" dirty="0"/>
              <a:t>the discussion on unfair trading </a:t>
            </a:r>
            <a:r>
              <a:rPr lang="en-GB" sz="1800" dirty="0" smtClean="0"/>
              <a:t>practices (UTPs)</a:t>
            </a:r>
          </a:p>
          <a:p>
            <a:pPr marL="0" indent="0">
              <a:buNone/>
              <a:defRPr/>
            </a:pPr>
            <a:r>
              <a:rPr lang="en-GB" sz="1800" dirty="0" smtClean="0"/>
              <a:t>Cf. Green paper and Impact Assessment on UTPs initiated early 2013: </a:t>
            </a:r>
          </a:p>
          <a:p>
            <a:pPr marL="342900" lvl="1" indent="-342900">
              <a:buFont typeface="Wingdings" pitchFamily="2" charset="2"/>
              <a:buChar char="ü"/>
              <a:defRPr/>
            </a:pPr>
            <a:r>
              <a:rPr lang="en-GB" sz="1800" dirty="0" smtClean="0"/>
              <a:t>Main arguments about the effects of </a:t>
            </a:r>
            <a:r>
              <a:rPr lang="en-GB" sz="1800" dirty="0"/>
              <a:t>UTPs : </a:t>
            </a:r>
            <a:endParaRPr lang="en-GB" sz="1800" dirty="0" smtClean="0"/>
          </a:p>
          <a:p>
            <a:pPr marL="742950" lvl="2" indent="-342900">
              <a:buFont typeface="Wingdings" pitchFamily="2" charset="2"/>
              <a:buChar char="ü"/>
              <a:defRPr/>
            </a:pPr>
            <a:r>
              <a:rPr lang="en-GB" sz="1800" dirty="0" smtClean="0"/>
              <a:t>Capacity to invest and innovate affected through UTPs =&gt; detrimental effect on choice </a:t>
            </a:r>
            <a:r>
              <a:rPr lang="en-GB" sz="1800" dirty="0"/>
              <a:t>and innovation </a:t>
            </a:r>
            <a:endParaRPr lang="en-GB" sz="1800" dirty="0" smtClean="0"/>
          </a:p>
          <a:p>
            <a:pPr marL="742950" lvl="2" indent="-342900">
              <a:buFont typeface="Wingdings" pitchFamily="2" charset="2"/>
              <a:buChar char="ü"/>
              <a:defRPr/>
            </a:pPr>
            <a:r>
              <a:rPr lang="en-GB" sz="1800" dirty="0"/>
              <a:t>Single Market affected through existence of fragmented national rules =&gt;  detrimental effect on cross-border sourcing and distribution</a:t>
            </a:r>
          </a:p>
          <a:p>
            <a:pPr marL="0" indent="0">
              <a:buNone/>
              <a:defRPr/>
            </a:pPr>
            <a:endParaRPr lang="en-GB" sz="1800" b="1" dirty="0" smtClean="0"/>
          </a:p>
          <a:p>
            <a:pPr marL="0" indent="0">
              <a:buNone/>
              <a:defRPr/>
            </a:pPr>
            <a:r>
              <a:rPr lang="en-GB" sz="1800" b="1" dirty="0" smtClean="0"/>
              <a:t>Objective 2: </a:t>
            </a:r>
            <a:endParaRPr lang="en-GB" sz="1800" b="1" dirty="0"/>
          </a:p>
          <a:p>
            <a:pPr marL="0" indent="0">
              <a:buNone/>
              <a:defRPr/>
            </a:pPr>
            <a:r>
              <a:rPr lang="en-GB" sz="1800" dirty="0" smtClean="0"/>
              <a:t>Answer the calls of the Parliament to </a:t>
            </a:r>
            <a:r>
              <a:rPr lang="en-GB" sz="1800" b="1" dirty="0" smtClean="0"/>
              <a:t>check</a:t>
            </a:r>
            <a:r>
              <a:rPr lang="en-GB" sz="1800" dirty="0" smtClean="0"/>
              <a:t> if </a:t>
            </a:r>
            <a:r>
              <a:rPr lang="en-GB" sz="1800" b="1" dirty="0" smtClean="0"/>
              <a:t>competition </a:t>
            </a:r>
            <a:r>
              <a:rPr lang="en-GB" sz="1800" dirty="0"/>
              <a:t>is working in the retail sector in </a:t>
            </a:r>
            <a:r>
              <a:rPr lang="en-GB" sz="1800" dirty="0" smtClean="0"/>
              <a:t>Europe</a:t>
            </a:r>
            <a:endParaRPr lang="en-GB" sz="1800" dirty="0"/>
          </a:p>
        </p:txBody>
      </p:sp>
      <p:sp>
        <p:nvSpPr>
          <p:cNvPr id="4" name="Slide Number Placeholder 3"/>
          <p:cNvSpPr>
            <a:spLocks noGrp="1"/>
          </p:cNvSpPr>
          <p:nvPr>
            <p:ph type="sldNum" sz="quarter" idx="12"/>
          </p:nvPr>
        </p:nvSpPr>
        <p:spPr/>
        <p:txBody>
          <a:bodyPr/>
          <a:lstStyle/>
          <a:p>
            <a:pPr>
              <a:defRPr/>
            </a:pPr>
            <a:fld id="{E91FFCE1-424A-435D-9471-29F6EBEC1CA3}" type="slidenum">
              <a:rPr lang="en-GB" smtClean="0">
                <a:solidFill>
                  <a:prstClr val="black">
                    <a:tint val="75000"/>
                  </a:prstClr>
                </a:solidFill>
              </a:rPr>
              <a:pPr>
                <a:defRPr/>
              </a:pPr>
              <a:t>18</a:t>
            </a:fld>
            <a:endParaRPr lang="en-GB">
              <a:solidFill>
                <a:prstClr val="black">
                  <a:tint val="75000"/>
                </a:prstClr>
              </a:solidFill>
            </a:endParaRPr>
          </a:p>
        </p:txBody>
      </p:sp>
      <p:sp>
        <p:nvSpPr>
          <p:cNvPr id="6" name="TextBox 5"/>
          <p:cNvSpPr txBox="1"/>
          <p:nvPr/>
        </p:nvSpPr>
        <p:spPr>
          <a:xfrm>
            <a:off x="395537" y="3355048"/>
            <a:ext cx="8518208" cy="1010055"/>
          </a:xfrm>
          <a:custGeom>
            <a:avLst/>
            <a:gdLst>
              <a:gd name="connsiteX0" fmla="*/ 0 w 8496943"/>
              <a:gd name="connsiteY0" fmla="*/ 0 h 1010055"/>
              <a:gd name="connsiteX1" fmla="*/ 8496943 w 8496943"/>
              <a:gd name="connsiteY1" fmla="*/ 0 h 1010055"/>
              <a:gd name="connsiteX2" fmla="*/ 8496943 w 8496943"/>
              <a:gd name="connsiteY2" fmla="*/ 1010055 h 1010055"/>
              <a:gd name="connsiteX3" fmla="*/ 0 w 8496943"/>
              <a:gd name="connsiteY3" fmla="*/ 1010055 h 1010055"/>
              <a:gd name="connsiteX4" fmla="*/ 0 w 8496943"/>
              <a:gd name="connsiteY4" fmla="*/ 0 h 1010055"/>
              <a:gd name="connsiteX0" fmla="*/ 0 w 8518208"/>
              <a:gd name="connsiteY0" fmla="*/ 0 h 1010055"/>
              <a:gd name="connsiteX1" fmla="*/ 8496943 w 8518208"/>
              <a:gd name="connsiteY1" fmla="*/ 0 h 1010055"/>
              <a:gd name="connsiteX2" fmla="*/ 8518208 w 8518208"/>
              <a:gd name="connsiteY2" fmla="*/ 999422 h 1010055"/>
              <a:gd name="connsiteX3" fmla="*/ 0 w 8518208"/>
              <a:gd name="connsiteY3" fmla="*/ 1010055 h 1010055"/>
              <a:gd name="connsiteX4" fmla="*/ 0 w 8518208"/>
              <a:gd name="connsiteY4" fmla="*/ 0 h 10100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18208" h="1010055">
                <a:moveTo>
                  <a:pt x="0" y="0"/>
                </a:moveTo>
                <a:lnTo>
                  <a:pt x="8496943" y="0"/>
                </a:lnTo>
                <a:lnTo>
                  <a:pt x="8518208" y="999422"/>
                </a:lnTo>
                <a:lnTo>
                  <a:pt x="0" y="1010055"/>
                </a:lnTo>
                <a:lnTo>
                  <a:pt x="0" y="0"/>
                </a:lnTo>
                <a:close/>
              </a:path>
            </a:pathLst>
          </a:custGeom>
          <a:noFill/>
        </p:spPr>
        <p:txBody>
          <a:bodyPr wrap="square" rtlCol="0">
            <a:spAutoFit/>
          </a:bodyPr>
          <a:lstStyle/>
          <a:p>
            <a:endParaRPr lang="fr-BE" dirty="0">
              <a:solidFill>
                <a:prstClr val="black"/>
              </a:solidFill>
            </a:endParaRPr>
          </a:p>
        </p:txBody>
      </p:sp>
      <p:sp>
        <p:nvSpPr>
          <p:cNvPr id="9" name="TextBox 4"/>
          <p:cNvSpPr txBox="1"/>
          <p:nvPr/>
        </p:nvSpPr>
        <p:spPr>
          <a:xfrm>
            <a:off x="179511" y="3360840"/>
            <a:ext cx="8913371" cy="902815"/>
          </a:xfrm>
          <a:custGeom>
            <a:avLst/>
            <a:gdLst>
              <a:gd name="connsiteX0" fmla="*/ 0 w 8964488"/>
              <a:gd name="connsiteY0" fmla="*/ 0 h 646331"/>
              <a:gd name="connsiteX1" fmla="*/ 8964488 w 8964488"/>
              <a:gd name="connsiteY1" fmla="*/ 0 h 646331"/>
              <a:gd name="connsiteX2" fmla="*/ 8964488 w 8964488"/>
              <a:gd name="connsiteY2" fmla="*/ 646331 h 646331"/>
              <a:gd name="connsiteX3" fmla="*/ 0 w 8964488"/>
              <a:gd name="connsiteY3" fmla="*/ 646331 h 646331"/>
              <a:gd name="connsiteX4" fmla="*/ 0 w 8964488"/>
              <a:gd name="connsiteY4" fmla="*/ 0 h 646331"/>
              <a:gd name="connsiteX0" fmla="*/ 0 w 8964488"/>
              <a:gd name="connsiteY0" fmla="*/ 0 h 646331"/>
              <a:gd name="connsiteX1" fmla="*/ 8964488 w 8964488"/>
              <a:gd name="connsiteY1" fmla="*/ 0 h 646331"/>
              <a:gd name="connsiteX2" fmla="*/ 8964488 w 8964488"/>
              <a:gd name="connsiteY2" fmla="*/ 646331 h 646331"/>
              <a:gd name="connsiteX3" fmla="*/ 4403121 w 8964488"/>
              <a:gd name="connsiteY3" fmla="*/ 637002 h 646331"/>
              <a:gd name="connsiteX4" fmla="*/ 0 w 8964488"/>
              <a:gd name="connsiteY4" fmla="*/ 646331 h 646331"/>
              <a:gd name="connsiteX5" fmla="*/ 0 w 8964488"/>
              <a:gd name="connsiteY5" fmla="*/ 0 h 646331"/>
              <a:gd name="connsiteX0" fmla="*/ 0 w 8964488"/>
              <a:gd name="connsiteY0" fmla="*/ 0 h 901513"/>
              <a:gd name="connsiteX1" fmla="*/ 8964488 w 8964488"/>
              <a:gd name="connsiteY1" fmla="*/ 0 h 901513"/>
              <a:gd name="connsiteX2" fmla="*/ 8964488 w 8964488"/>
              <a:gd name="connsiteY2" fmla="*/ 646331 h 901513"/>
              <a:gd name="connsiteX3" fmla="*/ 4403121 w 8964488"/>
              <a:gd name="connsiteY3" fmla="*/ 637002 h 901513"/>
              <a:gd name="connsiteX4" fmla="*/ 0 w 8964488"/>
              <a:gd name="connsiteY4" fmla="*/ 901513 h 901513"/>
              <a:gd name="connsiteX5" fmla="*/ 0 w 8964488"/>
              <a:gd name="connsiteY5" fmla="*/ 0 h 901513"/>
              <a:gd name="connsiteX0" fmla="*/ 0 w 8964488"/>
              <a:gd name="connsiteY0" fmla="*/ 0 h 901513"/>
              <a:gd name="connsiteX1" fmla="*/ 8964488 w 8964488"/>
              <a:gd name="connsiteY1" fmla="*/ 0 h 901513"/>
              <a:gd name="connsiteX2" fmla="*/ 8964488 w 8964488"/>
              <a:gd name="connsiteY2" fmla="*/ 880247 h 901513"/>
              <a:gd name="connsiteX3" fmla="*/ 4403121 w 8964488"/>
              <a:gd name="connsiteY3" fmla="*/ 637002 h 901513"/>
              <a:gd name="connsiteX4" fmla="*/ 0 w 8964488"/>
              <a:gd name="connsiteY4" fmla="*/ 901513 h 901513"/>
              <a:gd name="connsiteX5" fmla="*/ 0 w 8964488"/>
              <a:gd name="connsiteY5" fmla="*/ 0 h 901513"/>
              <a:gd name="connsiteX0" fmla="*/ 0 w 8964488"/>
              <a:gd name="connsiteY0" fmla="*/ 0 h 901513"/>
              <a:gd name="connsiteX1" fmla="*/ 8964488 w 8964488"/>
              <a:gd name="connsiteY1" fmla="*/ 0 h 901513"/>
              <a:gd name="connsiteX2" fmla="*/ 8964488 w 8964488"/>
              <a:gd name="connsiteY2" fmla="*/ 880247 h 901513"/>
              <a:gd name="connsiteX3" fmla="*/ 4403121 w 8964488"/>
              <a:gd name="connsiteY3" fmla="*/ 870918 h 901513"/>
              <a:gd name="connsiteX4" fmla="*/ 0 w 8964488"/>
              <a:gd name="connsiteY4" fmla="*/ 901513 h 901513"/>
              <a:gd name="connsiteX5" fmla="*/ 0 w 8964488"/>
              <a:gd name="connsiteY5" fmla="*/ 0 h 901513"/>
              <a:gd name="connsiteX0" fmla="*/ 0 w 8964488"/>
              <a:gd name="connsiteY0" fmla="*/ 0 h 902815"/>
              <a:gd name="connsiteX1" fmla="*/ 8964488 w 8964488"/>
              <a:gd name="connsiteY1" fmla="*/ 0 h 902815"/>
              <a:gd name="connsiteX2" fmla="*/ 8964488 w 8964488"/>
              <a:gd name="connsiteY2" fmla="*/ 880247 h 902815"/>
              <a:gd name="connsiteX3" fmla="*/ 4403121 w 8964488"/>
              <a:gd name="connsiteY3" fmla="*/ 902815 h 902815"/>
              <a:gd name="connsiteX4" fmla="*/ 0 w 8964488"/>
              <a:gd name="connsiteY4" fmla="*/ 901513 h 902815"/>
              <a:gd name="connsiteX5" fmla="*/ 0 w 8964488"/>
              <a:gd name="connsiteY5" fmla="*/ 0 h 902815"/>
              <a:gd name="connsiteX0" fmla="*/ 0 w 8964488"/>
              <a:gd name="connsiteY0" fmla="*/ 0 h 902815"/>
              <a:gd name="connsiteX1" fmla="*/ 8964488 w 8964488"/>
              <a:gd name="connsiteY1" fmla="*/ 0 h 902815"/>
              <a:gd name="connsiteX2" fmla="*/ 8911325 w 8964488"/>
              <a:gd name="connsiteY2" fmla="*/ 392453 h 902815"/>
              <a:gd name="connsiteX3" fmla="*/ 8964488 w 8964488"/>
              <a:gd name="connsiteY3" fmla="*/ 880247 h 902815"/>
              <a:gd name="connsiteX4" fmla="*/ 4403121 w 8964488"/>
              <a:gd name="connsiteY4" fmla="*/ 902815 h 902815"/>
              <a:gd name="connsiteX5" fmla="*/ 0 w 8964488"/>
              <a:gd name="connsiteY5" fmla="*/ 901513 h 902815"/>
              <a:gd name="connsiteX6" fmla="*/ 0 w 8964488"/>
              <a:gd name="connsiteY6" fmla="*/ 0 h 902815"/>
              <a:gd name="connsiteX0" fmla="*/ 0 w 8964488"/>
              <a:gd name="connsiteY0" fmla="*/ 0 h 902815"/>
              <a:gd name="connsiteX1" fmla="*/ 8890061 w 8964488"/>
              <a:gd name="connsiteY1" fmla="*/ 0 h 902815"/>
              <a:gd name="connsiteX2" fmla="*/ 8911325 w 8964488"/>
              <a:gd name="connsiteY2" fmla="*/ 392453 h 902815"/>
              <a:gd name="connsiteX3" fmla="*/ 8964488 w 8964488"/>
              <a:gd name="connsiteY3" fmla="*/ 880247 h 902815"/>
              <a:gd name="connsiteX4" fmla="*/ 4403121 w 8964488"/>
              <a:gd name="connsiteY4" fmla="*/ 902815 h 902815"/>
              <a:gd name="connsiteX5" fmla="*/ 0 w 8964488"/>
              <a:gd name="connsiteY5" fmla="*/ 901513 h 902815"/>
              <a:gd name="connsiteX6" fmla="*/ 0 w 8964488"/>
              <a:gd name="connsiteY6" fmla="*/ 0 h 902815"/>
              <a:gd name="connsiteX0" fmla="*/ 0 w 8911325"/>
              <a:gd name="connsiteY0" fmla="*/ 0 h 902815"/>
              <a:gd name="connsiteX1" fmla="*/ 8890061 w 8911325"/>
              <a:gd name="connsiteY1" fmla="*/ 0 h 902815"/>
              <a:gd name="connsiteX2" fmla="*/ 8911325 w 8911325"/>
              <a:gd name="connsiteY2" fmla="*/ 392453 h 902815"/>
              <a:gd name="connsiteX3" fmla="*/ 8890061 w 8911325"/>
              <a:gd name="connsiteY3" fmla="*/ 880247 h 902815"/>
              <a:gd name="connsiteX4" fmla="*/ 4403121 w 8911325"/>
              <a:gd name="connsiteY4" fmla="*/ 902815 h 902815"/>
              <a:gd name="connsiteX5" fmla="*/ 0 w 8911325"/>
              <a:gd name="connsiteY5" fmla="*/ 901513 h 902815"/>
              <a:gd name="connsiteX6" fmla="*/ 0 w 8911325"/>
              <a:gd name="connsiteY6" fmla="*/ 0 h 902815"/>
              <a:gd name="connsiteX0" fmla="*/ 0 w 8921959"/>
              <a:gd name="connsiteY0" fmla="*/ 0 h 902815"/>
              <a:gd name="connsiteX1" fmla="*/ 8921959 w 8921959"/>
              <a:gd name="connsiteY1" fmla="*/ 0 h 902815"/>
              <a:gd name="connsiteX2" fmla="*/ 8911325 w 8921959"/>
              <a:gd name="connsiteY2" fmla="*/ 392453 h 902815"/>
              <a:gd name="connsiteX3" fmla="*/ 8890061 w 8921959"/>
              <a:gd name="connsiteY3" fmla="*/ 880247 h 902815"/>
              <a:gd name="connsiteX4" fmla="*/ 4403121 w 8921959"/>
              <a:gd name="connsiteY4" fmla="*/ 902815 h 902815"/>
              <a:gd name="connsiteX5" fmla="*/ 0 w 8921959"/>
              <a:gd name="connsiteY5" fmla="*/ 901513 h 902815"/>
              <a:gd name="connsiteX6" fmla="*/ 0 w 8921959"/>
              <a:gd name="connsiteY6" fmla="*/ 0 h 902815"/>
              <a:gd name="connsiteX0" fmla="*/ 0 w 8921959"/>
              <a:gd name="connsiteY0" fmla="*/ 0 h 902815"/>
              <a:gd name="connsiteX1" fmla="*/ 8921959 w 8921959"/>
              <a:gd name="connsiteY1" fmla="*/ 0 h 902815"/>
              <a:gd name="connsiteX2" fmla="*/ 8911325 w 8921959"/>
              <a:gd name="connsiteY2" fmla="*/ 392453 h 902815"/>
              <a:gd name="connsiteX3" fmla="*/ 8921959 w 8921959"/>
              <a:gd name="connsiteY3" fmla="*/ 880247 h 902815"/>
              <a:gd name="connsiteX4" fmla="*/ 4403121 w 8921959"/>
              <a:gd name="connsiteY4" fmla="*/ 902815 h 902815"/>
              <a:gd name="connsiteX5" fmla="*/ 0 w 8921959"/>
              <a:gd name="connsiteY5" fmla="*/ 901513 h 902815"/>
              <a:gd name="connsiteX6" fmla="*/ 0 w 8921959"/>
              <a:gd name="connsiteY6" fmla="*/ 0 h 902815"/>
              <a:gd name="connsiteX0" fmla="*/ 0 w 8921959"/>
              <a:gd name="connsiteY0" fmla="*/ 0 h 902815"/>
              <a:gd name="connsiteX1" fmla="*/ 8921959 w 8921959"/>
              <a:gd name="connsiteY1" fmla="*/ 0 h 902815"/>
              <a:gd name="connsiteX2" fmla="*/ 8911325 w 8921959"/>
              <a:gd name="connsiteY2" fmla="*/ 392453 h 902815"/>
              <a:gd name="connsiteX3" fmla="*/ 8890061 w 8921959"/>
              <a:gd name="connsiteY3" fmla="*/ 880247 h 902815"/>
              <a:gd name="connsiteX4" fmla="*/ 4403121 w 8921959"/>
              <a:gd name="connsiteY4" fmla="*/ 902815 h 902815"/>
              <a:gd name="connsiteX5" fmla="*/ 0 w 8921959"/>
              <a:gd name="connsiteY5" fmla="*/ 901513 h 902815"/>
              <a:gd name="connsiteX6" fmla="*/ 0 w 8921959"/>
              <a:gd name="connsiteY6" fmla="*/ 0 h 902815"/>
              <a:gd name="connsiteX0" fmla="*/ 0 w 8921959"/>
              <a:gd name="connsiteY0" fmla="*/ 0 h 902815"/>
              <a:gd name="connsiteX1" fmla="*/ 8921959 w 8921959"/>
              <a:gd name="connsiteY1" fmla="*/ 0 h 902815"/>
              <a:gd name="connsiteX2" fmla="*/ 8911325 w 8921959"/>
              <a:gd name="connsiteY2" fmla="*/ 392453 h 902815"/>
              <a:gd name="connsiteX3" fmla="*/ 8921958 w 8921959"/>
              <a:gd name="connsiteY3" fmla="*/ 880247 h 902815"/>
              <a:gd name="connsiteX4" fmla="*/ 4403121 w 8921959"/>
              <a:gd name="connsiteY4" fmla="*/ 902815 h 902815"/>
              <a:gd name="connsiteX5" fmla="*/ 0 w 8921959"/>
              <a:gd name="connsiteY5" fmla="*/ 901513 h 902815"/>
              <a:gd name="connsiteX6" fmla="*/ 0 w 8921959"/>
              <a:gd name="connsiteY6" fmla="*/ 0 h 902815"/>
              <a:gd name="connsiteX0" fmla="*/ 0 w 8943223"/>
              <a:gd name="connsiteY0" fmla="*/ 0 h 902815"/>
              <a:gd name="connsiteX1" fmla="*/ 8921959 w 8943223"/>
              <a:gd name="connsiteY1" fmla="*/ 0 h 902815"/>
              <a:gd name="connsiteX2" fmla="*/ 8943223 w 8943223"/>
              <a:gd name="connsiteY2" fmla="*/ 381820 h 902815"/>
              <a:gd name="connsiteX3" fmla="*/ 8921958 w 8943223"/>
              <a:gd name="connsiteY3" fmla="*/ 880247 h 902815"/>
              <a:gd name="connsiteX4" fmla="*/ 4403121 w 8943223"/>
              <a:gd name="connsiteY4" fmla="*/ 902815 h 902815"/>
              <a:gd name="connsiteX5" fmla="*/ 0 w 8943223"/>
              <a:gd name="connsiteY5" fmla="*/ 901513 h 902815"/>
              <a:gd name="connsiteX6" fmla="*/ 0 w 8943223"/>
              <a:gd name="connsiteY6" fmla="*/ 0 h 902815"/>
              <a:gd name="connsiteX0" fmla="*/ 0 w 8921959"/>
              <a:gd name="connsiteY0" fmla="*/ 0 h 902815"/>
              <a:gd name="connsiteX1" fmla="*/ 8921959 w 8921959"/>
              <a:gd name="connsiteY1" fmla="*/ 0 h 902815"/>
              <a:gd name="connsiteX2" fmla="*/ 8911325 w 8921959"/>
              <a:gd name="connsiteY2" fmla="*/ 403085 h 902815"/>
              <a:gd name="connsiteX3" fmla="*/ 8921958 w 8921959"/>
              <a:gd name="connsiteY3" fmla="*/ 880247 h 902815"/>
              <a:gd name="connsiteX4" fmla="*/ 4403121 w 8921959"/>
              <a:gd name="connsiteY4" fmla="*/ 902815 h 902815"/>
              <a:gd name="connsiteX5" fmla="*/ 0 w 8921959"/>
              <a:gd name="connsiteY5" fmla="*/ 901513 h 902815"/>
              <a:gd name="connsiteX6" fmla="*/ 0 w 8921959"/>
              <a:gd name="connsiteY6" fmla="*/ 0 h 902815"/>
              <a:gd name="connsiteX0" fmla="*/ 0 w 8921959"/>
              <a:gd name="connsiteY0" fmla="*/ 0 h 902815"/>
              <a:gd name="connsiteX1" fmla="*/ 8921959 w 8921959"/>
              <a:gd name="connsiteY1" fmla="*/ 0 h 902815"/>
              <a:gd name="connsiteX2" fmla="*/ 8911325 w 8921959"/>
              <a:gd name="connsiteY2" fmla="*/ 403085 h 902815"/>
              <a:gd name="connsiteX3" fmla="*/ 8879428 w 8921959"/>
              <a:gd name="connsiteY3" fmla="*/ 880247 h 902815"/>
              <a:gd name="connsiteX4" fmla="*/ 4403121 w 8921959"/>
              <a:gd name="connsiteY4" fmla="*/ 902815 h 902815"/>
              <a:gd name="connsiteX5" fmla="*/ 0 w 8921959"/>
              <a:gd name="connsiteY5" fmla="*/ 901513 h 902815"/>
              <a:gd name="connsiteX6" fmla="*/ 0 w 8921959"/>
              <a:gd name="connsiteY6" fmla="*/ 0 h 902815"/>
              <a:gd name="connsiteX0" fmla="*/ 0 w 8921959"/>
              <a:gd name="connsiteY0" fmla="*/ 0 h 902815"/>
              <a:gd name="connsiteX1" fmla="*/ 8921959 w 8921959"/>
              <a:gd name="connsiteY1" fmla="*/ 0 h 902815"/>
              <a:gd name="connsiteX2" fmla="*/ 8911325 w 8921959"/>
              <a:gd name="connsiteY2" fmla="*/ 403085 h 902815"/>
              <a:gd name="connsiteX3" fmla="*/ 8911325 w 8921959"/>
              <a:gd name="connsiteY3" fmla="*/ 890879 h 902815"/>
              <a:gd name="connsiteX4" fmla="*/ 4403121 w 8921959"/>
              <a:gd name="connsiteY4" fmla="*/ 902815 h 902815"/>
              <a:gd name="connsiteX5" fmla="*/ 0 w 8921959"/>
              <a:gd name="connsiteY5" fmla="*/ 901513 h 902815"/>
              <a:gd name="connsiteX6" fmla="*/ 0 w 8921959"/>
              <a:gd name="connsiteY6" fmla="*/ 0 h 902815"/>
              <a:gd name="connsiteX0" fmla="*/ 0 w 8932590"/>
              <a:gd name="connsiteY0" fmla="*/ 0 h 902815"/>
              <a:gd name="connsiteX1" fmla="*/ 8921959 w 8932590"/>
              <a:gd name="connsiteY1" fmla="*/ 0 h 902815"/>
              <a:gd name="connsiteX2" fmla="*/ 8911325 w 8932590"/>
              <a:gd name="connsiteY2" fmla="*/ 403085 h 902815"/>
              <a:gd name="connsiteX3" fmla="*/ 8932590 w 8932590"/>
              <a:gd name="connsiteY3" fmla="*/ 890879 h 902815"/>
              <a:gd name="connsiteX4" fmla="*/ 4403121 w 8932590"/>
              <a:gd name="connsiteY4" fmla="*/ 902815 h 902815"/>
              <a:gd name="connsiteX5" fmla="*/ 0 w 8932590"/>
              <a:gd name="connsiteY5" fmla="*/ 901513 h 902815"/>
              <a:gd name="connsiteX6" fmla="*/ 0 w 8932590"/>
              <a:gd name="connsiteY6" fmla="*/ 0 h 902815"/>
              <a:gd name="connsiteX0" fmla="*/ 0 w 8921959"/>
              <a:gd name="connsiteY0" fmla="*/ 0 h 902815"/>
              <a:gd name="connsiteX1" fmla="*/ 8921959 w 8921959"/>
              <a:gd name="connsiteY1" fmla="*/ 0 h 902815"/>
              <a:gd name="connsiteX2" fmla="*/ 8911325 w 8921959"/>
              <a:gd name="connsiteY2" fmla="*/ 403085 h 902815"/>
              <a:gd name="connsiteX3" fmla="*/ 8900692 w 8921959"/>
              <a:gd name="connsiteY3" fmla="*/ 890879 h 902815"/>
              <a:gd name="connsiteX4" fmla="*/ 4403121 w 8921959"/>
              <a:gd name="connsiteY4" fmla="*/ 902815 h 902815"/>
              <a:gd name="connsiteX5" fmla="*/ 0 w 8921959"/>
              <a:gd name="connsiteY5" fmla="*/ 901513 h 902815"/>
              <a:gd name="connsiteX6" fmla="*/ 0 w 8921959"/>
              <a:gd name="connsiteY6" fmla="*/ 0 h 902815"/>
              <a:gd name="connsiteX0" fmla="*/ 0 w 8932589"/>
              <a:gd name="connsiteY0" fmla="*/ 0 h 902815"/>
              <a:gd name="connsiteX1" fmla="*/ 8921959 w 8932589"/>
              <a:gd name="connsiteY1" fmla="*/ 0 h 902815"/>
              <a:gd name="connsiteX2" fmla="*/ 8911325 w 8932589"/>
              <a:gd name="connsiteY2" fmla="*/ 403085 h 902815"/>
              <a:gd name="connsiteX3" fmla="*/ 8932589 w 8932589"/>
              <a:gd name="connsiteY3" fmla="*/ 901511 h 902815"/>
              <a:gd name="connsiteX4" fmla="*/ 4403121 w 8932589"/>
              <a:gd name="connsiteY4" fmla="*/ 902815 h 902815"/>
              <a:gd name="connsiteX5" fmla="*/ 0 w 8932589"/>
              <a:gd name="connsiteY5" fmla="*/ 901513 h 902815"/>
              <a:gd name="connsiteX6" fmla="*/ 0 w 8932589"/>
              <a:gd name="connsiteY6" fmla="*/ 0 h 902815"/>
              <a:gd name="connsiteX0" fmla="*/ 0 w 8932589"/>
              <a:gd name="connsiteY0" fmla="*/ 0 h 902815"/>
              <a:gd name="connsiteX1" fmla="*/ 8921959 w 8932589"/>
              <a:gd name="connsiteY1" fmla="*/ 0 h 902815"/>
              <a:gd name="connsiteX2" fmla="*/ 8911325 w 8932589"/>
              <a:gd name="connsiteY2" fmla="*/ 403085 h 902815"/>
              <a:gd name="connsiteX3" fmla="*/ 8932589 w 8932589"/>
              <a:gd name="connsiteY3" fmla="*/ 901511 h 902815"/>
              <a:gd name="connsiteX4" fmla="*/ 4403121 w 8932589"/>
              <a:gd name="connsiteY4" fmla="*/ 902815 h 902815"/>
              <a:gd name="connsiteX5" fmla="*/ 0 w 8932589"/>
              <a:gd name="connsiteY5" fmla="*/ 901513 h 902815"/>
              <a:gd name="connsiteX6" fmla="*/ 0 w 8932589"/>
              <a:gd name="connsiteY6" fmla="*/ 0 h 902815"/>
              <a:gd name="connsiteX0" fmla="*/ 0 w 8921959"/>
              <a:gd name="connsiteY0" fmla="*/ 0 h 902815"/>
              <a:gd name="connsiteX1" fmla="*/ 8921959 w 8921959"/>
              <a:gd name="connsiteY1" fmla="*/ 0 h 902815"/>
              <a:gd name="connsiteX2" fmla="*/ 8911325 w 8921959"/>
              <a:gd name="connsiteY2" fmla="*/ 403085 h 902815"/>
              <a:gd name="connsiteX3" fmla="*/ 8911324 w 8921959"/>
              <a:gd name="connsiteY3" fmla="*/ 901511 h 902815"/>
              <a:gd name="connsiteX4" fmla="*/ 4403121 w 8921959"/>
              <a:gd name="connsiteY4" fmla="*/ 902815 h 902815"/>
              <a:gd name="connsiteX5" fmla="*/ 0 w 8921959"/>
              <a:gd name="connsiteY5" fmla="*/ 901513 h 902815"/>
              <a:gd name="connsiteX6" fmla="*/ 0 w 8921959"/>
              <a:gd name="connsiteY6" fmla="*/ 0 h 902815"/>
              <a:gd name="connsiteX0" fmla="*/ 0 w 8913371"/>
              <a:gd name="connsiteY0" fmla="*/ 0 h 902815"/>
              <a:gd name="connsiteX1" fmla="*/ 8879429 w 8913371"/>
              <a:gd name="connsiteY1" fmla="*/ 0 h 902815"/>
              <a:gd name="connsiteX2" fmla="*/ 8911325 w 8913371"/>
              <a:gd name="connsiteY2" fmla="*/ 403085 h 902815"/>
              <a:gd name="connsiteX3" fmla="*/ 8911324 w 8913371"/>
              <a:gd name="connsiteY3" fmla="*/ 901511 h 902815"/>
              <a:gd name="connsiteX4" fmla="*/ 4403121 w 8913371"/>
              <a:gd name="connsiteY4" fmla="*/ 902815 h 902815"/>
              <a:gd name="connsiteX5" fmla="*/ 0 w 8913371"/>
              <a:gd name="connsiteY5" fmla="*/ 901513 h 902815"/>
              <a:gd name="connsiteX6" fmla="*/ 0 w 8913371"/>
              <a:gd name="connsiteY6" fmla="*/ 0 h 902815"/>
              <a:gd name="connsiteX0" fmla="*/ 0 w 8913371"/>
              <a:gd name="connsiteY0" fmla="*/ 0 h 902815"/>
              <a:gd name="connsiteX1" fmla="*/ 8911327 w 8913371"/>
              <a:gd name="connsiteY1" fmla="*/ 0 h 902815"/>
              <a:gd name="connsiteX2" fmla="*/ 8911325 w 8913371"/>
              <a:gd name="connsiteY2" fmla="*/ 403085 h 902815"/>
              <a:gd name="connsiteX3" fmla="*/ 8911324 w 8913371"/>
              <a:gd name="connsiteY3" fmla="*/ 901511 h 902815"/>
              <a:gd name="connsiteX4" fmla="*/ 4403121 w 8913371"/>
              <a:gd name="connsiteY4" fmla="*/ 902815 h 902815"/>
              <a:gd name="connsiteX5" fmla="*/ 0 w 8913371"/>
              <a:gd name="connsiteY5" fmla="*/ 901513 h 902815"/>
              <a:gd name="connsiteX6" fmla="*/ 0 w 8913371"/>
              <a:gd name="connsiteY6" fmla="*/ 0 h 9028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13371" h="902815">
                <a:moveTo>
                  <a:pt x="0" y="0"/>
                </a:moveTo>
                <a:lnTo>
                  <a:pt x="8911327" y="0"/>
                </a:lnTo>
                <a:cubicBezTo>
                  <a:pt x="8911327" y="130818"/>
                  <a:pt x="8911325" y="272267"/>
                  <a:pt x="8911325" y="403085"/>
                </a:cubicBezTo>
                <a:cubicBezTo>
                  <a:pt x="8918413" y="569227"/>
                  <a:pt x="8904236" y="395127"/>
                  <a:pt x="8911324" y="901511"/>
                </a:cubicBezTo>
                <a:lnTo>
                  <a:pt x="4403121" y="902815"/>
                </a:lnTo>
                <a:lnTo>
                  <a:pt x="0" y="901513"/>
                </a:lnTo>
                <a:lnTo>
                  <a:pt x="0" y="0"/>
                </a:lnTo>
                <a:close/>
              </a:path>
            </a:pathLst>
          </a:custGeom>
          <a:noFill/>
          <a:ln w="25400">
            <a:solidFill>
              <a:schemeClr val="accent1">
                <a:alpha val="76000"/>
              </a:schemeClr>
            </a:solidFill>
          </a:ln>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fr-BE" i="1" dirty="0" smtClean="0">
                <a:solidFill>
                  <a:srgbClr val="4F81BD"/>
                </a:solidFill>
              </a:rPr>
              <a:t>Is </a:t>
            </a:r>
            <a:r>
              <a:rPr lang="fr-BE" i="1" dirty="0" err="1" smtClean="0">
                <a:solidFill>
                  <a:srgbClr val="4F81BD"/>
                </a:solidFill>
              </a:rPr>
              <a:t>this</a:t>
            </a:r>
            <a:r>
              <a:rPr lang="fr-BE" i="1" dirty="0" smtClean="0">
                <a:solidFill>
                  <a:srgbClr val="4F81BD"/>
                </a:solidFill>
              </a:rPr>
              <a:t> </a:t>
            </a:r>
            <a:r>
              <a:rPr lang="fr-BE" i="1" dirty="0" err="1" smtClean="0">
                <a:solidFill>
                  <a:srgbClr val="4F81BD"/>
                </a:solidFill>
              </a:rPr>
              <a:t>true</a:t>
            </a:r>
            <a:r>
              <a:rPr lang="fr-BE" i="1" dirty="0" smtClean="0">
                <a:solidFill>
                  <a:srgbClr val="4F81BD"/>
                </a:solidFill>
              </a:rPr>
              <a:t>?</a:t>
            </a:r>
          </a:p>
          <a:p>
            <a:pPr algn="r"/>
            <a:endParaRPr lang="en-GB" i="1" dirty="0">
              <a:solidFill>
                <a:srgbClr val="92D050"/>
              </a:solidFill>
            </a:endParaRPr>
          </a:p>
        </p:txBody>
      </p:sp>
    </p:spTree>
    <p:extLst>
      <p:ext uri="{BB962C8B-B14F-4D97-AF65-F5344CB8AC3E}">
        <p14:creationId xmlns:p14="http://schemas.microsoft.com/office/powerpoint/2010/main" val="25435843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412776"/>
            <a:ext cx="8229600" cy="648072"/>
          </a:xfrm>
        </p:spPr>
        <p:txBody>
          <a:bodyPr>
            <a:normAutofit/>
          </a:bodyPr>
          <a:lstStyle/>
          <a:p>
            <a:r>
              <a:rPr lang="en-GB" sz="2800" b="1" i="1" dirty="0" smtClean="0"/>
              <a:t>WHAT? Subject of retail study</a:t>
            </a:r>
            <a:endParaRPr lang="en-GB" sz="2800" b="1" i="1" dirty="0"/>
          </a:p>
        </p:txBody>
      </p:sp>
      <p:sp>
        <p:nvSpPr>
          <p:cNvPr id="3" name="Content Placeholder 2"/>
          <p:cNvSpPr>
            <a:spLocks noGrp="1"/>
          </p:cNvSpPr>
          <p:nvPr>
            <p:ph idx="1"/>
          </p:nvPr>
        </p:nvSpPr>
        <p:spPr>
          <a:xfrm>
            <a:off x="395536" y="2420888"/>
            <a:ext cx="8280920" cy="3024336"/>
          </a:xfrm>
        </p:spPr>
        <p:txBody>
          <a:bodyPr>
            <a:normAutofit fontScale="55000" lnSpcReduction="20000"/>
          </a:bodyPr>
          <a:lstStyle/>
          <a:p>
            <a:pPr marL="342900" lvl="1" indent="-342900">
              <a:buFont typeface="Wingdings" pitchFamily="2" charset="2"/>
              <a:buChar char="ü"/>
              <a:defRPr/>
            </a:pPr>
            <a:r>
              <a:rPr lang="en-GB" sz="3300" dirty="0"/>
              <a:t>Analysis of the evolution of </a:t>
            </a:r>
            <a:r>
              <a:rPr lang="en-GB" sz="3300" b="1" dirty="0"/>
              <a:t>choice and </a:t>
            </a:r>
            <a:r>
              <a:rPr lang="en-GB" sz="3300" b="1" dirty="0" smtClean="0"/>
              <a:t>innovation </a:t>
            </a:r>
            <a:r>
              <a:rPr lang="en-GB" sz="3300" dirty="0" smtClean="0"/>
              <a:t>at </a:t>
            </a:r>
            <a:r>
              <a:rPr lang="en-GB" sz="3300" u="sng" dirty="0" smtClean="0"/>
              <a:t>local</a:t>
            </a:r>
            <a:r>
              <a:rPr lang="en-GB" sz="3300" dirty="0" smtClean="0"/>
              <a:t> level</a:t>
            </a:r>
          </a:p>
          <a:p>
            <a:pPr marL="342900" lvl="1" indent="-342900">
              <a:buClr>
                <a:schemeClr val="tx2"/>
              </a:buClr>
              <a:buFont typeface="Wingdings" pitchFamily="2" charset="2"/>
              <a:buChar char="ü"/>
              <a:defRPr/>
            </a:pPr>
            <a:endParaRPr lang="en-GB" sz="3300" u="sng" dirty="0" smtClean="0"/>
          </a:p>
          <a:p>
            <a:pPr marL="342900" lvl="1" indent="-342900">
              <a:buFont typeface="Wingdings" pitchFamily="2" charset="2"/>
              <a:buChar char="ü"/>
              <a:defRPr/>
            </a:pPr>
            <a:r>
              <a:rPr lang="en-GB" sz="3300" dirty="0" smtClean="0"/>
              <a:t>Analysis </a:t>
            </a:r>
            <a:r>
              <a:rPr lang="en-GB" sz="3300" dirty="0"/>
              <a:t>of the potential </a:t>
            </a:r>
            <a:r>
              <a:rPr lang="en-GB" sz="3300" b="1" dirty="0"/>
              <a:t>drivers </a:t>
            </a:r>
            <a:r>
              <a:rPr lang="en-GB" sz="3300" dirty="0"/>
              <a:t>of choice and </a:t>
            </a:r>
            <a:r>
              <a:rPr lang="en-GB" sz="3300" dirty="0" smtClean="0"/>
              <a:t>innovation at </a:t>
            </a:r>
            <a:r>
              <a:rPr lang="en-GB" sz="3300" u="sng" dirty="0" smtClean="0"/>
              <a:t>local and national </a:t>
            </a:r>
            <a:r>
              <a:rPr lang="en-GB" sz="3300" dirty="0" smtClean="0"/>
              <a:t>level: </a:t>
            </a:r>
          </a:p>
          <a:p>
            <a:pPr marL="342900" lvl="1" indent="-342900">
              <a:buFont typeface="Wingdings" pitchFamily="2" charset="2"/>
              <a:buChar char="ü"/>
              <a:defRPr/>
            </a:pPr>
            <a:endParaRPr lang="en-GB" sz="3300" dirty="0" smtClean="0"/>
          </a:p>
          <a:p>
            <a:pPr marL="742950" lvl="2" indent="-342900">
              <a:buFont typeface="Wingdings" pitchFamily="2" charset="2"/>
              <a:buChar char="ü"/>
              <a:defRPr/>
            </a:pPr>
            <a:r>
              <a:rPr lang="en-GB" sz="3300" dirty="0" smtClean="0"/>
              <a:t>Concentration related factors: retail concentration (at national and consumer catchment area level), </a:t>
            </a:r>
            <a:r>
              <a:rPr lang="en-GB" sz="3300" dirty="0"/>
              <a:t>supplier </a:t>
            </a:r>
            <a:r>
              <a:rPr lang="en-GB" sz="3300" dirty="0" smtClean="0"/>
              <a:t>concentration, ratio of both (measure of imbalance in bargaining power and scope for UTPs)</a:t>
            </a:r>
          </a:p>
          <a:p>
            <a:pPr marL="742950" lvl="2" indent="-342900">
              <a:buFont typeface="Wingdings" pitchFamily="2" charset="2"/>
              <a:buChar char="ü"/>
              <a:defRPr/>
            </a:pPr>
            <a:endParaRPr lang="en-GB" sz="3300" dirty="0" smtClean="0"/>
          </a:p>
          <a:p>
            <a:pPr marL="742950" lvl="2" indent="-342900">
              <a:buFont typeface="Wingdings" pitchFamily="2" charset="2"/>
              <a:buChar char="ü"/>
              <a:defRPr/>
            </a:pPr>
            <a:r>
              <a:rPr lang="en-GB" sz="3300" dirty="0" smtClean="0"/>
              <a:t>Other factors: shop </a:t>
            </a:r>
            <a:r>
              <a:rPr lang="en-GB" sz="3300" dirty="0"/>
              <a:t>type, shop size, private label </a:t>
            </a:r>
            <a:r>
              <a:rPr lang="en-GB" sz="3300" dirty="0" smtClean="0"/>
              <a:t>penetration, socio-demographic variables, economic growth/crisis,…</a:t>
            </a:r>
          </a:p>
          <a:p>
            <a:pPr marL="742950" lvl="2" indent="-342900">
              <a:buClr>
                <a:schemeClr val="tx2"/>
              </a:buClr>
              <a:buFont typeface="Wingdings" pitchFamily="2" charset="2"/>
              <a:buChar char="ü"/>
              <a:defRPr/>
            </a:pPr>
            <a:endParaRPr lang="en-GB" sz="2300" dirty="0" smtClean="0"/>
          </a:p>
          <a:p>
            <a:pPr>
              <a:buClr>
                <a:srgbClr val="C00000"/>
              </a:buClr>
              <a:buFont typeface="Wingdings" pitchFamily="2" charset="2"/>
              <a:buChar char="Ø"/>
              <a:defRPr/>
            </a:pPr>
            <a:endParaRPr lang="en-GB" sz="2000" dirty="0"/>
          </a:p>
        </p:txBody>
      </p:sp>
      <p:sp>
        <p:nvSpPr>
          <p:cNvPr id="4" name="Slide Number Placeholder 3"/>
          <p:cNvSpPr>
            <a:spLocks noGrp="1"/>
          </p:cNvSpPr>
          <p:nvPr>
            <p:ph type="sldNum" sz="quarter" idx="12"/>
          </p:nvPr>
        </p:nvSpPr>
        <p:spPr/>
        <p:txBody>
          <a:bodyPr/>
          <a:lstStyle/>
          <a:p>
            <a:pPr>
              <a:defRPr/>
            </a:pPr>
            <a:fld id="{E91FFCE1-424A-435D-9471-29F6EBEC1CA3}" type="slidenum">
              <a:rPr lang="en-GB" smtClean="0">
                <a:solidFill>
                  <a:prstClr val="black">
                    <a:tint val="75000"/>
                  </a:prstClr>
                </a:solidFill>
              </a:rPr>
              <a:pPr>
                <a:defRPr/>
              </a:pPr>
              <a:t>19</a:t>
            </a:fld>
            <a:endParaRPr lang="en-GB">
              <a:solidFill>
                <a:prstClr val="black">
                  <a:tint val="75000"/>
                </a:prstClr>
              </a:solidFill>
            </a:endParaRPr>
          </a:p>
        </p:txBody>
      </p:sp>
    </p:spTree>
    <p:extLst>
      <p:ext uri="{BB962C8B-B14F-4D97-AF65-F5344CB8AC3E}">
        <p14:creationId xmlns:p14="http://schemas.microsoft.com/office/powerpoint/2010/main" val="934655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412776"/>
            <a:ext cx="8229600" cy="648072"/>
          </a:xfrm>
        </p:spPr>
        <p:txBody>
          <a:bodyPr>
            <a:normAutofit/>
          </a:bodyPr>
          <a:lstStyle/>
          <a:p>
            <a:r>
              <a:rPr lang="en-GB" sz="2800" b="1" i="1" dirty="0" smtClean="0"/>
              <a:t>Outline presentation</a:t>
            </a:r>
            <a:endParaRPr lang="en-GB" sz="2800" b="1" i="1" dirty="0"/>
          </a:p>
        </p:txBody>
      </p:sp>
      <p:sp>
        <p:nvSpPr>
          <p:cNvPr id="3" name="Content Placeholder 2"/>
          <p:cNvSpPr>
            <a:spLocks noGrp="1"/>
          </p:cNvSpPr>
          <p:nvPr>
            <p:ph idx="1"/>
          </p:nvPr>
        </p:nvSpPr>
        <p:spPr>
          <a:xfrm>
            <a:off x="395536" y="2420888"/>
            <a:ext cx="8280920" cy="3672408"/>
          </a:xfrm>
        </p:spPr>
        <p:txBody>
          <a:bodyPr>
            <a:normAutofit/>
          </a:bodyPr>
          <a:lstStyle/>
          <a:p>
            <a:pPr marL="342900" lvl="1" indent="-342900">
              <a:buFont typeface="+mj-lt"/>
              <a:buAutoNum type="arabicPeriod"/>
              <a:defRPr/>
            </a:pPr>
            <a:r>
              <a:rPr lang="en-GB" sz="2000" dirty="0" smtClean="0"/>
              <a:t>General trends and overview </a:t>
            </a:r>
            <a:r>
              <a:rPr lang="en-GB" sz="2000" dirty="0"/>
              <a:t>of </a:t>
            </a:r>
            <a:r>
              <a:rPr lang="en-GB" sz="2000" dirty="0" smtClean="0"/>
              <a:t>concentration and imbalances </a:t>
            </a:r>
            <a:r>
              <a:rPr lang="en-GB" sz="2000" dirty="0"/>
              <a:t>in the food supply </a:t>
            </a:r>
            <a:r>
              <a:rPr lang="en-GB" sz="2000" dirty="0" smtClean="0"/>
              <a:t>chain </a:t>
            </a:r>
          </a:p>
          <a:p>
            <a:pPr marL="342900" lvl="1" indent="-342900">
              <a:buFont typeface="+mj-lt"/>
              <a:buAutoNum type="arabicPeriod"/>
              <a:defRPr/>
            </a:pPr>
            <a:endParaRPr lang="en-GB" sz="2000" dirty="0" smtClean="0"/>
          </a:p>
          <a:p>
            <a:pPr marL="342900" lvl="1" indent="-342900">
              <a:buFont typeface="+mj-lt"/>
              <a:buAutoNum type="arabicPeriod"/>
              <a:defRPr/>
            </a:pPr>
            <a:r>
              <a:rPr lang="en-GB" sz="2000" dirty="0" smtClean="0"/>
              <a:t>Buyer power versus bargaining power</a:t>
            </a:r>
          </a:p>
          <a:p>
            <a:pPr marL="742950" lvl="2" indent="-342900">
              <a:defRPr/>
            </a:pPr>
            <a:r>
              <a:rPr lang="en-GB" sz="1600" dirty="0" smtClean="0"/>
              <a:t>Approach of the Commission and Member States</a:t>
            </a:r>
          </a:p>
          <a:p>
            <a:pPr marL="742950" lvl="2" indent="-342900">
              <a:defRPr/>
            </a:pPr>
            <a:r>
              <a:rPr lang="en-GB" sz="1600" dirty="0" smtClean="0"/>
              <a:t>Policy instruments</a:t>
            </a:r>
          </a:p>
          <a:p>
            <a:pPr marL="342900" lvl="1" indent="-342900">
              <a:buFont typeface="+mj-lt"/>
              <a:buAutoNum type="arabicPeriod"/>
              <a:defRPr/>
            </a:pPr>
            <a:endParaRPr lang="en-GB" sz="2000" dirty="0" smtClean="0"/>
          </a:p>
          <a:p>
            <a:pPr marL="342900" lvl="1" indent="-342900">
              <a:buFont typeface="+mj-lt"/>
              <a:buAutoNum type="arabicPeriod"/>
              <a:defRPr/>
            </a:pPr>
            <a:r>
              <a:rPr lang="en-GB" sz="2000" dirty="0" smtClean="0"/>
              <a:t>Recent initiatives at the EU level </a:t>
            </a:r>
          </a:p>
          <a:p>
            <a:pPr marL="742950" lvl="2" indent="-342900">
              <a:buFont typeface="+mj-lt"/>
              <a:buAutoNum type="arabicPeriod"/>
              <a:defRPr/>
            </a:pPr>
            <a:r>
              <a:rPr lang="en-GB" sz="1600" dirty="0" smtClean="0"/>
              <a:t>Work on Unfair Trading Practices (UTPs); </a:t>
            </a:r>
          </a:p>
          <a:p>
            <a:pPr marL="742950" lvl="2" indent="-342900">
              <a:buFont typeface="+mj-lt"/>
              <a:buAutoNum type="arabicPeriod"/>
              <a:defRPr/>
            </a:pPr>
            <a:r>
              <a:rPr lang="en-GB" sz="1600" dirty="0" smtClean="0"/>
              <a:t>Retail study DG COMP; </a:t>
            </a:r>
          </a:p>
          <a:p>
            <a:pPr marL="742950" lvl="2" indent="-342900">
              <a:buFont typeface="+mj-lt"/>
              <a:buAutoNum type="arabicPeriod"/>
              <a:defRPr/>
            </a:pPr>
            <a:r>
              <a:rPr lang="en-GB" sz="1600" dirty="0" smtClean="0"/>
              <a:t>CAP reform</a:t>
            </a:r>
          </a:p>
        </p:txBody>
      </p:sp>
      <p:sp>
        <p:nvSpPr>
          <p:cNvPr id="4" name="Slide Number Placeholder 3"/>
          <p:cNvSpPr>
            <a:spLocks noGrp="1"/>
          </p:cNvSpPr>
          <p:nvPr>
            <p:ph type="sldNum" sz="quarter" idx="12"/>
          </p:nvPr>
        </p:nvSpPr>
        <p:spPr/>
        <p:txBody>
          <a:bodyPr/>
          <a:lstStyle/>
          <a:p>
            <a:pPr>
              <a:defRPr/>
            </a:pPr>
            <a:fld id="{E91FFCE1-424A-435D-9471-29F6EBEC1CA3}" type="slidenum">
              <a:rPr lang="en-GB" smtClean="0">
                <a:solidFill>
                  <a:prstClr val="black">
                    <a:tint val="75000"/>
                  </a:prstClr>
                </a:solidFill>
              </a:rPr>
              <a:pPr>
                <a:defRPr/>
              </a:pPr>
              <a:t>2</a:t>
            </a:fld>
            <a:endParaRPr lang="en-GB">
              <a:solidFill>
                <a:prstClr val="black">
                  <a:tint val="75000"/>
                </a:prstClr>
              </a:solidFill>
            </a:endParaRPr>
          </a:p>
        </p:txBody>
      </p:sp>
    </p:spTree>
    <p:extLst>
      <p:ext uri="{BB962C8B-B14F-4D97-AF65-F5344CB8AC3E}">
        <p14:creationId xmlns:p14="http://schemas.microsoft.com/office/powerpoint/2010/main" val="37408229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412776"/>
            <a:ext cx="8229600" cy="648072"/>
          </a:xfrm>
        </p:spPr>
        <p:txBody>
          <a:bodyPr>
            <a:normAutofit/>
          </a:bodyPr>
          <a:lstStyle/>
          <a:p>
            <a:r>
              <a:rPr lang="en-GB" sz="2600" b="1" i="1" dirty="0" smtClean="0"/>
              <a:t>HOW? Type of analysis</a:t>
            </a:r>
            <a:endParaRPr lang="en-GB" sz="2600" b="1" i="1" dirty="0"/>
          </a:p>
        </p:txBody>
      </p:sp>
      <p:sp>
        <p:nvSpPr>
          <p:cNvPr id="3" name="Content Placeholder 2"/>
          <p:cNvSpPr>
            <a:spLocks noGrp="1"/>
          </p:cNvSpPr>
          <p:nvPr>
            <p:ph idx="1"/>
          </p:nvPr>
        </p:nvSpPr>
        <p:spPr>
          <a:xfrm>
            <a:off x="395536" y="2204864"/>
            <a:ext cx="8352928" cy="3960440"/>
          </a:xfrm>
        </p:spPr>
        <p:txBody>
          <a:bodyPr>
            <a:noAutofit/>
          </a:bodyPr>
          <a:lstStyle/>
          <a:p>
            <a:pPr>
              <a:buFont typeface="+mj-lt"/>
              <a:buAutoNum type="arabicPeriod"/>
              <a:defRPr/>
            </a:pPr>
            <a:r>
              <a:rPr lang="en-GB" sz="1800" b="1" dirty="0" smtClean="0"/>
              <a:t>Descriptive statistics </a:t>
            </a:r>
          </a:p>
          <a:p>
            <a:pPr lvl="1">
              <a:buFont typeface="Wingdings" panose="05000000000000000000" pitchFamily="2" charset="2"/>
              <a:buChar char="Ø"/>
              <a:defRPr/>
            </a:pPr>
            <a:r>
              <a:rPr lang="en-GB" sz="1400" dirty="0" smtClean="0"/>
              <a:t>Factual description of how choice and innovation have been evolving over time</a:t>
            </a:r>
          </a:p>
          <a:p>
            <a:pPr lvl="1">
              <a:buFont typeface="Wingdings" panose="05000000000000000000" pitchFamily="2" charset="2"/>
              <a:buChar char="Ø"/>
              <a:defRPr/>
            </a:pPr>
            <a:r>
              <a:rPr lang="en-GB" sz="1400" dirty="0" smtClean="0"/>
              <a:t>Factual description of how the drivers of choice and innovation have been evolving over time</a:t>
            </a:r>
          </a:p>
          <a:p>
            <a:pPr lvl="1">
              <a:buFont typeface="Wingdings" panose="05000000000000000000" pitchFamily="2" charset="2"/>
              <a:buChar char="Ø"/>
              <a:defRPr/>
            </a:pPr>
            <a:endParaRPr lang="en-GB" sz="1400" dirty="0" smtClean="0"/>
          </a:p>
          <a:p>
            <a:pPr>
              <a:buFont typeface="+mj-lt"/>
              <a:buAutoNum type="arabicPeriod"/>
              <a:defRPr/>
            </a:pPr>
            <a:r>
              <a:rPr lang="en-GB" sz="1800" b="1" dirty="0"/>
              <a:t>E</a:t>
            </a:r>
            <a:r>
              <a:rPr lang="en-GB" sz="1800" b="1" dirty="0" smtClean="0"/>
              <a:t>conometric analysis</a:t>
            </a:r>
          </a:p>
          <a:p>
            <a:pPr lvl="1">
              <a:buFont typeface="Wingdings" panose="05000000000000000000" pitchFamily="2" charset="2"/>
              <a:buChar char="Ø"/>
              <a:defRPr/>
            </a:pPr>
            <a:r>
              <a:rPr lang="en-GB" sz="1400" dirty="0"/>
              <a:t>To identify a possible relationship between the evolution of choice and innovation and their </a:t>
            </a:r>
            <a:r>
              <a:rPr lang="en-GB" sz="1400" dirty="0" smtClean="0"/>
              <a:t>drivers</a:t>
            </a:r>
          </a:p>
          <a:p>
            <a:pPr lvl="1">
              <a:buFont typeface="Wingdings" panose="05000000000000000000" pitchFamily="2" charset="2"/>
              <a:buChar char="Ø"/>
              <a:defRPr/>
            </a:pPr>
            <a:r>
              <a:rPr lang="en-GB" sz="1400" dirty="0" smtClean="0"/>
              <a:t>To identify the most relevant factors that could explain the </a:t>
            </a:r>
            <a:r>
              <a:rPr lang="en-GB" sz="1400" dirty="0"/>
              <a:t>evolution of choice and innovation </a:t>
            </a:r>
          </a:p>
          <a:p>
            <a:pPr lvl="1">
              <a:buFont typeface="Wingdings" panose="05000000000000000000" pitchFamily="2" charset="2"/>
              <a:buChar char="Ø"/>
              <a:defRPr/>
            </a:pPr>
            <a:endParaRPr lang="en-GB" sz="1400" dirty="0" smtClean="0"/>
          </a:p>
          <a:p>
            <a:pPr>
              <a:buFont typeface="+mj-lt"/>
              <a:buAutoNum type="arabicPeriod"/>
              <a:defRPr/>
            </a:pPr>
            <a:r>
              <a:rPr lang="en-GB" sz="1800" b="1" dirty="0" smtClean="0"/>
              <a:t>Case studies</a:t>
            </a:r>
          </a:p>
          <a:p>
            <a:pPr lvl="1">
              <a:buFont typeface="Wingdings" panose="05000000000000000000" pitchFamily="2" charset="2"/>
              <a:buChar char="Ø"/>
              <a:defRPr/>
            </a:pPr>
            <a:r>
              <a:rPr lang="en-GB" sz="1400" dirty="0" smtClean="0"/>
              <a:t>To complement the quantitative/econometric analysis:</a:t>
            </a:r>
          </a:p>
          <a:p>
            <a:pPr lvl="2">
              <a:buFont typeface="Wingdings" pitchFamily="2" charset="2"/>
              <a:buChar char="ü"/>
              <a:defRPr/>
            </a:pPr>
            <a:r>
              <a:rPr lang="en-GB" sz="1400" dirty="0"/>
              <a:t>Analysis of some bulk fresh products (fruit and vegetables, meat)</a:t>
            </a:r>
          </a:p>
          <a:p>
            <a:pPr lvl="2">
              <a:buFont typeface="Wingdings" pitchFamily="2" charset="2"/>
              <a:buChar char="ü"/>
              <a:defRPr/>
            </a:pPr>
            <a:r>
              <a:rPr lang="en-GB" sz="1400" dirty="0"/>
              <a:t>Analysis of products close to the agricultural level of the food supply chain (milk, cheese, olive oil)</a:t>
            </a:r>
          </a:p>
          <a:p>
            <a:pPr lvl="2">
              <a:buFont typeface="Wingdings" panose="05000000000000000000" pitchFamily="2" charset="2"/>
              <a:buChar char="Ø"/>
              <a:defRPr/>
            </a:pPr>
            <a:endParaRPr lang="en-GB" sz="1400" dirty="0" smtClean="0"/>
          </a:p>
        </p:txBody>
      </p:sp>
      <p:sp>
        <p:nvSpPr>
          <p:cNvPr id="4" name="Slide Number Placeholder 3"/>
          <p:cNvSpPr>
            <a:spLocks noGrp="1"/>
          </p:cNvSpPr>
          <p:nvPr>
            <p:ph type="sldNum" sz="quarter" idx="12"/>
          </p:nvPr>
        </p:nvSpPr>
        <p:spPr/>
        <p:txBody>
          <a:bodyPr/>
          <a:lstStyle/>
          <a:p>
            <a:pPr>
              <a:defRPr/>
            </a:pPr>
            <a:fld id="{E91FFCE1-424A-435D-9471-29F6EBEC1CA3}" type="slidenum">
              <a:rPr lang="en-GB" smtClean="0"/>
              <a:pPr>
                <a:defRPr/>
              </a:pPr>
              <a:t>20</a:t>
            </a:fld>
            <a:endParaRPr lang="en-GB"/>
          </a:p>
        </p:txBody>
      </p:sp>
    </p:spTree>
    <p:extLst>
      <p:ext uri="{BB962C8B-B14F-4D97-AF65-F5344CB8AC3E}">
        <p14:creationId xmlns:p14="http://schemas.microsoft.com/office/powerpoint/2010/main" val="24705223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3166CF">
            <a:alpha val="10000"/>
          </a:srgbClr>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E91FFCE1-424A-435D-9471-29F6EBEC1CA3}" type="slidenum">
              <a:rPr lang="en-GB" smtClean="0"/>
              <a:pPr>
                <a:defRPr/>
              </a:pPr>
              <a:t>21</a:t>
            </a:fld>
            <a:endParaRPr lang="en-GB"/>
          </a:p>
        </p:txBody>
      </p:sp>
      <p:sp>
        <p:nvSpPr>
          <p:cNvPr id="5" name="Title 4"/>
          <p:cNvSpPr>
            <a:spLocks noGrp="1"/>
          </p:cNvSpPr>
          <p:nvPr>
            <p:ph type="title"/>
          </p:nvPr>
        </p:nvSpPr>
        <p:spPr>
          <a:xfrm>
            <a:off x="467544" y="2780928"/>
            <a:ext cx="8229600" cy="1791072"/>
          </a:xfrm>
        </p:spPr>
        <p:txBody>
          <a:bodyPr>
            <a:normAutofit/>
          </a:bodyPr>
          <a:lstStyle/>
          <a:p>
            <a:r>
              <a:rPr lang="en-GB" sz="3200" b="1" i="1" dirty="0" smtClean="0"/>
              <a:t>(3.3) CAP Reform: Imbalances between farmers and their buyers (retailers/food industry/wholesalers)</a:t>
            </a:r>
            <a:endParaRPr lang="en-GB" sz="3200" dirty="0"/>
          </a:p>
        </p:txBody>
      </p:sp>
    </p:spTree>
    <p:extLst>
      <p:ext uri="{BB962C8B-B14F-4D97-AF65-F5344CB8AC3E}">
        <p14:creationId xmlns:p14="http://schemas.microsoft.com/office/powerpoint/2010/main" val="25967278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340768"/>
            <a:ext cx="8229600" cy="648072"/>
          </a:xfrm>
        </p:spPr>
        <p:txBody>
          <a:bodyPr>
            <a:normAutofit/>
          </a:bodyPr>
          <a:lstStyle/>
          <a:p>
            <a:r>
              <a:rPr lang="en-GB" sz="2600" b="1" dirty="0" smtClean="0"/>
              <a:t>Background of the CAP reform</a:t>
            </a:r>
            <a:endParaRPr lang="en-GB" sz="2600" b="1" dirty="0"/>
          </a:p>
        </p:txBody>
      </p:sp>
      <p:sp>
        <p:nvSpPr>
          <p:cNvPr id="3" name="Content Placeholder 2"/>
          <p:cNvSpPr>
            <a:spLocks noGrp="1"/>
          </p:cNvSpPr>
          <p:nvPr>
            <p:ph idx="1"/>
          </p:nvPr>
        </p:nvSpPr>
        <p:spPr>
          <a:xfrm>
            <a:off x="395536" y="2492896"/>
            <a:ext cx="8568952" cy="3672408"/>
          </a:xfrm>
        </p:spPr>
        <p:txBody>
          <a:bodyPr>
            <a:normAutofit/>
          </a:bodyPr>
          <a:lstStyle/>
          <a:p>
            <a:pPr>
              <a:buFont typeface="Wingdings" pitchFamily="2" charset="2"/>
              <a:buChar char="ü"/>
              <a:defRPr/>
            </a:pPr>
            <a:r>
              <a:rPr lang="en-GB" sz="1800" dirty="0" smtClean="0"/>
              <a:t>The Common Agricultural Policy (</a:t>
            </a:r>
            <a:r>
              <a:rPr lang="en-GB" sz="1800" b="1" dirty="0" smtClean="0"/>
              <a:t>CAP</a:t>
            </a:r>
            <a:r>
              <a:rPr lang="en-GB" sz="1800" dirty="0" smtClean="0"/>
              <a:t>) concerns a large part of the EU budget (about 40%)</a:t>
            </a:r>
          </a:p>
          <a:p>
            <a:pPr>
              <a:buFont typeface="Wingdings" pitchFamily="2" charset="2"/>
              <a:buChar char="ü"/>
              <a:defRPr/>
            </a:pPr>
            <a:endParaRPr lang="en-GB" sz="1800" dirty="0" smtClean="0"/>
          </a:p>
          <a:p>
            <a:pPr>
              <a:buFont typeface="Wingdings" pitchFamily="2" charset="2"/>
              <a:buChar char="ü"/>
              <a:defRPr/>
            </a:pPr>
            <a:r>
              <a:rPr lang="en-GB" sz="1800" dirty="0" smtClean="0"/>
              <a:t>Varied </a:t>
            </a:r>
            <a:r>
              <a:rPr lang="en-GB" sz="1800" b="1" dirty="0" smtClean="0"/>
              <a:t>calls for a reform</a:t>
            </a:r>
            <a:r>
              <a:rPr lang="en-GB" sz="1800" dirty="0" smtClean="0"/>
              <a:t>: </a:t>
            </a:r>
          </a:p>
          <a:p>
            <a:pPr lvl="1">
              <a:buFont typeface="Wingdings" pitchFamily="2" charset="2"/>
              <a:buChar char="ü"/>
              <a:defRPr/>
            </a:pPr>
            <a:r>
              <a:rPr lang="en-GB" sz="1600" dirty="0" smtClean="0"/>
              <a:t>assigning/developing new duties to farming (environmental protection, sustainability)</a:t>
            </a:r>
          </a:p>
          <a:p>
            <a:pPr lvl="1">
              <a:buFont typeface="Wingdings" pitchFamily="2" charset="2"/>
              <a:buChar char="ü"/>
              <a:defRPr/>
            </a:pPr>
            <a:r>
              <a:rPr lang="en-GB" sz="1600" dirty="0" smtClean="0"/>
              <a:t>ensuring a competitive agricultural sector</a:t>
            </a:r>
          </a:p>
          <a:p>
            <a:pPr lvl="1">
              <a:buFont typeface="Wingdings" pitchFamily="2" charset="2"/>
              <a:buChar char="ü"/>
              <a:defRPr/>
            </a:pPr>
            <a:r>
              <a:rPr lang="en-GB" sz="1600" dirty="0" smtClean="0"/>
              <a:t>improving the economic situation of farmers</a:t>
            </a:r>
          </a:p>
          <a:p>
            <a:pPr lvl="1">
              <a:buFont typeface="Wingdings" pitchFamily="2" charset="2"/>
              <a:buChar char="ü"/>
              <a:defRPr/>
            </a:pPr>
            <a:endParaRPr lang="en-GB" sz="1600" dirty="0" smtClean="0"/>
          </a:p>
          <a:p>
            <a:pPr marL="0" indent="0">
              <a:buNone/>
            </a:pPr>
            <a:endParaRPr lang="en-GB" sz="1800" dirty="0"/>
          </a:p>
        </p:txBody>
      </p:sp>
      <p:sp>
        <p:nvSpPr>
          <p:cNvPr id="4" name="Slide Number Placeholder 3"/>
          <p:cNvSpPr>
            <a:spLocks noGrp="1"/>
          </p:cNvSpPr>
          <p:nvPr>
            <p:ph type="sldNum" sz="quarter" idx="12"/>
          </p:nvPr>
        </p:nvSpPr>
        <p:spPr/>
        <p:txBody>
          <a:bodyPr/>
          <a:lstStyle/>
          <a:p>
            <a:pPr>
              <a:defRPr/>
            </a:pPr>
            <a:fld id="{E91FFCE1-424A-435D-9471-29F6EBEC1CA3}" type="slidenum">
              <a:rPr lang="en-GB" smtClean="0">
                <a:solidFill>
                  <a:prstClr val="black">
                    <a:tint val="75000"/>
                  </a:prstClr>
                </a:solidFill>
              </a:rPr>
              <a:pPr>
                <a:defRPr/>
              </a:pPr>
              <a:t>22</a:t>
            </a:fld>
            <a:endParaRPr lang="en-GB" dirty="0">
              <a:solidFill>
                <a:prstClr val="black">
                  <a:tint val="75000"/>
                </a:prstClr>
              </a:solidFill>
            </a:endParaRPr>
          </a:p>
        </p:txBody>
      </p:sp>
    </p:spTree>
    <p:extLst>
      <p:ext uri="{BB962C8B-B14F-4D97-AF65-F5344CB8AC3E}">
        <p14:creationId xmlns:p14="http://schemas.microsoft.com/office/powerpoint/2010/main" val="16493868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412776"/>
            <a:ext cx="8640960" cy="648072"/>
          </a:xfrm>
        </p:spPr>
        <p:txBody>
          <a:bodyPr>
            <a:normAutofit fontScale="90000"/>
          </a:bodyPr>
          <a:lstStyle/>
          <a:p>
            <a:r>
              <a:rPr lang="en-GB" sz="2600" b="1" dirty="0" smtClean="0"/>
              <a:t>Tough negotiations between European Parliament (EP) and Council</a:t>
            </a:r>
            <a:endParaRPr lang="en-GB" sz="2600" b="1" dirty="0"/>
          </a:p>
        </p:txBody>
      </p:sp>
      <p:sp>
        <p:nvSpPr>
          <p:cNvPr id="3" name="Content Placeholder 2"/>
          <p:cNvSpPr>
            <a:spLocks noGrp="1"/>
          </p:cNvSpPr>
          <p:nvPr>
            <p:ph idx="1"/>
          </p:nvPr>
        </p:nvSpPr>
        <p:spPr>
          <a:xfrm>
            <a:off x="395536" y="2492896"/>
            <a:ext cx="8568952" cy="4176464"/>
          </a:xfrm>
        </p:spPr>
        <p:txBody>
          <a:bodyPr>
            <a:normAutofit/>
          </a:bodyPr>
          <a:lstStyle/>
          <a:p>
            <a:pPr>
              <a:buFont typeface="Wingdings" pitchFamily="2" charset="2"/>
              <a:buChar char="ü"/>
              <a:defRPr/>
            </a:pPr>
            <a:r>
              <a:rPr lang="en-GB" sz="1800" dirty="0"/>
              <a:t>CAP reform discussions focused upon the </a:t>
            </a:r>
            <a:r>
              <a:rPr lang="en-GB" sz="1800" b="1" dirty="0"/>
              <a:t>farmers'</a:t>
            </a:r>
            <a:r>
              <a:rPr lang="en-GB" sz="1800" dirty="0"/>
              <a:t> position in the value chain, in particular, their lack of </a:t>
            </a:r>
            <a:r>
              <a:rPr lang="en-GB" sz="1800" b="1" dirty="0"/>
              <a:t>bargaining power vis-à-vis their buyers</a:t>
            </a:r>
          </a:p>
          <a:p>
            <a:pPr>
              <a:buFont typeface="Wingdings" pitchFamily="2" charset="2"/>
              <a:buChar char="ü"/>
              <a:defRPr/>
            </a:pPr>
            <a:endParaRPr lang="en-GB" sz="1800" b="1" dirty="0" smtClean="0"/>
          </a:p>
          <a:p>
            <a:pPr>
              <a:buFont typeface="Wingdings" pitchFamily="2" charset="2"/>
              <a:buChar char="ü"/>
              <a:defRPr/>
            </a:pPr>
            <a:r>
              <a:rPr lang="en-GB" sz="1800" b="1" dirty="0" smtClean="0"/>
              <a:t>EP proposal: create </a:t>
            </a:r>
            <a:r>
              <a:rPr lang="en-GB" sz="1800" dirty="0" smtClean="0"/>
              <a:t>wide-ranging </a:t>
            </a:r>
            <a:r>
              <a:rPr lang="en-GB" sz="1800" b="1" dirty="0" smtClean="0"/>
              <a:t>exceptions</a:t>
            </a:r>
            <a:r>
              <a:rPr lang="en-GB" sz="1800" dirty="0" smtClean="0"/>
              <a:t> to competition rules in particular to allow </a:t>
            </a:r>
            <a:r>
              <a:rPr lang="en-GB" sz="1800" dirty="0"/>
              <a:t>farmers to jointly sell and fix prices </a:t>
            </a:r>
            <a:r>
              <a:rPr lang="en-GB" sz="1800"/>
              <a:t>without </a:t>
            </a:r>
            <a:r>
              <a:rPr lang="en-GB" sz="1800" smtClean="0"/>
              <a:t>limit</a:t>
            </a:r>
            <a:endParaRPr lang="en-GB" sz="1800" dirty="0" smtClean="0"/>
          </a:p>
          <a:p>
            <a:pPr>
              <a:buFont typeface="Wingdings" pitchFamily="2" charset="2"/>
              <a:buChar char="ü"/>
              <a:defRPr/>
            </a:pPr>
            <a:endParaRPr lang="en-GB" sz="1800" dirty="0" smtClean="0"/>
          </a:p>
          <a:p>
            <a:pPr>
              <a:buFont typeface="Wingdings" pitchFamily="2" charset="2"/>
              <a:buChar char="ü"/>
              <a:defRPr/>
            </a:pPr>
            <a:r>
              <a:rPr lang="en-GB" sz="1800" dirty="0"/>
              <a:t>Problems with this proposal:</a:t>
            </a:r>
          </a:p>
          <a:p>
            <a:pPr lvl="1">
              <a:buFont typeface="Wingdings" pitchFamily="2" charset="2"/>
              <a:buChar char="ü"/>
              <a:defRPr/>
            </a:pPr>
            <a:r>
              <a:rPr lang="en-GB" sz="1600" dirty="0" smtClean="0"/>
              <a:t>Not efficient</a:t>
            </a:r>
          </a:p>
          <a:p>
            <a:pPr lvl="1">
              <a:buFont typeface="Wingdings" pitchFamily="2" charset="2"/>
              <a:buChar char="ü"/>
              <a:defRPr/>
            </a:pPr>
            <a:r>
              <a:rPr lang="en-GB" sz="1600" dirty="0" smtClean="0"/>
              <a:t>Not sustainable in the long run </a:t>
            </a:r>
          </a:p>
          <a:p>
            <a:pPr lvl="1">
              <a:buFont typeface="Wingdings" pitchFamily="2" charset="2"/>
              <a:buChar char="ü"/>
              <a:defRPr/>
            </a:pPr>
            <a:r>
              <a:rPr lang="en-GB" sz="1600" dirty="0" smtClean="0"/>
              <a:t>Negative impacts on consumer</a:t>
            </a:r>
          </a:p>
          <a:p>
            <a:pPr>
              <a:buFont typeface="Wingdings" pitchFamily="2" charset="2"/>
              <a:buChar char="ü"/>
              <a:defRPr/>
            </a:pPr>
            <a:endParaRPr lang="en-GB" sz="1600" dirty="0" smtClean="0"/>
          </a:p>
        </p:txBody>
      </p:sp>
      <p:sp>
        <p:nvSpPr>
          <p:cNvPr id="4" name="Slide Number Placeholder 3"/>
          <p:cNvSpPr>
            <a:spLocks noGrp="1"/>
          </p:cNvSpPr>
          <p:nvPr>
            <p:ph type="sldNum" sz="quarter" idx="12"/>
          </p:nvPr>
        </p:nvSpPr>
        <p:spPr/>
        <p:txBody>
          <a:bodyPr/>
          <a:lstStyle/>
          <a:p>
            <a:pPr>
              <a:defRPr/>
            </a:pPr>
            <a:fld id="{E91FFCE1-424A-435D-9471-29F6EBEC1CA3}" type="slidenum">
              <a:rPr lang="en-GB" smtClean="0">
                <a:solidFill>
                  <a:prstClr val="black">
                    <a:tint val="75000"/>
                  </a:prstClr>
                </a:solidFill>
              </a:rPr>
              <a:pPr>
                <a:defRPr/>
              </a:pPr>
              <a:t>23</a:t>
            </a:fld>
            <a:endParaRPr lang="en-GB" dirty="0">
              <a:solidFill>
                <a:prstClr val="black">
                  <a:tint val="75000"/>
                </a:prstClr>
              </a:solidFill>
            </a:endParaRPr>
          </a:p>
        </p:txBody>
      </p:sp>
    </p:spTree>
    <p:extLst>
      <p:ext uri="{BB962C8B-B14F-4D97-AF65-F5344CB8AC3E}">
        <p14:creationId xmlns:p14="http://schemas.microsoft.com/office/powerpoint/2010/main" val="3749838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340768"/>
            <a:ext cx="8229600" cy="648072"/>
          </a:xfrm>
        </p:spPr>
        <p:txBody>
          <a:bodyPr>
            <a:normAutofit/>
          </a:bodyPr>
          <a:lstStyle/>
          <a:p>
            <a:r>
              <a:rPr lang="en-GB" sz="2600" b="1" dirty="0" smtClean="0"/>
              <a:t>Outcome negotiations and next steps</a:t>
            </a:r>
            <a:endParaRPr lang="en-GB" sz="2600" b="1" dirty="0"/>
          </a:p>
        </p:txBody>
      </p:sp>
      <p:sp>
        <p:nvSpPr>
          <p:cNvPr id="3" name="Content Placeholder 2"/>
          <p:cNvSpPr>
            <a:spLocks noGrp="1"/>
          </p:cNvSpPr>
          <p:nvPr>
            <p:ph idx="1"/>
          </p:nvPr>
        </p:nvSpPr>
        <p:spPr>
          <a:xfrm>
            <a:off x="395536" y="2276872"/>
            <a:ext cx="8568952" cy="4320480"/>
          </a:xfrm>
        </p:spPr>
        <p:txBody>
          <a:bodyPr>
            <a:normAutofit/>
          </a:bodyPr>
          <a:lstStyle/>
          <a:p>
            <a:pPr>
              <a:buFont typeface="Wingdings" pitchFamily="2" charset="2"/>
              <a:buChar char="ü"/>
              <a:defRPr/>
            </a:pPr>
            <a:r>
              <a:rPr lang="en-GB" sz="1800" b="1" dirty="0" smtClean="0"/>
              <a:t>EP proposal was not accepted and compromise solution was agreed</a:t>
            </a:r>
            <a:r>
              <a:rPr lang="en-GB" sz="1800" dirty="0" smtClean="0"/>
              <a:t>: </a:t>
            </a:r>
          </a:p>
          <a:p>
            <a:pPr marL="0" indent="0">
              <a:buNone/>
              <a:defRPr/>
            </a:pPr>
            <a:endParaRPr lang="en-GB" sz="1000" dirty="0" smtClean="0"/>
          </a:p>
          <a:p>
            <a:pPr marL="0" indent="0">
              <a:buNone/>
              <a:defRPr/>
            </a:pPr>
            <a:r>
              <a:rPr lang="en-GB" sz="1800" dirty="0"/>
              <a:t>I</a:t>
            </a:r>
            <a:r>
              <a:rPr lang="en-GB" sz="1800" dirty="0" smtClean="0"/>
              <a:t>ntroduction of an exemption from competition rules for farmers active in the olive oil, beef and arable crops sectors who are organised in Producer Organisations (POs) and engage in joint selling, under certain conditions: </a:t>
            </a:r>
          </a:p>
          <a:p>
            <a:pPr marL="0" indent="0">
              <a:buNone/>
              <a:defRPr/>
            </a:pPr>
            <a:endParaRPr lang="en-GB" sz="1000" dirty="0" smtClean="0"/>
          </a:p>
          <a:p>
            <a:pPr lvl="1">
              <a:buFont typeface="Wingdings" pitchFamily="2" charset="2"/>
              <a:buChar char="ü"/>
              <a:defRPr/>
            </a:pPr>
            <a:r>
              <a:rPr lang="en-GB" sz="1600" dirty="0" smtClean="0"/>
              <a:t>Creation of efficiencies </a:t>
            </a:r>
          </a:p>
          <a:p>
            <a:pPr lvl="1">
              <a:buFont typeface="Wingdings" pitchFamily="2" charset="2"/>
              <a:buChar char="ü"/>
              <a:defRPr/>
            </a:pPr>
            <a:r>
              <a:rPr lang="en-GB" sz="1600" dirty="0" smtClean="0"/>
              <a:t>Below certain market share ceilings</a:t>
            </a:r>
          </a:p>
          <a:p>
            <a:pPr lvl="1">
              <a:buFont typeface="Wingdings" pitchFamily="2" charset="2"/>
              <a:buChar char="ü"/>
              <a:defRPr/>
            </a:pPr>
            <a:endParaRPr lang="en-GB" sz="1600" dirty="0" smtClean="0"/>
          </a:p>
          <a:p>
            <a:pPr>
              <a:buFont typeface="Wingdings" pitchFamily="2" charset="2"/>
              <a:buChar char="ü"/>
              <a:defRPr/>
            </a:pPr>
            <a:r>
              <a:rPr lang="en-GB" sz="1800" b="1" dirty="0" smtClean="0"/>
              <a:t>Next steps</a:t>
            </a:r>
            <a:r>
              <a:rPr lang="en-GB" sz="1800" dirty="0" smtClean="0"/>
              <a:t>: </a:t>
            </a:r>
          </a:p>
          <a:p>
            <a:pPr>
              <a:buFont typeface="Wingdings" pitchFamily="2" charset="2"/>
              <a:buChar char="ü"/>
              <a:defRPr/>
            </a:pPr>
            <a:endParaRPr lang="en-GB" sz="1000" dirty="0" smtClean="0"/>
          </a:p>
          <a:p>
            <a:pPr lvl="1">
              <a:buFont typeface="Wingdings" pitchFamily="2" charset="2"/>
              <a:buChar char="ü"/>
              <a:defRPr/>
            </a:pPr>
            <a:r>
              <a:rPr lang="en-GB" sz="1600" dirty="0" smtClean="0"/>
              <a:t>The Commission will publish </a:t>
            </a:r>
            <a:r>
              <a:rPr lang="en-GB" sz="1600" b="1" dirty="0" smtClean="0"/>
              <a:t>Guidelines</a:t>
            </a:r>
            <a:r>
              <a:rPr lang="en-GB" sz="1600" dirty="0" smtClean="0"/>
              <a:t> to clarify the implementation of the new rules</a:t>
            </a:r>
          </a:p>
          <a:p>
            <a:pPr lvl="1">
              <a:buFont typeface="Wingdings" pitchFamily="2" charset="2"/>
              <a:buChar char="ü"/>
              <a:defRPr/>
            </a:pPr>
            <a:r>
              <a:rPr lang="en-GB" sz="1600" dirty="0" smtClean="0"/>
              <a:t>Stakeholders are able to express their views in the context of the public consultation</a:t>
            </a:r>
          </a:p>
        </p:txBody>
      </p:sp>
      <p:sp>
        <p:nvSpPr>
          <p:cNvPr id="4" name="Slide Number Placeholder 3"/>
          <p:cNvSpPr>
            <a:spLocks noGrp="1"/>
          </p:cNvSpPr>
          <p:nvPr>
            <p:ph type="sldNum" sz="quarter" idx="12"/>
          </p:nvPr>
        </p:nvSpPr>
        <p:spPr/>
        <p:txBody>
          <a:bodyPr/>
          <a:lstStyle/>
          <a:p>
            <a:pPr>
              <a:defRPr/>
            </a:pPr>
            <a:fld id="{E91FFCE1-424A-435D-9471-29F6EBEC1CA3}" type="slidenum">
              <a:rPr lang="en-GB" smtClean="0">
                <a:solidFill>
                  <a:prstClr val="black">
                    <a:tint val="75000"/>
                  </a:prstClr>
                </a:solidFill>
              </a:rPr>
              <a:pPr>
                <a:defRPr/>
              </a:pPr>
              <a:t>24</a:t>
            </a:fld>
            <a:endParaRPr lang="en-GB" dirty="0">
              <a:solidFill>
                <a:prstClr val="black">
                  <a:tint val="75000"/>
                </a:prstClr>
              </a:solidFill>
            </a:endParaRPr>
          </a:p>
        </p:txBody>
      </p:sp>
    </p:spTree>
    <p:extLst>
      <p:ext uri="{BB962C8B-B14F-4D97-AF65-F5344CB8AC3E}">
        <p14:creationId xmlns:p14="http://schemas.microsoft.com/office/powerpoint/2010/main" val="7465786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8"/>
          <p:cNvSpPr>
            <a:spLocks noGrp="1" noChangeArrowheads="1"/>
          </p:cNvSpPr>
          <p:nvPr>
            <p:ph type="ctrTitle"/>
          </p:nvPr>
        </p:nvSpPr>
        <p:spPr>
          <a:xfrm>
            <a:off x="899592" y="2564904"/>
            <a:ext cx="7344816" cy="1800225"/>
          </a:xfrm>
        </p:spPr>
        <p:txBody>
          <a:bodyPr anchor="ctr" anchorCtr="1">
            <a:normAutofit/>
          </a:bodyPr>
          <a:lstStyle/>
          <a:p>
            <a:pPr lvl="1" algn="ctr" rtl="0">
              <a:spcBef>
                <a:spcPct val="0"/>
              </a:spcBef>
            </a:pPr>
            <a:r>
              <a:rPr lang="en-GB" sz="2800" b="1" i="1" dirty="0" smtClean="0"/>
              <a:t>Thank you!</a:t>
            </a:r>
            <a:endParaRPr lang="en-GB" sz="2800" b="1" i="1" dirty="0"/>
          </a:p>
        </p:txBody>
      </p:sp>
      <p:sp>
        <p:nvSpPr>
          <p:cNvPr id="2" name="Slide Number Placeholder 1"/>
          <p:cNvSpPr>
            <a:spLocks noGrp="1"/>
          </p:cNvSpPr>
          <p:nvPr>
            <p:ph type="sldNum" sz="quarter" idx="12"/>
          </p:nvPr>
        </p:nvSpPr>
        <p:spPr/>
        <p:txBody>
          <a:bodyPr/>
          <a:lstStyle/>
          <a:p>
            <a:pPr>
              <a:defRPr/>
            </a:pPr>
            <a:fld id="{B477397D-7C2A-4686-8EFB-3CA12A9A4E29}" type="slidenum">
              <a:rPr lang="en-GB" smtClean="0"/>
              <a:pPr>
                <a:defRPr/>
              </a:pPr>
              <a:t>25</a:t>
            </a:fld>
            <a:endParaRPr lang="en-GB"/>
          </a:p>
        </p:txBody>
      </p:sp>
    </p:spTree>
    <p:extLst>
      <p:ext uri="{BB962C8B-B14F-4D97-AF65-F5344CB8AC3E}">
        <p14:creationId xmlns:p14="http://schemas.microsoft.com/office/powerpoint/2010/main" val="30440350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3166CF">
            <a:alpha val="35000"/>
          </a:srgbClr>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E91FFCE1-424A-435D-9471-29F6EBEC1CA3}" type="slidenum">
              <a:rPr lang="en-GB" smtClean="0"/>
              <a:pPr>
                <a:defRPr/>
              </a:pPr>
              <a:t>3</a:t>
            </a:fld>
            <a:endParaRPr lang="en-GB"/>
          </a:p>
        </p:txBody>
      </p:sp>
      <p:sp>
        <p:nvSpPr>
          <p:cNvPr id="5" name="Title 4"/>
          <p:cNvSpPr>
            <a:spLocks noGrp="1"/>
          </p:cNvSpPr>
          <p:nvPr>
            <p:ph type="title"/>
          </p:nvPr>
        </p:nvSpPr>
        <p:spPr>
          <a:xfrm>
            <a:off x="467544" y="2780928"/>
            <a:ext cx="8229600" cy="1791072"/>
          </a:xfrm>
        </p:spPr>
        <p:txBody>
          <a:bodyPr>
            <a:normAutofit/>
          </a:bodyPr>
          <a:lstStyle/>
          <a:p>
            <a:r>
              <a:rPr lang="en-GB" sz="3200" b="1" i="1" dirty="0"/>
              <a:t>(1) General trends and overview of imbalances in the food supply chain</a:t>
            </a:r>
          </a:p>
        </p:txBody>
      </p:sp>
    </p:spTree>
    <p:extLst>
      <p:ext uri="{BB962C8B-B14F-4D97-AF65-F5344CB8AC3E}">
        <p14:creationId xmlns:p14="http://schemas.microsoft.com/office/powerpoint/2010/main" val="35613059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412776"/>
            <a:ext cx="8229600" cy="648072"/>
          </a:xfrm>
        </p:spPr>
        <p:txBody>
          <a:bodyPr>
            <a:normAutofit/>
          </a:bodyPr>
          <a:lstStyle/>
          <a:p>
            <a:r>
              <a:rPr lang="en-GB" sz="2600" b="1" dirty="0" smtClean="0"/>
              <a:t>Trends and observations in the food supply chain</a:t>
            </a:r>
            <a:endParaRPr lang="en-GB" sz="2600" b="1" dirty="0"/>
          </a:p>
        </p:txBody>
      </p:sp>
      <p:sp>
        <p:nvSpPr>
          <p:cNvPr id="3" name="Content Placeholder 2"/>
          <p:cNvSpPr>
            <a:spLocks noGrp="1"/>
          </p:cNvSpPr>
          <p:nvPr>
            <p:ph idx="1"/>
          </p:nvPr>
        </p:nvSpPr>
        <p:spPr>
          <a:xfrm>
            <a:off x="395536" y="2420888"/>
            <a:ext cx="8280920" cy="3672408"/>
          </a:xfrm>
        </p:spPr>
        <p:txBody>
          <a:bodyPr>
            <a:normAutofit fontScale="85000" lnSpcReduction="10000"/>
          </a:bodyPr>
          <a:lstStyle/>
          <a:p>
            <a:pPr marL="0" lvl="1" indent="0">
              <a:buNone/>
              <a:defRPr/>
            </a:pPr>
            <a:r>
              <a:rPr lang="en-GB" sz="2000" b="1" dirty="0"/>
              <a:t>In 2008/2009: Concerns about </a:t>
            </a:r>
            <a:r>
              <a:rPr lang="en-GB" sz="2000" b="1" u="sng" dirty="0"/>
              <a:t>food prices</a:t>
            </a:r>
            <a:r>
              <a:rPr lang="en-GB" sz="2000" b="1" dirty="0"/>
              <a:t> and pass-through of food commodity price changes in the chain</a:t>
            </a:r>
          </a:p>
          <a:p>
            <a:pPr marL="0" lvl="1" indent="0">
              <a:buNone/>
              <a:defRPr/>
            </a:pPr>
            <a:endParaRPr lang="en-GB" sz="2000" b="1" dirty="0"/>
          </a:p>
          <a:p>
            <a:pPr marL="342900" lvl="1" indent="-342900">
              <a:buFont typeface="Wingdings" pitchFamily="2" charset="2"/>
              <a:buChar char="ü"/>
              <a:defRPr/>
            </a:pPr>
            <a:r>
              <a:rPr lang="en-GB" sz="1800" dirty="0"/>
              <a:t>Rising food prices and increased volatility in food commodity prices</a:t>
            </a:r>
          </a:p>
          <a:p>
            <a:pPr marL="342900" lvl="1" indent="-342900">
              <a:buFont typeface="Wingdings" pitchFamily="2" charset="2"/>
              <a:buChar char="ü"/>
              <a:defRPr/>
            </a:pPr>
            <a:r>
              <a:rPr lang="en-GB" sz="1800" dirty="0"/>
              <a:t>Asymmetric price transmission along the food supply chain</a:t>
            </a:r>
          </a:p>
          <a:p>
            <a:pPr marL="342900" lvl="1" indent="-342900">
              <a:buFont typeface="Wingdings" pitchFamily="2" charset="2"/>
              <a:buChar char="ü"/>
              <a:defRPr/>
            </a:pPr>
            <a:endParaRPr lang="en-GB" sz="2000" dirty="0"/>
          </a:p>
          <a:p>
            <a:pPr marL="0" lvl="1" indent="0">
              <a:buNone/>
              <a:defRPr/>
            </a:pPr>
            <a:r>
              <a:rPr lang="en-GB" sz="2000" b="1" dirty="0"/>
              <a:t>More recently: Concerns about buyer-supplier relationships in the chain and the impact of retailers' practices on investment in </a:t>
            </a:r>
            <a:r>
              <a:rPr lang="en-GB" sz="2000" b="1" u="sng" dirty="0"/>
              <a:t>choice and innovation</a:t>
            </a:r>
          </a:p>
          <a:p>
            <a:pPr marL="0" lvl="1" indent="0">
              <a:buNone/>
              <a:defRPr/>
            </a:pPr>
            <a:endParaRPr lang="en-GB" sz="2000" b="1" dirty="0"/>
          </a:p>
          <a:p>
            <a:pPr marL="342900" lvl="1" indent="-342900">
              <a:buFont typeface="Wingdings" pitchFamily="2" charset="2"/>
              <a:buChar char="ü"/>
              <a:defRPr/>
            </a:pPr>
            <a:r>
              <a:rPr lang="en-GB" sz="1800" dirty="0"/>
              <a:t>Concerns about increased concentration of big retail chains and international food  manufacturers</a:t>
            </a:r>
          </a:p>
          <a:p>
            <a:pPr marL="342900" lvl="1" indent="-342900">
              <a:buFont typeface="Wingdings" pitchFamily="2" charset="2"/>
              <a:buChar char="ü"/>
              <a:defRPr/>
            </a:pPr>
            <a:r>
              <a:rPr lang="en-GB" sz="1800" dirty="0"/>
              <a:t>While many SMEs are active in the food sector and the primary level of the food supply chain remains fragmented</a:t>
            </a:r>
          </a:p>
          <a:p>
            <a:pPr marL="342900" lvl="1" indent="-342900">
              <a:buFont typeface="Wingdings" pitchFamily="2" charset="2"/>
              <a:buChar char="ü"/>
              <a:defRPr/>
            </a:pPr>
            <a:r>
              <a:rPr lang="en-GB" sz="1800" dirty="0"/>
              <a:t>And these imbalances would lead to competition violations and unfair trading practices (UTPs), having an impact on choice and innovation in the long run</a:t>
            </a:r>
          </a:p>
          <a:p>
            <a:pPr marL="342900" lvl="1" indent="-342900">
              <a:buFont typeface="Wingdings" pitchFamily="2" charset="2"/>
              <a:buChar char="ü"/>
              <a:defRPr/>
            </a:pPr>
            <a:endParaRPr lang="en-GB" sz="1600" dirty="0" smtClean="0"/>
          </a:p>
        </p:txBody>
      </p:sp>
      <p:sp>
        <p:nvSpPr>
          <p:cNvPr id="4" name="Slide Number Placeholder 3"/>
          <p:cNvSpPr>
            <a:spLocks noGrp="1"/>
          </p:cNvSpPr>
          <p:nvPr>
            <p:ph type="sldNum" sz="quarter" idx="12"/>
          </p:nvPr>
        </p:nvSpPr>
        <p:spPr/>
        <p:txBody>
          <a:bodyPr/>
          <a:lstStyle/>
          <a:p>
            <a:pPr>
              <a:defRPr/>
            </a:pPr>
            <a:fld id="{E91FFCE1-424A-435D-9471-29F6EBEC1CA3}" type="slidenum">
              <a:rPr lang="en-GB" smtClean="0">
                <a:solidFill>
                  <a:prstClr val="black">
                    <a:tint val="75000"/>
                  </a:prstClr>
                </a:solidFill>
              </a:rPr>
              <a:pPr>
                <a:defRPr/>
              </a:pPr>
              <a:t>4</a:t>
            </a:fld>
            <a:endParaRPr lang="en-GB">
              <a:solidFill>
                <a:prstClr val="black">
                  <a:tint val="75000"/>
                </a:prstClr>
              </a:solidFill>
            </a:endParaRPr>
          </a:p>
        </p:txBody>
      </p:sp>
    </p:spTree>
    <p:extLst>
      <p:ext uri="{BB962C8B-B14F-4D97-AF65-F5344CB8AC3E}">
        <p14:creationId xmlns:p14="http://schemas.microsoft.com/office/powerpoint/2010/main" val="19376120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412776"/>
            <a:ext cx="8229600" cy="648072"/>
          </a:xfrm>
        </p:spPr>
        <p:txBody>
          <a:bodyPr>
            <a:normAutofit/>
          </a:bodyPr>
          <a:lstStyle/>
          <a:p>
            <a:r>
              <a:rPr lang="en-GB" sz="2600" b="1" dirty="0" smtClean="0"/>
              <a:t>Retail concentration (HHI at national level)</a:t>
            </a:r>
            <a:endParaRPr lang="en-GB" sz="2600" b="1" dirty="0"/>
          </a:p>
        </p:txBody>
      </p:sp>
      <p:sp>
        <p:nvSpPr>
          <p:cNvPr id="4" name="Slide Number Placeholder 3"/>
          <p:cNvSpPr>
            <a:spLocks noGrp="1"/>
          </p:cNvSpPr>
          <p:nvPr>
            <p:ph type="sldNum" sz="quarter" idx="12"/>
          </p:nvPr>
        </p:nvSpPr>
        <p:spPr/>
        <p:txBody>
          <a:bodyPr/>
          <a:lstStyle/>
          <a:p>
            <a:pPr>
              <a:defRPr/>
            </a:pPr>
            <a:fld id="{E91FFCE1-424A-435D-9471-29F6EBEC1CA3}" type="slidenum">
              <a:rPr lang="en-GB" smtClean="0">
                <a:solidFill>
                  <a:prstClr val="black">
                    <a:tint val="75000"/>
                  </a:prstClr>
                </a:solidFill>
              </a:rPr>
              <a:pPr>
                <a:defRPr/>
              </a:pPr>
              <a:t>5</a:t>
            </a:fld>
            <a:endParaRPr lang="en-GB">
              <a:solidFill>
                <a:prstClr val="black">
                  <a:tint val="75000"/>
                </a:prstClr>
              </a:solidFill>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664" y="2437617"/>
            <a:ext cx="6192688" cy="40502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043608" y="2053094"/>
            <a:ext cx="7488832" cy="307777"/>
          </a:xfrm>
          <a:prstGeom prst="rect">
            <a:avLst/>
          </a:prstGeom>
          <a:noFill/>
        </p:spPr>
        <p:txBody>
          <a:bodyPr wrap="square" rtlCol="0">
            <a:spAutoFit/>
          </a:bodyPr>
          <a:lstStyle/>
          <a:p>
            <a:r>
              <a:rPr lang="en-GB" sz="1400" i="1" dirty="0" smtClean="0"/>
              <a:t>HHI = measure of concentration based on the sum of squared market shares     ϵ </a:t>
            </a:r>
            <a:r>
              <a:rPr lang="en-GB" sz="1400" i="1" dirty="0"/>
              <a:t>[0; 10,000]</a:t>
            </a:r>
          </a:p>
        </p:txBody>
      </p:sp>
    </p:spTree>
    <p:extLst>
      <p:ext uri="{BB962C8B-B14F-4D97-AF65-F5344CB8AC3E}">
        <p14:creationId xmlns:p14="http://schemas.microsoft.com/office/powerpoint/2010/main" val="37307903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340768"/>
            <a:ext cx="8229600" cy="648072"/>
          </a:xfrm>
        </p:spPr>
        <p:txBody>
          <a:bodyPr>
            <a:normAutofit/>
          </a:bodyPr>
          <a:lstStyle/>
          <a:p>
            <a:r>
              <a:rPr lang="en-GB" sz="2600" b="1" dirty="0" smtClean="0"/>
              <a:t>Supplier concentration (HHI at national level)</a:t>
            </a:r>
            <a:endParaRPr lang="en-GB" sz="2600" b="1" dirty="0"/>
          </a:p>
        </p:txBody>
      </p:sp>
      <p:sp>
        <p:nvSpPr>
          <p:cNvPr id="4" name="Slide Number Placeholder 3"/>
          <p:cNvSpPr>
            <a:spLocks noGrp="1"/>
          </p:cNvSpPr>
          <p:nvPr>
            <p:ph type="sldNum" sz="quarter" idx="12"/>
          </p:nvPr>
        </p:nvSpPr>
        <p:spPr/>
        <p:txBody>
          <a:bodyPr/>
          <a:lstStyle/>
          <a:p>
            <a:pPr>
              <a:defRPr/>
            </a:pPr>
            <a:fld id="{E91FFCE1-424A-435D-9471-29F6EBEC1CA3}" type="slidenum">
              <a:rPr lang="en-GB" smtClean="0">
                <a:solidFill>
                  <a:prstClr val="black">
                    <a:tint val="75000"/>
                  </a:prstClr>
                </a:solidFill>
              </a:rPr>
              <a:pPr>
                <a:defRPr/>
              </a:pPr>
              <a:t>6</a:t>
            </a:fld>
            <a:endParaRPr lang="en-GB">
              <a:solidFill>
                <a:prstClr val="black">
                  <a:tint val="75000"/>
                </a:prstClr>
              </a:solidFill>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496" y="1950760"/>
            <a:ext cx="4614633" cy="3016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83968" y="3645024"/>
            <a:ext cx="4860032" cy="32129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5163591" y="2276872"/>
            <a:ext cx="3100785" cy="830997"/>
          </a:xfrm>
          <a:prstGeom prst="rect">
            <a:avLst/>
          </a:prstGeom>
          <a:noFill/>
        </p:spPr>
        <p:txBody>
          <a:bodyPr wrap="none" rtlCol="0">
            <a:spAutoFit/>
          </a:bodyPr>
          <a:lstStyle/>
          <a:p>
            <a:r>
              <a:rPr lang="en-GB" sz="1600" dirty="0" smtClean="0">
                <a:latin typeface="+mn-lt"/>
              </a:rPr>
              <a:t>Supplier concentration is generally </a:t>
            </a:r>
          </a:p>
          <a:p>
            <a:r>
              <a:rPr lang="en-GB" sz="1600" dirty="0" smtClean="0">
                <a:latin typeface="+mn-lt"/>
              </a:rPr>
              <a:t>higher for cereals than for ham, </a:t>
            </a:r>
          </a:p>
          <a:p>
            <a:r>
              <a:rPr lang="en-GB" sz="1600" dirty="0" smtClean="0">
                <a:latin typeface="+mn-lt"/>
              </a:rPr>
              <a:t>but differences between MS</a:t>
            </a:r>
            <a:endParaRPr lang="en-GB" sz="1600" dirty="0">
              <a:latin typeface="+mn-lt"/>
            </a:endParaRPr>
          </a:p>
        </p:txBody>
      </p:sp>
    </p:spTree>
    <p:extLst>
      <p:ext uri="{BB962C8B-B14F-4D97-AF65-F5344CB8AC3E}">
        <p14:creationId xmlns:p14="http://schemas.microsoft.com/office/powerpoint/2010/main" val="17316184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412776"/>
            <a:ext cx="8229600" cy="720080"/>
          </a:xfrm>
        </p:spPr>
        <p:txBody>
          <a:bodyPr>
            <a:noAutofit/>
          </a:bodyPr>
          <a:lstStyle/>
          <a:p>
            <a:r>
              <a:rPr lang="en-GB" sz="2600" b="1" dirty="0" smtClean="0"/>
              <a:t>Imbalance between retailers and suppliers</a:t>
            </a:r>
            <a:endParaRPr lang="en-GB" sz="2600" b="1" dirty="0"/>
          </a:p>
        </p:txBody>
      </p:sp>
      <p:sp>
        <p:nvSpPr>
          <p:cNvPr id="4" name="Slide Number Placeholder 3"/>
          <p:cNvSpPr>
            <a:spLocks noGrp="1"/>
          </p:cNvSpPr>
          <p:nvPr>
            <p:ph type="sldNum" sz="quarter" idx="12"/>
          </p:nvPr>
        </p:nvSpPr>
        <p:spPr/>
        <p:txBody>
          <a:bodyPr/>
          <a:lstStyle/>
          <a:p>
            <a:pPr>
              <a:defRPr/>
            </a:pPr>
            <a:fld id="{E91FFCE1-424A-435D-9471-29F6EBEC1CA3}" type="slidenum">
              <a:rPr lang="en-GB" smtClean="0">
                <a:solidFill>
                  <a:prstClr val="black">
                    <a:tint val="75000"/>
                  </a:prstClr>
                </a:solidFill>
              </a:rPr>
              <a:pPr>
                <a:defRPr/>
              </a:pPr>
              <a:t>7</a:t>
            </a:fld>
            <a:endParaRPr lang="en-GB">
              <a:solidFill>
                <a:prstClr val="black">
                  <a:tint val="75000"/>
                </a:prstClr>
              </a:solidFill>
            </a:endParaRP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276872"/>
            <a:ext cx="4499992" cy="294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39952" y="3612521"/>
            <a:ext cx="5004048" cy="3272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Straight Arrow Connector 5"/>
          <p:cNvCxnSpPr/>
          <p:nvPr/>
        </p:nvCxnSpPr>
        <p:spPr>
          <a:xfrm>
            <a:off x="4499992" y="2852936"/>
            <a:ext cx="64807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3491880" y="5733256"/>
            <a:ext cx="64807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148064" y="2613322"/>
            <a:ext cx="4008149" cy="553998"/>
          </a:xfrm>
          <a:prstGeom prst="rect">
            <a:avLst/>
          </a:prstGeom>
          <a:noFill/>
        </p:spPr>
        <p:txBody>
          <a:bodyPr wrap="none" rtlCol="0">
            <a:spAutoFit/>
          </a:bodyPr>
          <a:lstStyle/>
          <a:p>
            <a:r>
              <a:rPr lang="en-GB" sz="1500" dirty="0" smtClean="0">
                <a:latin typeface="+mn-lt"/>
              </a:rPr>
              <a:t>Cereals: the supply side of the market is </a:t>
            </a:r>
          </a:p>
          <a:p>
            <a:r>
              <a:rPr lang="en-GB" sz="1500" dirty="0">
                <a:latin typeface="+mn-lt"/>
              </a:rPr>
              <a:t>i</a:t>
            </a:r>
            <a:r>
              <a:rPr lang="en-GB" sz="1500" dirty="0" smtClean="0">
                <a:latin typeface="+mn-lt"/>
              </a:rPr>
              <a:t>n general more concentrated than the retail side</a:t>
            </a:r>
          </a:p>
        </p:txBody>
      </p:sp>
      <p:sp>
        <p:nvSpPr>
          <p:cNvPr id="9" name="TextBox 8"/>
          <p:cNvSpPr txBox="1"/>
          <p:nvPr/>
        </p:nvSpPr>
        <p:spPr>
          <a:xfrm>
            <a:off x="107504" y="5512876"/>
            <a:ext cx="3922741" cy="553998"/>
          </a:xfrm>
          <a:prstGeom prst="rect">
            <a:avLst/>
          </a:prstGeom>
          <a:noFill/>
        </p:spPr>
        <p:txBody>
          <a:bodyPr wrap="none" rtlCol="0">
            <a:spAutoFit/>
          </a:bodyPr>
          <a:lstStyle/>
          <a:p>
            <a:r>
              <a:rPr lang="en-GB" sz="1500" dirty="0" smtClean="0">
                <a:latin typeface="+mn-lt"/>
              </a:rPr>
              <a:t>Ham: the retail side of the market is in</a:t>
            </a:r>
          </a:p>
          <a:p>
            <a:r>
              <a:rPr lang="en-GB" sz="1500" dirty="0" smtClean="0">
                <a:latin typeface="+mn-lt"/>
              </a:rPr>
              <a:t>general more concentrated than the supply side</a:t>
            </a:r>
          </a:p>
        </p:txBody>
      </p:sp>
    </p:spTree>
    <p:extLst>
      <p:ext uri="{BB962C8B-B14F-4D97-AF65-F5344CB8AC3E}">
        <p14:creationId xmlns:p14="http://schemas.microsoft.com/office/powerpoint/2010/main" val="11664654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3166CF">
            <a:alpha val="35000"/>
          </a:srgbClr>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E91FFCE1-424A-435D-9471-29F6EBEC1CA3}" type="slidenum">
              <a:rPr lang="en-GB" smtClean="0"/>
              <a:pPr>
                <a:defRPr/>
              </a:pPr>
              <a:t>8</a:t>
            </a:fld>
            <a:endParaRPr lang="en-GB"/>
          </a:p>
        </p:txBody>
      </p:sp>
      <p:sp>
        <p:nvSpPr>
          <p:cNvPr id="5" name="Title 4"/>
          <p:cNvSpPr>
            <a:spLocks noGrp="1"/>
          </p:cNvSpPr>
          <p:nvPr>
            <p:ph type="title"/>
          </p:nvPr>
        </p:nvSpPr>
        <p:spPr>
          <a:xfrm>
            <a:off x="467544" y="2780928"/>
            <a:ext cx="8229600" cy="1791072"/>
          </a:xfrm>
        </p:spPr>
        <p:txBody>
          <a:bodyPr>
            <a:normAutofit/>
          </a:bodyPr>
          <a:lstStyle/>
          <a:p>
            <a:r>
              <a:rPr lang="en-GB" sz="3200" b="1" i="1" dirty="0" smtClean="0"/>
              <a:t>(2</a:t>
            </a:r>
            <a:r>
              <a:rPr lang="en-GB" sz="3200" b="1" i="1" dirty="0"/>
              <a:t>) </a:t>
            </a:r>
            <a:r>
              <a:rPr lang="en-GB" sz="3200" b="1" i="1" dirty="0" smtClean="0"/>
              <a:t>Buyer power versus bargaining power</a:t>
            </a:r>
            <a:endParaRPr lang="en-GB" sz="2800" dirty="0"/>
          </a:p>
        </p:txBody>
      </p:sp>
    </p:spTree>
    <p:extLst>
      <p:ext uri="{BB962C8B-B14F-4D97-AF65-F5344CB8AC3E}">
        <p14:creationId xmlns:p14="http://schemas.microsoft.com/office/powerpoint/2010/main" val="21054847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1340247"/>
            <a:ext cx="8229600" cy="936625"/>
          </a:xfrm>
        </p:spPr>
        <p:txBody>
          <a:bodyPr/>
          <a:lstStyle/>
          <a:p>
            <a:r>
              <a:rPr lang="en-GB" sz="2600" b="1" dirty="0" smtClean="0"/>
              <a:t>Buyer power and bargaining power are conceptually different issues</a:t>
            </a:r>
            <a:endParaRPr lang="en-GB" sz="2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57370971"/>
              </p:ext>
            </p:extLst>
          </p:nvPr>
        </p:nvGraphicFramePr>
        <p:xfrm>
          <a:off x="863588" y="2564904"/>
          <a:ext cx="7416824" cy="3456384"/>
        </p:xfrm>
        <a:graphic>
          <a:graphicData uri="http://schemas.openxmlformats.org/drawingml/2006/table">
            <a:tbl>
              <a:tblPr firstRow="1" bandRow="1">
                <a:tableStyleId>{5C22544A-7EE6-4342-B048-85BDC9FD1C3A}</a:tableStyleId>
              </a:tblPr>
              <a:tblGrid>
                <a:gridCol w="3708412"/>
                <a:gridCol w="3708412"/>
              </a:tblGrid>
              <a:tr h="557742">
                <a:tc>
                  <a:txBody>
                    <a:bodyPr/>
                    <a:lstStyle/>
                    <a:p>
                      <a:pPr algn="ctr"/>
                      <a:r>
                        <a:rPr lang="en-GB" noProof="0" dirty="0" smtClean="0"/>
                        <a:t>Competition law</a:t>
                      </a:r>
                      <a:endParaRPr lang="en-GB" noProof="0" dirty="0"/>
                    </a:p>
                  </a:txBody>
                  <a:tcPr anchor="ctr"/>
                </a:tc>
                <a:tc>
                  <a:txBody>
                    <a:bodyPr/>
                    <a:lstStyle/>
                    <a:p>
                      <a:pPr algn="ctr"/>
                      <a:r>
                        <a:rPr lang="en-GB" noProof="0" dirty="0" smtClean="0"/>
                        <a:t>Contract law/</a:t>
                      </a:r>
                      <a:r>
                        <a:rPr lang="en-GB" baseline="0" noProof="0" dirty="0" smtClean="0"/>
                        <a:t>fair trading law</a:t>
                      </a:r>
                      <a:endParaRPr lang="en-GB" noProof="0" dirty="0"/>
                    </a:p>
                  </a:txBody>
                  <a:tcPr anchor="ctr"/>
                </a:tc>
              </a:tr>
              <a:tr h="1440833">
                <a:tc>
                  <a:txBody>
                    <a:bodyPr/>
                    <a:lstStyle/>
                    <a:p>
                      <a:pPr marL="285750" indent="-285750">
                        <a:buFont typeface="Arial" charset="0"/>
                        <a:buChar char="•"/>
                      </a:pPr>
                      <a:r>
                        <a:rPr lang="en-GB" sz="1400" noProof="0" dirty="0" smtClean="0"/>
                        <a:t>Objective : protection of competition on the overall market, no protection of competitors (as individual companies)! </a:t>
                      </a:r>
                    </a:p>
                    <a:p>
                      <a:pPr marL="285750" indent="-285750">
                        <a:buFont typeface="Arial" charset="0"/>
                        <a:buChar char="•"/>
                      </a:pPr>
                      <a:endParaRPr lang="en-GB" sz="1400" noProof="0" dirty="0" smtClean="0"/>
                    </a:p>
                    <a:p>
                      <a:pPr marL="0" indent="0">
                        <a:buFont typeface="Arial" charset="0"/>
                        <a:buNone/>
                      </a:pPr>
                      <a:r>
                        <a:rPr lang="en-GB" sz="1400" noProof="0" dirty="0" smtClean="0">
                          <a:latin typeface="Century Gothic"/>
                        </a:rPr>
                        <a:t>→ </a:t>
                      </a:r>
                      <a:r>
                        <a:rPr lang="en-GB" sz="1400" b="1" kern="1200" noProof="0" dirty="0" smtClean="0">
                          <a:solidFill>
                            <a:schemeClr val="dk1"/>
                          </a:solidFill>
                          <a:latin typeface="+mn-lt"/>
                          <a:ea typeface="+mn-ea"/>
                          <a:cs typeface="+mn-cs"/>
                        </a:rPr>
                        <a:t>consumer welfare</a:t>
                      </a:r>
                    </a:p>
                  </a:txBody>
                  <a:tcPr anchor="ctr"/>
                </a:tc>
                <a:tc>
                  <a:txBody>
                    <a:bodyPr/>
                    <a:lstStyle/>
                    <a:p>
                      <a:pPr marL="285750" indent="-285750">
                        <a:buFont typeface="Arial" charset="0"/>
                        <a:buChar char="•"/>
                      </a:pPr>
                      <a:r>
                        <a:rPr lang="en-GB" sz="1400" noProof="0" dirty="0" smtClean="0"/>
                        <a:t>Objective : regulation of contractual relationships between companies, irrespective of their effect on the market</a:t>
                      </a:r>
                    </a:p>
                    <a:p>
                      <a:pPr marL="285750" indent="-285750">
                        <a:buFont typeface="Arial" charset="0"/>
                        <a:buChar char="•"/>
                      </a:pPr>
                      <a:endParaRPr lang="en-GB" sz="1400" noProof="0" dirty="0" smtClean="0"/>
                    </a:p>
                    <a:p>
                      <a:pPr marL="0" indent="0">
                        <a:buFont typeface="Arial" charset="0"/>
                        <a:buNone/>
                      </a:pPr>
                      <a:r>
                        <a:rPr lang="en-GB" sz="1400" noProof="0" dirty="0" smtClean="0">
                          <a:latin typeface="Century Gothic"/>
                        </a:rPr>
                        <a:t>→ </a:t>
                      </a:r>
                      <a:r>
                        <a:rPr lang="en-GB" sz="1400" b="1" kern="1200" baseline="0" noProof="0" dirty="0" smtClean="0">
                          <a:solidFill>
                            <a:schemeClr val="dk1"/>
                          </a:solidFill>
                          <a:latin typeface="+mn-lt"/>
                          <a:ea typeface="+mn-ea"/>
                          <a:cs typeface="+mn-cs"/>
                        </a:rPr>
                        <a:t>fair distribution </a:t>
                      </a:r>
                      <a:r>
                        <a:rPr lang="en-GB" sz="1400" b="1" baseline="0" noProof="0" dirty="0" smtClean="0"/>
                        <a:t>of economic rents</a:t>
                      </a:r>
                    </a:p>
                  </a:txBody>
                  <a:tcPr anchor="ctr"/>
                </a:tc>
              </a:tr>
              <a:tr h="508368">
                <a:tc>
                  <a:txBody>
                    <a:bodyPr/>
                    <a:lstStyle/>
                    <a:p>
                      <a:pPr marL="285750" indent="-285750">
                        <a:buFont typeface="Arial" charset="0"/>
                        <a:buChar char="•"/>
                      </a:pPr>
                      <a:r>
                        <a:rPr lang="en-GB" sz="1400" noProof="0" dirty="0" smtClean="0"/>
                        <a:t>Focus on </a:t>
                      </a:r>
                      <a:r>
                        <a:rPr lang="en-GB" sz="1400" b="1" noProof="0" dirty="0" smtClean="0"/>
                        <a:t>market power</a:t>
                      </a:r>
                      <a:r>
                        <a:rPr lang="en-GB" sz="1400" noProof="0" dirty="0" smtClean="0"/>
                        <a:t> (e.g. </a:t>
                      </a:r>
                      <a:r>
                        <a:rPr lang="en-GB" sz="1400" b="1" noProof="0" dirty="0" smtClean="0"/>
                        <a:t>buyer power</a:t>
                      </a:r>
                      <a:r>
                        <a:rPr lang="en-GB" sz="1400" noProof="0" dirty="0" smtClean="0"/>
                        <a:t>)</a:t>
                      </a:r>
                      <a:endParaRPr lang="en-GB" sz="1400" b="1" noProof="0" dirty="0" smtClean="0"/>
                    </a:p>
                  </a:txBody>
                  <a:tcPr anchor="ctr"/>
                </a:tc>
                <a:tc>
                  <a:txBody>
                    <a:bodyPr/>
                    <a:lstStyle/>
                    <a:p>
                      <a:pPr marL="285750" indent="-285750">
                        <a:buFont typeface="Arial" charset="0"/>
                        <a:buChar char="•"/>
                      </a:pPr>
                      <a:r>
                        <a:rPr lang="en-GB" sz="1400" noProof="0" dirty="0" smtClean="0"/>
                        <a:t>Focus on </a:t>
                      </a:r>
                      <a:r>
                        <a:rPr lang="en-GB" sz="1400" b="1" noProof="0" dirty="0" smtClean="0"/>
                        <a:t>bargaining</a:t>
                      </a:r>
                      <a:r>
                        <a:rPr lang="en-GB" sz="1400" b="1" baseline="0" noProof="0" dirty="0" smtClean="0"/>
                        <a:t> power </a:t>
                      </a:r>
                      <a:endParaRPr lang="en-GB" sz="1400" b="1" noProof="0" dirty="0"/>
                    </a:p>
                  </a:txBody>
                  <a:tcPr anchor="ctr"/>
                </a:tc>
              </a:tr>
              <a:tr h="949441">
                <a:tc>
                  <a:txBody>
                    <a:bodyPr/>
                    <a:lstStyle/>
                    <a:p>
                      <a:pPr marL="285750" indent="-285750">
                        <a:buFont typeface="Arial" charset="0"/>
                        <a:buChar char="•"/>
                      </a:pPr>
                      <a:r>
                        <a:rPr lang="en-GB" sz="1400" b="1" noProof="0" dirty="0" smtClean="0"/>
                        <a:t>Efficiency</a:t>
                      </a:r>
                      <a:r>
                        <a:rPr lang="en-GB" sz="1400" b="1" baseline="0" noProof="0" dirty="0" smtClean="0"/>
                        <a:t> gains </a:t>
                      </a:r>
                      <a:r>
                        <a:rPr lang="en-GB" sz="1400" baseline="0" noProof="0" dirty="0" smtClean="0"/>
                        <a:t>can be balanced against n</a:t>
                      </a:r>
                      <a:r>
                        <a:rPr lang="en-GB" sz="1400" noProof="0" dirty="0" smtClean="0"/>
                        <a:t>egative anticompetitive effect</a:t>
                      </a:r>
                    </a:p>
                  </a:txBody>
                  <a:tcPr anchor="ctr"/>
                </a:tc>
                <a:tc>
                  <a:txBody>
                    <a:bodyPr/>
                    <a:lstStyle/>
                    <a:p>
                      <a:pPr marL="285750" indent="-285750">
                        <a:buFont typeface="Arial" charset="0"/>
                        <a:buChar char="•"/>
                      </a:pPr>
                      <a:r>
                        <a:rPr lang="en-GB" sz="1400" b="1" baseline="0" noProof="0" dirty="0" smtClean="0"/>
                        <a:t>Fairness </a:t>
                      </a:r>
                      <a:r>
                        <a:rPr lang="en-GB" sz="1400" b="0" baseline="0" noProof="0" dirty="0" smtClean="0"/>
                        <a:t>is considered</a:t>
                      </a:r>
                    </a:p>
                  </a:txBody>
                  <a:tcPr anchor="ctr"/>
                </a:tc>
              </a:tr>
            </a:tbl>
          </a:graphicData>
        </a:graphic>
      </p:graphicFrame>
    </p:spTree>
    <p:extLst>
      <p:ext uri="{BB962C8B-B14F-4D97-AF65-F5344CB8AC3E}">
        <p14:creationId xmlns:p14="http://schemas.microsoft.com/office/powerpoint/2010/main" val="24070009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2714</TotalTime>
  <Words>1685</Words>
  <Application>Microsoft Office PowerPoint</Application>
  <PresentationFormat>On-screen Show (4:3)</PresentationFormat>
  <Paragraphs>228</Paragraphs>
  <Slides>25</Slides>
  <Notes>25</Notes>
  <HiddenSlides>0</HiddenSlides>
  <MMClips>0</MMClips>
  <ScaleCrop>false</ScaleCrop>
  <HeadingPairs>
    <vt:vector size="4" baseType="variant">
      <vt:variant>
        <vt:lpstr>Theme</vt:lpstr>
      </vt:variant>
      <vt:variant>
        <vt:i4>2</vt:i4>
      </vt:variant>
      <vt:variant>
        <vt:lpstr>Slide Titles</vt:lpstr>
      </vt:variant>
      <vt:variant>
        <vt:i4>25</vt:i4>
      </vt:variant>
    </vt:vector>
  </HeadingPairs>
  <TitlesOfParts>
    <vt:vector size="27" baseType="lpstr">
      <vt:lpstr>Office Theme</vt:lpstr>
      <vt:lpstr>1_Office Theme</vt:lpstr>
      <vt:lpstr>"Imbalances" in the food supply chain:  The Commission's approach and recent initiatives at the EU level  Conference on Current Trends in Slovak and European Competition Law Bratislava, 14 May 2014</vt:lpstr>
      <vt:lpstr>Outline presentation</vt:lpstr>
      <vt:lpstr>(1) General trends and overview of imbalances in the food supply chain</vt:lpstr>
      <vt:lpstr>Trends and observations in the food supply chain</vt:lpstr>
      <vt:lpstr>Retail concentration (HHI at national level)</vt:lpstr>
      <vt:lpstr>Supplier concentration (HHI at national level)</vt:lpstr>
      <vt:lpstr>Imbalance between retailers and suppliers</vt:lpstr>
      <vt:lpstr>(2) Buyer power versus bargaining power</vt:lpstr>
      <vt:lpstr>Buyer power and bargaining power are conceptually different issues</vt:lpstr>
      <vt:lpstr>(a) Buyer power</vt:lpstr>
      <vt:lpstr>(b) Bargaining power – Approach at EU and national levels</vt:lpstr>
      <vt:lpstr>(b) Bargaining power – Policy instruments</vt:lpstr>
      <vt:lpstr>(3) Recent initiatives to address imbalances at the EU level</vt:lpstr>
      <vt:lpstr>(3.1) Unfair Trading Practices (UTPs): Imbalances in general </vt:lpstr>
      <vt:lpstr>Background</vt:lpstr>
      <vt:lpstr>Initiatives on UTPs at EU level</vt:lpstr>
      <vt:lpstr>(3.2) Retail study DG COMP: Imbalances between food retailers and food manufacturers</vt:lpstr>
      <vt:lpstr>WHY? 2 main objectives retail study</vt:lpstr>
      <vt:lpstr>WHAT? Subject of retail study</vt:lpstr>
      <vt:lpstr>HOW? Type of analysis</vt:lpstr>
      <vt:lpstr>(3.3) CAP Reform: Imbalances between farmers and their buyers (retailers/food industry/wholesalers)</vt:lpstr>
      <vt:lpstr>Background of the CAP reform</vt:lpstr>
      <vt:lpstr>Tough negotiations between European Parliament (EP) and Council</vt:lpstr>
      <vt:lpstr>Outcome negotiations and next steps</vt:lpstr>
      <vt:lpstr>Thank you!</vt:lpstr>
    </vt:vector>
  </TitlesOfParts>
  <Company>European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new visual identity</dc:title>
  <dc:creator>CHAUVE Philippe (COMP)</dc:creator>
  <cp:lastModifiedBy>RENCKENS An (COMP)</cp:lastModifiedBy>
  <cp:revision>694</cp:revision>
  <cp:lastPrinted>2014-01-15T16:55:46Z</cp:lastPrinted>
  <dcterms:created xsi:type="dcterms:W3CDTF">2011-10-28T10:25:18Z</dcterms:created>
  <dcterms:modified xsi:type="dcterms:W3CDTF">2014-05-07T15:34:57Z</dcterms:modified>
</cp:coreProperties>
</file>