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74" r:id="rId3"/>
    <p:sldId id="276" r:id="rId4"/>
    <p:sldId id="281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72" r:id="rId17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24" d="100"/>
          <a:sy n="12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lanic\Documents\potravinarstvo\odpovede_OR\tabulky_odpove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ZO!$F$10</c:f>
              <c:strCache>
                <c:ptCount val="1"/>
                <c:pt idx="0">
                  <c:v>Dovoz</c:v>
                </c:pt>
              </c:strCache>
            </c:strRef>
          </c:tx>
          <c:marker>
            <c:symbol val="none"/>
          </c:marker>
          <c:cat>
            <c:numRef>
              <c:f>ZO!$G$9:$N$9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ZO!$G$10:$N$10</c:f>
              <c:numCache>
                <c:formatCode>#,##0.0</c:formatCode>
                <c:ptCount val="8"/>
                <c:pt idx="0">
                  <c:v>125255.98457557923</c:v>
                </c:pt>
                <c:pt idx="1">
                  <c:v>172548.16204183811</c:v>
                </c:pt>
                <c:pt idx="2">
                  <c:v>190744.75297239746</c:v>
                </c:pt>
                <c:pt idx="3">
                  <c:v>192689.217</c:v>
                </c:pt>
                <c:pt idx="4">
                  <c:v>277442.05099999998</c:v>
                </c:pt>
                <c:pt idx="5">
                  <c:v>261655.76199999999</c:v>
                </c:pt>
                <c:pt idx="6">
                  <c:v>253124.55100000001</c:v>
                </c:pt>
                <c:pt idx="7">
                  <c:v>294434.68080000003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ZO!$F$11</c:f>
              <c:strCache>
                <c:ptCount val="1"/>
                <c:pt idx="0">
                  <c:v>Vývoz</c:v>
                </c:pt>
              </c:strCache>
            </c:strRef>
          </c:tx>
          <c:marker>
            <c:symbol val="none"/>
          </c:marker>
          <c:cat>
            <c:numRef>
              <c:f>ZO!$G$9:$N$9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ZO!$G$11:$N$11</c:f>
              <c:numCache>
                <c:formatCode>#,##0.0</c:formatCode>
                <c:ptCount val="8"/>
                <c:pt idx="0">
                  <c:v>180428.41726641226</c:v>
                </c:pt>
                <c:pt idx="1">
                  <c:v>230747.13065293545</c:v>
                </c:pt>
                <c:pt idx="2">
                  <c:v>263260.30278761737</c:v>
                </c:pt>
                <c:pt idx="3">
                  <c:v>174788.67599999998</c:v>
                </c:pt>
                <c:pt idx="4">
                  <c:v>225980.43</c:v>
                </c:pt>
                <c:pt idx="5">
                  <c:v>241373.39900000003</c:v>
                </c:pt>
                <c:pt idx="6">
                  <c:v>232585.61700000003</c:v>
                </c:pt>
                <c:pt idx="7">
                  <c:v>286565.79479999997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36608"/>
        <c:axId val="83638144"/>
      </c:lineChart>
      <c:catAx>
        <c:axId val="8363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638144"/>
        <c:crosses val="autoZero"/>
        <c:auto val="1"/>
        <c:lblAlgn val="ctr"/>
        <c:lblOffset val="100"/>
        <c:noMultiLvlLbl val="0"/>
      </c:catAx>
      <c:valAx>
        <c:axId val="8363814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83636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D22D08-8AF8-4E35-BDDA-F1871B4860D1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280DF5-7E60-44CA-A7AD-25CA61304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0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B8D0E0-07CC-468A-ACAB-DB3DD40048CF}" type="datetimeFigureOut">
              <a:rPr lang="en-US"/>
              <a:pPr>
                <a:defRPr/>
              </a:pPr>
              <a:t>5/12/2014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en-US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0325D9-D0DA-4FDC-AF6A-F927B35A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3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18436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6D79D9-A542-4346-8F18-C21EAC92C62F}" type="slidenum">
              <a:rPr lang="en-US" altLang="sk-SK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sk-SK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19460" name="Zástupný symbol čísla snímky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D47AEB-3849-43E5-8AD1-6A9B76879943}" type="slidenum">
              <a:rPr lang="en-US" altLang="sk-SK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sk-SK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bdĺžnik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Nadpis 7"/>
          <p:cNvSpPr txBox="1">
            <a:spLocks/>
          </p:cNvSpPr>
          <p:nvPr/>
        </p:nvSpPr>
        <p:spPr>
          <a:xfrm>
            <a:off x="1333500" y="1844675"/>
            <a:ext cx="6477000" cy="182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53400" cy="15121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8957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07420A-1707-4995-AFBC-53403AA6C26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69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6011863" y="1889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7E0783-06C7-455C-AC74-7E78D1349B5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8305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7307-B6A4-4253-B02A-DEADBC6E8B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918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AC40-8F26-4423-8088-EC17DA1924E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60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32C7-B5AC-400C-8CC3-EED57082C3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01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01B1-63DF-4F1D-8FD3-478AE4FC8E1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61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2437-FA8E-44F1-9D3C-E524A55B25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76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9A0C-37B1-4BDF-BDD8-F9777418A9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59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6230-B4EE-4991-9D16-254C20760BD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0172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BEB7-ADDF-4B44-A027-9AEEF513ADF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301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5F16F2-4596-4C4C-AB93-AB8AF2F0C74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01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7E82F-0CBD-4A56-990A-2846466F97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53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5785-AC51-428B-976A-98051C3EEE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504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A4285-5D2D-4125-8A69-0463ECA52C5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56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323850" y="19161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E64C90-B504-487E-941A-542BF1AFB9B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595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830EA3-F16B-4F30-A9CA-A00BDCF16E9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FB5ADF-1EC2-4D14-922F-D9CBEFC5AE0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56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6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Obrázo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ĺžnik 16"/>
          <p:cNvSpPr>
            <a:spLocks noChangeArrowheads="1"/>
          </p:cNvSpPr>
          <p:nvPr/>
        </p:nvSpPr>
        <p:spPr bwMode="auto">
          <a:xfrm>
            <a:off x="468313" y="1268413"/>
            <a:ext cx="50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30FFA1-6E56-4E2B-BD88-863A08D1BE99}" type="slidenum">
              <a:rPr lang="sk-SK" altLang="sk-SK">
                <a:solidFill>
                  <a:schemeClr val="bg1"/>
                </a:solidFill>
              </a:rPr>
              <a:pPr/>
              <a:t>‹#›</a:t>
            </a:fld>
            <a:endParaRPr lang="sk-SK" alt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361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  <a:endParaRPr lang="en-US" altLang="sk-SK" smtClean="0"/>
          </a:p>
        </p:txBody>
      </p:sp>
      <p:sp>
        <p:nvSpPr>
          <p:cNvPr id="1027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7FDCA-BE99-4759-AFF0-9B8371392AD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7EA5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 predlohy nadpisov.</a:t>
            </a:r>
          </a:p>
        </p:txBody>
      </p:sp>
      <p:sp>
        <p:nvSpPr>
          <p:cNvPr id="205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192BD-67A1-4F04-B98B-9371F14D6E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mon.gov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539750" y="1619250"/>
            <a:ext cx="8153400" cy="1441450"/>
          </a:xfrm>
        </p:spPr>
        <p:txBody>
          <a:bodyPr/>
          <a:lstStyle/>
          <a:p>
            <a:r>
              <a:rPr lang="sk-SK" altLang="sk-SK" dirty="0" smtClean="0"/>
              <a:t>Kúpna sila a ekonomická závislosť</a:t>
            </a:r>
          </a:p>
        </p:txBody>
      </p:sp>
      <p:sp>
        <p:nvSpPr>
          <p:cNvPr id="14339" name="BlokTextu 2"/>
          <p:cNvSpPr txBox="1">
            <a:spLocks noChangeArrowheads="1"/>
          </p:cNvSpPr>
          <p:nvPr/>
        </p:nvSpPr>
        <p:spPr bwMode="auto">
          <a:xfrm>
            <a:off x="5400675" y="4679950"/>
            <a:ext cx="32400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altLang="sk-SK" sz="2200" dirty="0" smtClean="0">
                <a:solidFill>
                  <a:schemeClr val="bg1"/>
                </a:solidFill>
              </a:rPr>
              <a:t>Peter Silanič</a:t>
            </a:r>
            <a:endParaRPr lang="sk-SK" altLang="sk-SK" sz="2200" dirty="0">
              <a:solidFill>
                <a:schemeClr val="bg1"/>
              </a:solidFill>
            </a:endParaRPr>
          </a:p>
          <a:p>
            <a:r>
              <a:rPr lang="sk-SK" altLang="sk-SK" sz="2200" dirty="0">
                <a:solidFill>
                  <a:schemeClr val="bg1"/>
                </a:solidFill>
              </a:rPr>
              <a:t>Protimonopolný úrad SR</a:t>
            </a:r>
          </a:p>
          <a:p>
            <a:r>
              <a:rPr lang="sk-SK" altLang="sk-SK" sz="2200" dirty="0" smtClean="0">
                <a:solidFill>
                  <a:schemeClr val="bg1"/>
                </a:solidFill>
              </a:rPr>
              <a:t>Bratislava, 14. máj 2014</a:t>
            </a:r>
            <a:endParaRPr lang="sk-SK" altLang="sk-SK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Rozdielna koncentrácia </a:t>
            </a:r>
            <a:r>
              <a:rPr lang="sk-SK" b="1" dirty="0" err="1" smtClean="0"/>
              <a:t>downstream</a:t>
            </a:r>
            <a:r>
              <a:rPr lang="sk-SK" b="1" dirty="0" smtClean="0"/>
              <a:t> trhu z pohľadu spracovateľov a z pohľadu obchodných reťazcov</a:t>
            </a:r>
          </a:p>
          <a:p>
            <a:r>
              <a:rPr lang="sk-SK" dirty="0" smtClean="0"/>
              <a:t>Spracovatelia čelia na strane dopytu pomerne koncentrovanému trhu (5 najväčších OR predstavuje zhruba 55 % trhu)</a:t>
            </a:r>
          </a:p>
          <a:p>
            <a:r>
              <a:rPr lang="sk-SK" dirty="0" err="1" smtClean="0"/>
              <a:t>Downstream</a:t>
            </a:r>
            <a:r>
              <a:rPr lang="sk-SK" dirty="0" smtClean="0"/>
              <a:t> z pohľadu obchodných reťazcov predstavujú koneční spotrebitelia – atomizovaný trh bez akejkoľvek kúpnej sily.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466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Privátne značky</a:t>
            </a:r>
          </a:p>
          <a:p>
            <a:r>
              <a:rPr lang="sk-SK" dirty="0" smtClean="0"/>
              <a:t>Využíva ich takmer každý OR</a:t>
            </a:r>
          </a:p>
          <a:p>
            <a:r>
              <a:rPr lang="sk-SK" dirty="0" smtClean="0"/>
              <a:t>Produkty pod PZ formou tendrov – </a:t>
            </a:r>
            <a:r>
              <a:rPr lang="sk-SK" dirty="0" err="1" smtClean="0"/>
              <a:t>Bertrand</a:t>
            </a:r>
            <a:r>
              <a:rPr lang="sk-SK" dirty="0" smtClean="0"/>
              <a:t> </a:t>
            </a:r>
            <a:r>
              <a:rPr lang="sk-SK" dirty="0" err="1" smtClean="0"/>
              <a:t>competition</a:t>
            </a:r>
            <a:r>
              <a:rPr lang="sk-SK" dirty="0" smtClean="0"/>
              <a:t> (väčší tlak na ceny)</a:t>
            </a:r>
          </a:p>
          <a:p>
            <a:r>
              <a:rPr lang="sk-SK" dirty="0" smtClean="0"/>
              <a:t>Výrobca sa vzďaľuje od zákazníka – zvyšuje to jeho závislosť od reťazca</a:t>
            </a:r>
          </a:p>
          <a:p>
            <a:r>
              <a:rPr lang="sk-SK" dirty="0" smtClean="0"/>
              <a:t>Zvyčajne nižšia cena ako pri značkových produktoch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618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err="1" smtClean="0"/>
              <a:t>Outside</a:t>
            </a:r>
            <a:r>
              <a:rPr lang="sk-SK" b="1" dirty="0" smtClean="0"/>
              <a:t> </a:t>
            </a:r>
            <a:r>
              <a:rPr lang="sk-SK" b="1" dirty="0" err="1" smtClean="0"/>
              <a:t>options</a:t>
            </a:r>
            <a:endParaRPr lang="sk-SK" b="1" dirty="0" smtClean="0"/>
          </a:p>
          <a:p>
            <a:pPr marL="0" indent="0">
              <a:buNone/>
            </a:pPr>
            <a:endParaRPr lang="sk-SK" b="1" dirty="0" smtClean="0"/>
          </a:p>
          <a:p>
            <a:r>
              <a:rPr lang="sk-SK" dirty="0" smtClean="0"/>
              <a:t>Reťazec ľahšie nahradí dodávateľa ako opačne</a:t>
            </a:r>
          </a:p>
          <a:p>
            <a:r>
              <a:rPr lang="sk-SK" dirty="0" smtClean="0"/>
              <a:t>Všetky väčšie reťazce pôsobia vo viacerých krajinách</a:t>
            </a:r>
          </a:p>
          <a:p>
            <a:r>
              <a:rPr lang="sk-SK" dirty="0" smtClean="0"/>
              <a:t> Porovnanie exportu a importu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0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13</a:t>
            </a:fld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46280448"/>
              </p:ext>
            </p:extLst>
          </p:nvPr>
        </p:nvGraphicFramePr>
        <p:xfrm>
          <a:off x="611560" y="2132856"/>
          <a:ext cx="7703641" cy="420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683568" y="162880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Dovoz a vývoz SR v oblasti mlieka a mliečnych výrobkov</a:t>
            </a:r>
            <a:endParaRPr lang="sk-SK" sz="20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6084168" y="638132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i="1" dirty="0" smtClean="0"/>
              <a:t>Zdroj</a:t>
            </a:r>
            <a:r>
              <a:rPr lang="sk-SK" sz="1400" i="1" dirty="0" smtClean="0"/>
              <a:t>: ŠÚ SR</a:t>
            </a:r>
            <a:endParaRPr lang="sk-SK" sz="1400" i="1" dirty="0"/>
          </a:p>
        </p:txBody>
      </p:sp>
    </p:spTree>
    <p:extLst>
      <p:ext uri="{BB962C8B-B14F-4D97-AF65-F5344CB8AC3E}">
        <p14:creationId xmlns:p14="http://schemas.microsoft.com/office/powerpoint/2010/main" val="9676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Podiely reťazcov v tzv. šedej zóne</a:t>
            </a:r>
          </a:p>
          <a:p>
            <a:r>
              <a:rPr lang="sk-SK" dirty="0" smtClean="0"/>
              <a:t>Kolektívna </a:t>
            </a:r>
            <a:r>
              <a:rPr lang="sk-SK" dirty="0" smtClean="0"/>
              <a:t>dominancia, resp. </a:t>
            </a:r>
            <a:r>
              <a:rPr lang="sk-SK" dirty="0" err="1" smtClean="0"/>
              <a:t>tacitná</a:t>
            </a:r>
            <a:r>
              <a:rPr lang="sk-SK" dirty="0" smtClean="0"/>
              <a:t> </a:t>
            </a:r>
            <a:r>
              <a:rPr lang="sk-SK" dirty="0" err="1" smtClean="0"/>
              <a:t>kolúzia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Zákon o neprimeraných podmienkach v obchodných vzťahoch</a:t>
            </a:r>
          </a:p>
          <a:p>
            <a:r>
              <a:rPr lang="sk-SK" dirty="0" smtClean="0"/>
              <a:t>Dotácie v rámci CAP EÚ</a:t>
            </a:r>
          </a:p>
          <a:p>
            <a:r>
              <a:rPr lang="sk-SK" dirty="0" smtClean="0"/>
              <a:t>Diverzifikácia odbytu – najúčinnejšia obrana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928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80400" cy="5040313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4300" dirty="0" smtClean="0"/>
              <a:t>Ďakujem za pozornosť!</a:t>
            </a:r>
            <a:endParaRPr lang="en-US" sz="43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3000" dirty="0" err="1" smtClean="0">
                <a:hlinkClick r:id="rId3"/>
              </a:rPr>
              <a:t>www.antimon.gov.sk</a:t>
            </a:r>
            <a:endParaRPr lang="sk-SK" sz="30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700" dirty="0" err="1" smtClean="0">
                <a:solidFill>
                  <a:schemeClr val="accent4"/>
                </a:solidFill>
              </a:rPr>
              <a:t>Twitter</a:t>
            </a:r>
            <a:r>
              <a:rPr lang="sk-SK" sz="2700" dirty="0" smtClean="0">
                <a:solidFill>
                  <a:schemeClr val="accent4"/>
                </a:solidFill>
              </a:rPr>
              <a:t>: </a:t>
            </a:r>
            <a:r>
              <a:rPr lang="sk-SK" sz="2700" dirty="0">
                <a:solidFill>
                  <a:schemeClr val="accent4"/>
                </a:solidFill>
              </a:rPr>
              <a:t>@</a:t>
            </a:r>
            <a:r>
              <a:rPr lang="sk-SK" sz="2700" dirty="0" err="1">
                <a:solidFill>
                  <a:schemeClr val="accent4"/>
                </a:solidFill>
              </a:rPr>
              <a:t>PMUSR_tweetuje</a:t>
            </a:r>
            <a:endParaRPr lang="en-US" sz="2700" dirty="0" smtClean="0">
              <a:solidFill>
                <a:schemeClr val="accent4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err="1" smtClean="0"/>
              <a:t>peter</a:t>
            </a:r>
            <a:r>
              <a:rPr lang="en-US" sz="2400" dirty="0" smtClean="0"/>
              <a:t>.</a:t>
            </a:r>
            <a:r>
              <a:rPr lang="sk-SK" sz="2400" dirty="0" err="1" smtClean="0"/>
              <a:t>silanic</a:t>
            </a:r>
            <a:r>
              <a:rPr lang="en-US" sz="2400" dirty="0" smtClean="0"/>
              <a:t>@antimon.gov.sk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26A4F2-7C82-4721-BB9F-33904C5098FA}" type="slidenum">
              <a:rPr lang="sk-SK"/>
              <a:pPr>
                <a:defRPr/>
              </a:pPr>
              <a:t>15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k-SK" altLang="sk-SK" dirty="0" smtClean="0"/>
              <a:t>Obsah prezentácie</a:t>
            </a:r>
          </a:p>
        </p:txBody>
      </p:sp>
      <p:sp>
        <p:nvSpPr>
          <p:cNvPr id="1536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k-SK" altLang="sk-SK" dirty="0" smtClean="0"/>
              <a:t>Úvod</a:t>
            </a:r>
          </a:p>
          <a:p>
            <a:r>
              <a:rPr lang="sk-SK" altLang="sk-SK" dirty="0" smtClean="0"/>
              <a:t>Kúpna sila</a:t>
            </a:r>
          </a:p>
          <a:p>
            <a:pPr lvl="1"/>
            <a:r>
              <a:rPr lang="sk-SK" altLang="sk-SK" dirty="0" smtClean="0"/>
              <a:t>Vyrovnávacia kúpna sila</a:t>
            </a:r>
          </a:p>
          <a:p>
            <a:r>
              <a:rPr lang="sk-SK" altLang="sk-SK" dirty="0" smtClean="0"/>
              <a:t>Ekonomická závislosť</a:t>
            </a:r>
          </a:p>
          <a:p>
            <a:r>
              <a:rPr lang="sk-SK" altLang="sk-SK" dirty="0" smtClean="0"/>
              <a:t>Prieskum PMÚ SR na trhu maloobchodného predaja potravín (mlieko a mliečne výrobky)</a:t>
            </a:r>
          </a:p>
          <a:p>
            <a:r>
              <a:rPr lang="sk-SK" altLang="sk-SK" dirty="0" smtClean="0"/>
              <a:t>Závery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066B34E-A3A5-483B-9C8E-D2A4534B71CF}" type="slidenum">
              <a:rPr lang="sk-SK"/>
              <a:pPr>
                <a:defRPr/>
              </a:pPr>
              <a:t>2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Kúpna sila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Definícia</a:t>
            </a:r>
          </a:p>
          <a:p>
            <a:pPr marL="0" indent="0">
              <a:buNone/>
            </a:pPr>
            <a:endParaRPr lang="sk-SK" sz="1000" b="1" dirty="0" smtClean="0"/>
          </a:p>
          <a:p>
            <a:pPr marL="0" indent="0">
              <a:buNone/>
            </a:pPr>
            <a:r>
              <a:rPr lang="sk-SK" sz="2400" dirty="0" smtClean="0"/>
              <a:t>Kúpnu silu môžeme definovať ako asymetriu vo vzťahu medzi dodávateľom (</a:t>
            </a:r>
            <a:r>
              <a:rPr lang="sk-SK" sz="2400" dirty="0" err="1" smtClean="0"/>
              <a:t>upstream</a:t>
            </a:r>
            <a:r>
              <a:rPr lang="sk-SK" sz="2400" dirty="0" smtClean="0"/>
              <a:t>, výrobca) a odberateľom (</a:t>
            </a:r>
            <a:r>
              <a:rPr lang="sk-SK" sz="2400" dirty="0" err="1" smtClean="0"/>
              <a:t>downstream</a:t>
            </a:r>
            <a:r>
              <a:rPr lang="sk-SK" sz="2400" dirty="0" smtClean="0"/>
              <a:t>, maloobchodník), ktorá vedie k tomu, že odberateľ je schopný dosiahnuť výhodnejšie podmienky v tomto dodávateľsko-odberateľskom vzťahu v porovnaní s bežnými súťažnými podmienkami (teda ak by kúpnu silu nemal).</a:t>
            </a:r>
            <a:endParaRPr lang="sk-SK" sz="240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2830EA3-F16B-4F30-A9CA-A00BDCF16E99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256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Vyrovnávacia kúpna sila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1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2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  <p:sp>
        <p:nvSpPr>
          <p:cNvPr id="8" name="Zaoblený obdĺžnik 7"/>
          <p:cNvSpPr/>
          <p:nvPr/>
        </p:nvSpPr>
        <p:spPr>
          <a:xfrm>
            <a:off x="1259632" y="2374483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Zaoblený obdĺžnik 8"/>
          <p:cNvSpPr/>
          <p:nvPr/>
        </p:nvSpPr>
        <p:spPr>
          <a:xfrm>
            <a:off x="2339752" y="2389859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Zaoblený obdĺžnik 9"/>
          <p:cNvSpPr/>
          <p:nvPr/>
        </p:nvSpPr>
        <p:spPr>
          <a:xfrm>
            <a:off x="3707904" y="2384736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/>
          <p:cNvSpPr/>
          <p:nvPr/>
        </p:nvSpPr>
        <p:spPr>
          <a:xfrm>
            <a:off x="755576" y="2060848"/>
            <a:ext cx="266429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1312870" y="2473870"/>
            <a:ext cx="59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2483768" y="247999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3779912" y="247999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5" name="Šípka dolu 14"/>
          <p:cNvSpPr/>
          <p:nvPr/>
        </p:nvSpPr>
        <p:spPr>
          <a:xfrm>
            <a:off x="1979712" y="3212976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Šípka dolu 15"/>
          <p:cNvSpPr/>
          <p:nvPr/>
        </p:nvSpPr>
        <p:spPr>
          <a:xfrm>
            <a:off x="3059832" y="3212976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Zaoblený obdĺžnik 16"/>
          <p:cNvSpPr/>
          <p:nvPr/>
        </p:nvSpPr>
        <p:spPr>
          <a:xfrm>
            <a:off x="5436096" y="2382867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Zaoblený obdĺžnik 17"/>
          <p:cNvSpPr/>
          <p:nvPr/>
        </p:nvSpPr>
        <p:spPr>
          <a:xfrm>
            <a:off x="6516216" y="2398243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Zaoblený obdĺžnik 18"/>
          <p:cNvSpPr/>
          <p:nvPr/>
        </p:nvSpPr>
        <p:spPr>
          <a:xfrm>
            <a:off x="7884368" y="2393120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vál 19"/>
          <p:cNvSpPr/>
          <p:nvPr/>
        </p:nvSpPr>
        <p:spPr>
          <a:xfrm>
            <a:off x="4932040" y="2069232"/>
            <a:ext cx="266429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BlokTextu 20"/>
          <p:cNvSpPr txBox="1"/>
          <p:nvPr/>
        </p:nvSpPr>
        <p:spPr>
          <a:xfrm>
            <a:off x="5489334" y="2482254"/>
            <a:ext cx="59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2" name="BlokTextu 21"/>
          <p:cNvSpPr txBox="1"/>
          <p:nvPr/>
        </p:nvSpPr>
        <p:spPr>
          <a:xfrm>
            <a:off x="6660232" y="24883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7956376" y="248837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24" name="Šípka dolu 23"/>
          <p:cNvSpPr/>
          <p:nvPr/>
        </p:nvSpPr>
        <p:spPr>
          <a:xfrm>
            <a:off x="6156176" y="322136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Šípka dolu 24"/>
          <p:cNvSpPr/>
          <p:nvPr/>
        </p:nvSpPr>
        <p:spPr>
          <a:xfrm>
            <a:off x="7236296" y="322136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7" name="Rovná spojnica 26"/>
          <p:cNvCxnSpPr/>
          <p:nvPr/>
        </p:nvCxnSpPr>
        <p:spPr>
          <a:xfrm>
            <a:off x="4644008" y="1628800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aoblený obdĺžnik 27"/>
          <p:cNvSpPr/>
          <p:nvPr/>
        </p:nvSpPr>
        <p:spPr>
          <a:xfrm>
            <a:off x="1187624" y="4437112"/>
            <a:ext cx="151216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Zaoblený obdĺžnik 28"/>
          <p:cNvSpPr/>
          <p:nvPr/>
        </p:nvSpPr>
        <p:spPr>
          <a:xfrm>
            <a:off x="2915816" y="4437112"/>
            <a:ext cx="151216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Zaoblený obdĺžnik 29"/>
          <p:cNvSpPr/>
          <p:nvPr/>
        </p:nvSpPr>
        <p:spPr>
          <a:xfrm>
            <a:off x="5454866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Zaoblený obdĺžnik 30"/>
          <p:cNvSpPr/>
          <p:nvPr/>
        </p:nvSpPr>
        <p:spPr>
          <a:xfrm>
            <a:off x="7975146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Zaoblený obdĺžnik 31"/>
          <p:cNvSpPr/>
          <p:nvPr/>
        </p:nvSpPr>
        <p:spPr>
          <a:xfrm>
            <a:off x="8335186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Zaoblený obdĺžnik 32"/>
          <p:cNvSpPr/>
          <p:nvPr/>
        </p:nvSpPr>
        <p:spPr>
          <a:xfrm>
            <a:off x="5868144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Zaoblený obdĺžnik 33"/>
          <p:cNvSpPr/>
          <p:nvPr/>
        </p:nvSpPr>
        <p:spPr>
          <a:xfrm>
            <a:off x="6318962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5" name="Zaoblený obdĺžnik 34"/>
          <p:cNvSpPr/>
          <p:nvPr/>
        </p:nvSpPr>
        <p:spPr>
          <a:xfrm>
            <a:off x="7543098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6" name="Zaoblený obdĺžnik 35"/>
          <p:cNvSpPr/>
          <p:nvPr/>
        </p:nvSpPr>
        <p:spPr>
          <a:xfrm>
            <a:off x="7092280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Zaoblený obdĺžnik 36"/>
          <p:cNvSpPr/>
          <p:nvPr/>
        </p:nvSpPr>
        <p:spPr>
          <a:xfrm>
            <a:off x="6751010" y="4509120"/>
            <a:ext cx="26926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2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Ekonomická závislosť</a:t>
            </a:r>
            <a:endParaRPr lang="sk-SK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Asymetria narastá, ak maloobchodník kontroluje značnú časť trhu s výrobkami daného výrobcu, čo v konečnom dôsledku robí tohto výrobcu </a:t>
            </a:r>
            <a:r>
              <a:rPr lang="sk-SK" b="1" u="sng" dirty="0" smtClean="0"/>
              <a:t>ekonomicky závislým</a:t>
            </a:r>
            <a:r>
              <a:rPr lang="sk-SK" dirty="0" smtClean="0"/>
              <a:t> od maloobchodníka.</a:t>
            </a:r>
          </a:p>
          <a:p>
            <a:r>
              <a:rPr lang="sk-SK" dirty="0" err="1" smtClean="0"/>
              <a:t>Thresholds</a:t>
            </a:r>
            <a:r>
              <a:rPr lang="sk-SK" dirty="0" smtClean="0"/>
              <a:t>:	8 % nákupov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	22 % relevantného trhu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2830EA3-F16B-4F30-A9CA-A00BDCF16E99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79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Ekonomická závislosť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Ďalšie faktory:</a:t>
            </a:r>
          </a:p>
          <a:p>
            <a:r>
              <a:rPr lang="sk-SK" dirty="0" smtClean="0"/>
              <a:t>Rozdielna koncentrácia </a:t>
            </a:r>
            <a:r>
              <a:rPr lang="sk-SK" dirty="0" err="1" smtClean="0"/>
              <a:t>downstream</a:t>
            </a:r>
            <a:r>
              <a:rPr lang="sk-SK" dirty="0" smtClean="0"/>
              <a:t> trhu z pohľadu výrobcu a z pohľadu maloobchodníka</a:t>
            </a:r>
          </a:p>
          <a:p>
            <a:r>
              <a:rPr lang="sk-SK" dirty="0" smtClean="0"/>
              <a:t>Privátne značky (odberateľ = konkurent)</a:t>
            </a:r>
          </a:p>
          <a:p>
            <a:r>
              <a:rPr lang="sk-SK" dirty="0" smtClean="0"/>
              <a:t>Rozdielne </a:t>
            </a:r>
            <a:r>
              <a:rPr lang="sk-SK" dirty="0" err="1" smtClean="0"/>
              <a:t>outside</a:t>
            </a:r>
            <a:r>
              <a:rPr lang="sk-SK" dirty="0" smtClean="0"/>
              <a:t> </a:t>
            </a:r>
            <a:r>
              <a:rPr lang="sk-SK" dirty="0" err="1" smtClean="0"/>
              <a:t>options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02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Dopad na spotrebiteľa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2"/>
          </p:nvPr>
        </p:nvSpPr>
        <p:spPr>
          <a:xfrm>
            <a:off x="609600" y="2780928"/>
            <a:ext cx="3886200" cy="3238872"/>
          </a:xfrm>
        </p:spPr>
        <p:txBody>
          <a:bodyPr/>
          <a:lstStyle/>
          <a:p>
            <a:pPr>
              <a:buFontTx/>
              <a:buChar char="-"/>
            </a:pPr>
            <a:r>
              <a:rPr lang="sk-SK" sz="2400" dirty="0"/>
              <a:t>K</a:t>
            </a:r>
            <a:r>
              <a:rPr lang="sk-SK" sz="2400" dirty="0" smtClean="0"/>
              <a:t>valita</a:t>
            </a:r>
          </a:p>
          <a:p>
            <a:pPr>
              <a:buFontTx/>
              <a:buChar char="-"/>
            </a:pPr>
            <a:r>
              <a:rPr lang="sk-SK" sz="2400" dirty="0" smtClean="0"/>
              <a:t>Investície a inovácie</a:t>
            </a:r>
          </a:p>
          <a:p>
            <a:pPr>
              <a:buFontTx/>
              <a:buChar char="-"/>
            </a:pPr>
            <a:r>
              <a:rPr lang="sk-SK" sz="2400" dirty="0" smtClean="0"/>
              <a:t>Iné (potravinová sebestačnosť, sociálny aspekt...)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4"/>
          </p:nvPr>
        </p:nvSpPr>
        <p:spPr>
          <a:xfrm>
            <a:off x="4800600" y="2780928"/>
            <a:ext cx="3886200" cy="3238872"/>
          </a:xfrm>
        </p:spPr>
        <p:txBody>
          <a:bodyPr/>
          <a:lstStyle/>
          <a:p>
            <a:pPr>
              <a:buFont typeface="Arial" panose="020B0604020202020204" pitchFamily="34" charset="0"/>
              <a:buChar char="+"/>
            </a:pPr>
            <a:r>
              <a:rPr lang="sk-SK" sz="2400" dirty="0" smtClean="0"/>
              <a:t>Cena (ak sa prenesie na spotrebiteľa)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sk-SK" sz="2400" dirty="0" smtClean="0"/>
              <a:t>Konkurencieschopnosť odvetvia</a:t>
            </a:r>
            <a:endParaRPr lang="sk-SK" sz="24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k-SK" dirty="0" smtClean="0"/>
              <a:t>Negatíva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sk-SK" dirty="0" smtClean="0"/>
              <a:t>Pozitíva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EFB5ADF-1EC2-4D14-922F-D9CBEFC5AE08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76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Oblasť mlieka a mliečnych výrobkov</a:t>
            </a: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Prvovýrobcovia (112/623)</a:t>
            </a:r>
          </a:p>
          <a:p>
            <a:r>
              <a:rPr lang="sk-SK" dirty="0" smtClean="0"/>
              <a:t>Spracovatelia (12)</a:t>
            </a:r>
          </a:p>
          <a:p>
            <a:r>
              <a:rPr lang="sk-SK" dirty="0" smtClean="0"/>
              <a:t>Maloobchodníci – obchodné reťazce (13)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 smtClean="0"/>
              <a:t>(údaje o tržbách, privátnych značkách, ďalšie podmienky)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72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Prieskum PMÚ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19458"/>
              </p:ext>
            </p:extLst>
          </p:nvPr>
        </p:nvGraphicFramePr>
        <p:xfrm>
          <a:off x="683569" y="2564908"/>
          <a:ext cx="7776862" cy="3600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62"/>
                <a:gridCol w="665400"/>
                <a:gridCol w="665400"/>
                <a:gridCol w="665400"/>
                <a:gridCol w="665400"/>
                <a:gridCol w="665400"/>
                <a:gridCol w="665400"/>
                <a:gridCol w="665400"/>
                <a:gridCol w="665400"/>
                <a:gridCol w="665400"/>
                <a:gridCol w="665400"/>
                <a:gridCol w="665400"/>
              </a:tblGrid>
              <a:tr h="27695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u="none" strike="noStrike" dirty="0">
                          <a:effectLst/>
                        </a:rPr>
                        <a:t>2012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sk-SK" sz="1100" b="1" u="none" strike="noStrike" dirty="0">
                          <a:effectLst/>
                        </a:rPr>
                        <a:t>Obchodné reťazce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</a:rPr>
                        <a:t>Spolu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sk-SK" sz="1100" b="1" u="none" strike="noStrike" dirty="0">
                          <a:effectLst/>
                        </a:rPr>
                        <a:t>Spracovatelia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14.2%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6.2%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4.0%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4.3%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1.6%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11.9%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5.8%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50.3%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11.9%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7.5%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0.5%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6.7%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7.9%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8.8%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0.8%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45.3%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3.4%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6.2%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0.2%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14.2%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4.0%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14.4%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9.0%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51.6%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16.8%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19.5%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13.7%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5.4%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5.1%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4.0%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15.4%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12.6%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92.5%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bg2"/>
                          </a:solidFill>
                          <a:effectLst/>
                        </a:rPr>
                        <a:t>6.7%</a:t>
                      </a:r>
                      <a:endParaRPr lang="sk-SK" sz="1100" b="0" i="0" u="none" strike="noStrike" dirty="0">
                        <a:solidFill>
                          <a:schemeClr val="bg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1.9%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3.6%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0.6%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21.9%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0.5%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1.1%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37.0%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30.8%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6.3%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20.4%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0.6%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0.8%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58.9%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2.2%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1.4%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9.6%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23.9%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37.1%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5.8%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1.5%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1.3%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2.9%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24.7%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6.7%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0.2%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3.3%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2.4%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0.5%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9.7%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2.8%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28.4%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2.0%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1.8%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1.9%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21.1%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13.8%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0.0%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38.7%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5.7%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0.3%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1.1%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13.2%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7.7%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10.4%</a:t>
                      </a:r>
                      <a:endParaRPr lang="sk-SK" sz="11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0.0%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>
                          <a:effectLst/>
                        </a:rPr>
                        <a:t>0.1%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u="none" strike="noStrike" dirty="0">
                          <a:effectLst/>
                        </a:rPr>
                        <a:t>38.5%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971600" y="194819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Podiel jednotlivých OR na tržbách jednotlivých spracovateľov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45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ia_vzor sj">
  <a:themeElements>
    <a:clrScheme name="Vlastná 4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25657A"/>
      </a:accent1>
      <a:accent2>
        <a:srgbClr val="00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000000"/>
    </a:lt2>
    <a:accent1>
      <a:srgbClr val="25657A"/>
    </a:accent1>
    <a:accent2>
      <a:srgbClr val="000000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prezentacia_vzor sj</Template>
  <TotalTime>2800</TotalTime>
  <Words>696</Words>
  <Application>Microsoft Office PowerPoint</Application>
  <PresentationFormat>Prezentácia na obrazovke (4:3)</PresentationFormat>
  <Paragraphs>238</Paragraphs>
  <Slides>15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15</vt:i4>
      </vt:variant>
    </vt:vector>
  </HeadingPairs>
  <TitlesOfParts>
    <vt:vector size="17" baseType="lpstr">
      <vt:lpstr>prezentacia_vzor sj</vt:lpstr>
      <vt:lpstr>Vlastný návrh</vt:lpstr>
      <vt:lpstr>Kúpna sila a ekonomická závislosť</vt:lpstr>
      <vt:lpstr>Obsah prezentácie</vt:lpstr>
      <vt:lpstr>Kúpna sila</vt:lpstr>
      <vt:lpstr>Vyrovnávacia kúpna sila</vt:lpstr>
      <vt:lpstr>Ekonomická závislosť</vt:lpstr>
      <vt:lpstr>Ekonomická závislosť</vt:lpstr>
      <vt:lpstr>Dopad na spotrebiteľa</vt:lpstr>
      <vt:lpstr>Prieskum PMÚ SR</vt:lpstr>
      <vt:lpstr>Prieskum PMÚ SR</vt:lpstr>
      <vt:lpstr>Prieskum PMÚ SR</vt:lpstr>
      <vt:lpstr>Prieskum PMÚ SR</vt:lpstr>
      <vt:lpstr>Prieskum PMÚ SR</vt:lpstr>
      <vt:lpstr>Prieskum PMÚ SR</vt:lpstr>
      <vt:lpstr>Závery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Andrea  Wilhelmová</dc:creator>
  <cp:lastModifiedBy>Peter Silanič</cp:lastModifiedBy>
  <cp:revision>48</cp:revision>
  <cp:lastPrinted>2014-05-05T13:04:56Z</cp:lastPrinted>
  <dcterms:created xsi:type="dcterms:W3CDTF">2014-02-19T12:44:41Z</dcterms:created>
  <dcterms:modified xsi:type="dcterms:W3CDTF">2014-05-12T13:43:01Z</dcterms:modified>
</cp:coreProperties>
</file>