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handoutMasterIdLst>
    <p:handoutMasterId r:id="rId10"/>
  </p:handoutMasterIdLst>
  <p:sldIdLst>
    <p:sldId id="274" r:id="rId3"/>
    <p:sldId id="285" r:id="rId4"/>
    <p:sldId id="300" r:id="rId5"/>
    <p:sldId id="289" r:id="rId6"/>
    <p:sldId id="282" r:id="rId7"/>
    <p:sldId id="272" r:id="rId8"/>
  </p:sldIdLst>
  <p:sldSz cx="9144000" cy="6858000" type="screen4x3"/>
  <p:notesSz cx="6669088" cy="99282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a  Wilhelmová" initials="A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Protimonopolný úrad SR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778250" y="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DD22D08-8AF8-4E35-BDDA-F1871B4860D1}" type="datetimeFigureOut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778250" y="942975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280DF5-7E60-44CA-A7AD-25CA61304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8097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Protimonopolný úrad SR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778250" y="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B8D0E0-07CC-468A-ACAB-DB3DD40048CF}" type="datetimeFigureOut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66750" y="4716464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en-US" noProof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778250" y="942975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50325D9-D0DA-4FDC-AF6A-F927B35AA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3182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altLang="sk-SK" smtClean="0"/>
          </a:p>
        </p:txBody>
      </p:sp>
      <p:sp>
        <p:nvSpPr>
          <p:cNvPr id="2" name="Zástupný symbol hlavičky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Protimonopolný úrad SR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altLang="sk-SK" smtClean="0"/>
          </a:p>
        </p:txBody>
      </p:sp>
      <p:sp>
        <p:nvSpPr>
          <p:cNvPr id="2" name="Zástupný symbol hlavičky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Protimonopolný úrad SR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bdĺžnik 3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Nadpis 7"/>
          <p:cNvSpPr txBox="1">
            <a:spLocks/>
          </p:cNvSpPr>
          <p:nvPr/>
        </p:nvSpPr>
        <p:spPr>
          <a:xfrm>
            <a:off x="1333500" y="1844675"/>
            <a:ext cx="6477000" cy="18288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Obrázok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153400" cy="15121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8957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E07420A-1707-4995-AFBC-53403AA6C26A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7695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Obrázo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>
          <a:xfrm>
            <a:off x="6011863" y="188913"/>
            <a:ext cx="533400" cy="244475"/>
          </a:xfrm>
        </p:spPr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7E0783-06C7-455C-AC74-7E78D1349B5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8305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27307-B6A4-4253-B02A-DEADBC6E8B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9183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5AC40-8F26-4423-8088-EC17DA1924E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4606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232C7-B5AC-400C-8CC3-EED57082C3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1010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901B1-63DF-4F1D-8FD3-478AE4FC8E1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0614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92437-FA8E-44F1-9D3C-E524A55B25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2765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9A0C-37B1-4BDF-BDD8-F9777418A9A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6595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56230-B4EE-4991-9D16-254C20760BD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0172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EBEB7-ADDF-4B44-A027-9AEEF513ADF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301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F5F16F2-4596-4C4C-AB93-AB8AF2F0C740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60186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7E82F-0CBD-4A56-990A-2846466F97E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753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15785-AC51-428B-976A-98051C3EEEC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5041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A4285-5D2D-4125-8A69-0463ECA52C5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756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ĺžni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Obrázo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>
          <a:xfrm>
            <a:off x="323850" y="1916113"/>
            <a:ext cx="533400" cy="244475"/>
          </a:xfrm>
        </p:spPr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E64C90-B504-487E-941A-542BF1AFB9B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25959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2830EA3-F16B-4F30-A9CA-A00BDCF16E9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526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6" name="Zástupný symbol tex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EFB5ADF-1EC2-4D14-922F-D9CBEFC5AE08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562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0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63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5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ĺžni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ĺžni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Obrázok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ĺžnik 16"/>
          <p:cNvSpPr>
            <a:spLocks noChangeArrowheads="1"/>
          </p:cNvSpPr>
          <p:nvPr/>
        </p:nvSpPr>
        <p:spPr bwMode="auto">
          <a:xfrm>
            <a:off x="468313" y="1268413"/>
            <a:ext cx="503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E30FFA1-6E56-4E2B-BD88-863A08D1BE99}" type="slidenum">
              <a:rPr lang="sk-SK" altLang="sk-SK">
                <a:solidFill>
                  <a:schemeClr val="bg1"/>
                </a:solidFill>
              </a:rPr>
              <a:pPr/>
              <a:t>‹#›</a:t>
            </a:fld>
            <a:endParaRPr lang="sk-SK" alt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9361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štýly predlohy textu</a:t>
            </a:r>
            <a:endParaRPr lang="en-US" altLang="sk-SK" smtClean="0"/>
          </a:p>
        </p:txBody>
      </p:sp>
      <p:sp>
        <p:nvSpPr>
          <p:cNvPr id="1027" name="Zástupný symbol textu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  <a:endParaRPr lang="en-US" altLang="sk-SK" smtClean="0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ĺžni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ĺžni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E7FDCA-BE99-4759-AFF0-9B8371392AD0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7EA52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5DCEA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 predlohy nadpisov.</a:t>
            </a:r>
          </a:p>
        </p:txBody>
      </p:sp>
      <p:sp>
        <p:nvSpPr>
          <p:cNvPr id="2051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štýly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0192BD-67A1-4F04-B98B-9371F14D6E0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timon.gov.s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87363" y="1772816"/>
            <a:ext cx="8153400" cy="1441450"/>
          </a:xfrm>
        </p:spPr>
        <p:txBody>
          <a:bodyPr/>
          <a:lstStyle/>
          <a:p>
            <a:pPr algn="ctr"/>
            <a:r>
              <a:rPr lang="sk-SK" altLang="sk-SK" b="1" dirty="0" err="1" smtClean="0"/>
              <a:t>Whistleblower</a:t>
            </a:r>
            <a:r>
              <a:rPr lang="sk-SK" altLang="sk-SK" b="1" dirty="0" smtClean="0"/>
              <a:t> program</a:t>
            </a:r>
            <a:br>
              <a:rPr lang="sk-SK" altLang="sk-SK" b="1" dirty="0" smtClean="0"/>
            </a:br>
            <a:r>
              <a:rPr lang="sk-SK" altLang="sk-SK" sz="2500" dirty="0" smtClean="0"/>
              <a:t>Tlačová konferencia PMÚ SR</a:t>
            </a:r>
          </a:p>
        </p:txBody>
      </p:sp>
      <p:sp>
        <p:nvSpPr>
          <p:cNvPr id="14339" name="BlokTextu 2"/>
          <p:cNvSpPr txBox="1">
            <a:spLocks noChangeArrowheads="1"/>
          </p:cNvSpPr>
          <p:nvPr/>
        </p:nvSpPr>
        <p:spPr bwMode="auto">
          <a:xfrm>
            <a:off x="5400675" y="4679950"/>
            <a:ext cx="324008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k-SK" altLang="sk-SK" sz="2200" dirty="0" smtClean="0">
                <a:solidFill>
                  <a:schemeClr val="bg1"/>
                </a:solidFill>
              </a:rPr>
              <a:t>Radoslav Tóth</a:t>
            </a:r>
            <a:endParaRPr lang="sk-SK" altLang="sk-SK" sz="2200" dirty="0">
              <a:solidFill>
                <a:schemeClr val="bg1"/>
              </a:solidFill>
            </a:endParaRPr>
          </a:p>
          <a:p>
            <a:r>
              <a:rPr lang="sk-SK" altLang="sk-SK" sz="2200" dirty="0">
                <a:solidFill>
                  <a:schemeClr val="bg1"/>
                </a:solidFill>
              </a:rPr>
              <a:t>Protimonopolný úrad SR</a:t>
            </a:r>
          </a:p>
          <a:p>
            <a:r>
              <a:rPr lang="sk-SK" altLang="sk-SK" sz="2200" dirty="0" smtClean="0">
                <a:solidFill>
                  <a:schemeClr val="bg1"/>
                </a:solidFill>
              </a:rPr>
              <a:t>Bratislava, 17.06.2014</a:t>
            </a:r>
            <a:endParaRPr lang="sk-SK" altLang="sk-SK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153400" cy="990600"/>
          </a:xfrm>
        </p:spPr>
        <p:txBody>
          <a:bodyPr/>
          <a:lstStyle/>
          <a:p>
            <a:r>
              <a:rPr lang="sk-SK" dirty="0" smtClean="0"/>
              <a:t>Odmena pre oznamovateľa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3200" dirty="0" smtClean="0"/>
              <a:t>Unikátny inštitút </a:t>
            </a:r>
            <a:r>
              <a:rPr lang="sk-SK" sz="3200" dirty="0"/>
              <a:t>v slovenskom práve </a:t>
            </a:r>
            <a:r>
              <a:rPr lang="sk-SK" sz="3200" dirty="0" smtClean="0"/>
              <a:t>(účinnosť od 1.7.2014)</a:t>
            </a:r>
          </a:p>
          <a:p>
            <a:r>
              <a:rPr lang="sk-SK" sz="3200" dirty="0" smtClean="0"/>
              <a:t>Cieľ - posilnenie boja proti kartelom</a:t>
            </a:r>
          </a:p>
          <a:p>
            <a:r>
              <a:rPr lang="sk-SK" sz="3200" dirty="0"/>
              <a:t>Zisk z kartelov </a:t>
            </a:r>
            <a:r>
              <a:rPr lang="sk-SK" sz="3200" dirty="0" smtClean="0"/>
              <a:t>ročne </a:t>
            </a:r>
            <a:r>
              <a:rPr lang="sk-SK" sz="3200" dirty="0"/>
              <a:t>celosvetovo až 25 biliónov </a:t>
            </a:r>
            <a:r>
              <a:rPr lang="sk-SK" sz="3200" dirty="0" smtClean="0"/>
              <a:t>eur</a:t>
            </a:r>
            <a:r>
              <a:rPr lang="sk-SK" sz="3200" baseline="30000" dirty="0" smtClean="0"/>
              <a:t>1</a:t>
            </a:r>
            <a:r>
              <a:rPr lang="sk-SK" sz="3200" dirty="0" smtClean="0"/>
              <a:t> </a:t>
            </a:r>
            <a:r>
              <a:rPr lang="sk-SK" sz="3200" dirty="0"/>
              <a:t>a spôsobuje zvýšenie cien o cca 30 až </a:t>
            </a:r>
            <a:r>
              <a:rPr lang="sk-SK" sz="3200" dirty="0" smtClean="0"/>
              <a:t>50%</a:t>
            </a:r>
            <a:r>
              <a:rPr lang="sk-SK" sz="3200" baseline="30000" dirty="0" smtClean="0"/>
              <a:t>2</a:t>
            </a:r>
            <a:r>
              <a:rPr lang="sk-SK" sz="3200" dirty="0" smtClean="0"/>
              <a:t> </a:t>
            </a:r>
            <a:endParaRPr lang="sk-SK" sz="3200" dirty="0"/>
          </a:p>
          <a:p>
            <a:r>
              <a:rPr lang="sk-SK" sz="3200" dirty="0" smtClean="0"/>
              <a:t>Zaužívaný v Maďarsku a Veľkej Británii</a:t>
            </a:r>
          </a:p>
          <a:p>
            <a:r>
              <a:rPr lang="sk-SK" sz="3200" dirty="0" smtClean="0"/>
              <a:t>Doplňujúci nástroj k </a:t>
            </a:r>
            <a:r>
              <a:rPr lang="sk-SK" sz="3200" dirty="0" err="1" smtClean="0"/>
              <a:t>leniency</a:t>
            </a:r>
            <a:r>
              <a:rPr lang="sk-SK" sz="3200" dirty="0" smtClean="0"/>
              <a:t> programu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endParaRPr lang="sk-SK" dirty="0" smtClean="0"/>
          </a:p>
        </p:txBody>
      </p:sp>
      <p:sp>
        <p:nvSpPr>
          <p:cNvPr id="5" name="BlokTextu 4"/>
          <p:cNvSpPr txBox="1"/>
          <p:nvPr/>
        </p:nvSpPr>
        <p:spPr>
          <a:xfrm>
            <a:off x="395536" y="6165304"/>
            <a:ext cx="820891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aseline="30000" dirty="0" smtClean="0"/>
              <a:t>1</a:t>
            </a:r>
            <a:r>
              <a:rPr lang="sk-SK" sz="1100" dirty="0" smtClean="0"/>
              <a:t> </a:t>
            </a:r>
            <a:r>
              <a:rPr lang="sk-SK" sz="1100" dirty="0" err="1"/>
              <a:t>Connor</a:t>
            </a:r>
            <a:r>
              <a:rPr lang="sk-SK" sz="1100" dirty="0"/>
              <a:t> a </a:t>
            </a:r>
            <a:r>
              <a:rPr lang="sk-SK" sz="1100" dirty="0" err="1"/>
              <a:t>Helmers</a:t>
            </a:r>
            <a:r>
              <a:rPr lang="sk-SK" sz="1100" dirty="0"/>
              <a:t> (2006) STATISTICS ON MODERN PRIVATE INTERNATIONAL CARTELS, </a:t>
            </a:r>
            <a:r>
              <a:rPr lang="sk-SK" sz="1100" dirty="0" smtClean="0"/>
              <a:t>1990-2005.</a:t>
            </a:r>
          </a:p>
          <a:p>
            <a:r>
              <a:rPr lang="sk-SK" sz="1100" baseline="30000" dirty="0" smtClean="0"/>
              <a:t>2</a:t>
            </a:r>
            <a:r>
              <a:rPr lang="sk-SK" sz="1100" dirty="0" smtClean="0"/>
              <a:t> </a:t>
            </a:r>
            <a:r>
              <a:rPr lang="sk-SK" sz="1100" dirty="0" err="1"/>
              <a:t>Kwoka</a:t>
            </a:r>
            <a:r>
              <a:rPr lang="sk-SK" sz="1100" dirty="0"/>
              <a:t>, J.E.: (1997).: </a:t>
            </a:r>
            <a:r>
              <a:rPr lang="sk-SK" sz="1100" dirty="0" err="1"/>
              <a:t>The</a:t>
            </a:r>
            <a:r>
              <a:rPr lang="sk-SK" sz="1100" dirty="0"/>
              <a:t> </a:t>
            </a:r>
            <a:r>
              <a:rPr lang="sk-SK" sz="1100" dirty="0" err="1"/>
              <a:t>Price</a:t>
            </a:r>
            <a:r>
              <a:rPr lang="sk-SK" sz="1100" dirty="0"/>
              <a:t> </a:t>
            </a:r>
            <a:r>
              <a:rPr lang="sk-SK" sz="1100" dirty="0" err="1"/>
              <a:t>Effect</a:t>
            </a:r>
            <a:r>
              <a:rPr lang="sk-SK" sz="1100" dirty="0"/>
              <a:t> </a:t>
            </a:r>
            <a:r>
              <a:rPr lang="sk-SK" sz="1100" dirty="0" err="1"/>
              <a:t>of</a:t>
            </a:r>
            <a:r>
              <a:rPr lang="sk-SK" sz="1100" dirty="0"/>
              <a:t> </a:t>
            </a:r>
            <a:r>
              <a:rPr lang="sk-SK" sz="1100" dirty="0" err="1"/>
              <a:t>Bidding</a:t>
            </a:r>
            <a:r>
              <a:rPr lang="sk-SK" sz="1100" dirty="0"/>
              <a:t> </a:t>
            </a:r>
            <a:r>
              <a:rPr lang="sk-SK" sz="1100" dirty="0" err="1"/>
              <a:t>Conspiracies</a:t>
            </a:r>
            <a:r>
              <a:rPr lang="sk-SK" sz="1100" dirty="0"/>
              <a:t>: </a:t>
            </a:r>
            <a:r>
              <a:rPr lang="sk-SK" sz="1100" dirty="0" err="1"/>
              <a:t>Evidence</a:t>
            </a:r>
            <a:r>
              <a:rPr lang="sk-SK" sz="1100" dirty="0"/>
              <a:t> </a:t>
            </a:r>
            <a:r>
              <a:rPr lang="sk-SK" sz="1100" dirty="0" err="1"/>
              <a:t>from</a:t>
            </a:r>
            <a:r>
              <a:rPr lang="sk-SK" sz="1100" dirty="0"/>
              <a:t> </a:t>
            </a:r>
            <a:r>
              <a:rPr lang="sk-SK" sz="1100" dirty="0" err="1"/>
              <a:t>Real</a:t>
            </a:r>
            <a:r>
              <a:rPr lang="sk-SK" sz="1100" dirty="0"/>
              <a:t> </a:t>
            </a:r>
            <a:r>
              <a:rPr lang="sk-SK" sz="1100" dirty="0" err="1"/>
              <a:t>Estate</a:t>
            </a:r>
            <a:r>
              <a:rPr lang="sk-SK" sz="1100" dirty="0"/>
              <a:t> „</a:t>
            </a:r>
            <a:r>
              <a:rPr lang="sk-SK" sz="1100" dirty="0" err="1"/>
              <a:t>Knockouts</a:t>
            </a:r>
            <a:r>
              <a:rPr lang="sk-SK" sz="1100" dirty="0"/>
              <a:t>“, 42 </a:t>
            </a:r>
            <a:r>
              <a:rPr lang="sk-SK" sz="1100" dirty="0" err="1"/>
              <a:t>Antitrust</a:t>
            </a:r>
            <a:r>
              <a:rPr lang="sk-SK" sz="1100" dirty="0"/>
              <a:t> Bulletin, 503; OECD, DAF/COMP(2005)40, 30.09.2005, </a:t>
            </a:r>
            <a:r>
              <a:rPr lang="sk-SK" sz="1100" dirty="0" err="1"/>
              <a:t>Draft</a:t>
            </a:r>
            <a:r>
              <a:rPr lang="sk-SK" sz="1100" dirty="0"/>
              <a:t> Report on </a:t>
            </a:r>
            <a:r>
              <a:rPr lang="sk-SK" sz="1100" dirty="0" err="1"/>
              <a:t>Hard</a:t>
            </a:r>
            <a:r>
              <a:rPr lang="sk-SK" sz="1100" dirty="0"/>
              <a:t> </a:t>
            </a:r>
            <a:r>
              <a:rPr lang="sk-SK" sz="1100" dirty="0" err="1"/>
              <a:t>core</a:t>
            </a:r>
            <a:r>
              <a:rPr lang="sk-SK" sz="1100" dirty="0"/>
              <a:t> </a:t>
            </a:r>
            <a:r>
              <a:rPr lang="sk-SK" sz="1100" dirty="0" err="1"/>
              <a:t>cartels</a:t>
            </a:r>
            <a:endParaRPr lang="sk-SK" sz="1100" dirty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1500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Očakávania úradu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Zvýšenie motivácie ľudí spolupracovať s úradom</a:t>
            </a:r>
          </a:p>
          <a:p>
            <a:r>
              <a:rPr lang="sk-SK" dirty="0" smtClean="0"/>
              <a:t>Lepšia dostupnosť k dôkazom</a:t>
            </a:r>
          </a:p>
          <a:p>
            <a:r>
              <a:rPr lang="sk-SK" dirty="0" smtClean="0"/>
              <a:t>Väčšia pravdepodobnosť odhalenia kartelov</a:t>
            </a:r>
          </a:p>
          <a:p>
            <a:r>
              <a:rPr lang="sk-SK" dirty="0" smtClean="0"/>
              <a:t>Preventívny a odstrašujúci účinok</a:t>
            </a:r>
          </a:p>
          <a:p>
            <a:r>
              <a:rPr lang="sk-SK" dirty="0" smtClean="0"/>
              <a:t>Lepšia vymožiteľnosť súťažného práva       zvýšenie blahobytu pre spotrebiteľa</a:t>
            </a:r>
            <a:endParaRPr lang="sk-SK" dirty="0"/>
          </a:p>
        </p:txBody>
      </p:sp>
      <p:cxnSp>
        <p:nvCxnSpPr>
          <p:cNvPr id="6" name="Rovná spojovacia šípka 5"/>
          <p:cNvCxnSpPr/>
          <p:nvPr/>
        </p:nvCxnSpPr>
        <p:spPr>
          <a:xfrm>
            <a:off x="7452320" y="4466557"/>
            <a:ext cx="50405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63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153400" cy="990600"/>
          </a:xfrm>
        </p:spPr>
        <p:txBody>
          <a:bodyPr/>
          <a:lstStyle/>
          <a:p>
            <a:r>
              <a:rPr lang="sk-SK" sz="3700" dirty="0" smtClean="0"/>
              <a:t>Podmienky získania odmeny </a:t>
            </a:r>
            <a:endParaRPr lang="en-US" sz="20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pPr algn="just"/>
            <a:r>
              <a:rPr lang="sk-SK" sz="2500" dirty="0" smtClean="0"/>
              <a:t>Oznamovateľ je fyzická osoba, ktorá nie je podnikateľom a nie je </a:t>
            </a:r>
            <a:r>
              <a:rPr lang="sk-SK" sz="2500" dirty="0"/>
              <a:t>zamestnancom žiadateľa </a:t>
            </a:r>
            <a:r>
              <a:rPr lang="sk-SK" sz="2500" dirty="0" smtClean="0"/>
              <a:t>         o </a:t>
            </a:r>
            <a:r>
              <a:rPr lang="sk-SK" sz="2500" dirty="0" err="1"/>
              <a:t>leniency</a:t>
            </a:r>
            <a:r>
              <a:rPr lang="sk-SK" sz="2500" dirty="0"/>
              <a:t> </a:t>
            </a:r>
          </a:p>
          <a:p>
            <a:r>
              <a:rPr lang="sk-SK" sz="2500" spc="-10" dirty="0" smtClean="0"/>
              <a:t>Oznamovateľ ako prvý poskytne úradu:</a:t>
            </a:r>
          </a:p>
          <a:p>
            <a:pPr lvl="1"/>
            <a:r>
              <a:rPr lang="sk-SK" sz="2300" dirty="0" smtClean="0"/>
              <a:t>rozhodujúci dôkaz o karteli, alebo</a:t>
            </a:r>
          </a:p>
          <a:p>
            <a:pPr lvl="1"/>
            <a:r>
              <a:rPr lang="sk-SK" sz="2300" dirty="0"/>
              <a:t>i</a:t>
            </a:r>
            <a:r>
              <a:rPr lang="sk-SK" sz="2300" dirty="0" smtClean="0"/>
              <a:t>nformáciu a dôkaz rozhodujúci pre vykonanie inšpekcie</a:t>
            </a:r>
          </a:p>
          <a:p>
            <a:r>
              <a:rPr lang="sk-SK" sz="2500" dirty="0" smtClean="0"/>
              <a:t>Úrad na základe uvedeného uloží pokutu</a:t>
            </a:r>
          </a:p>
          <a:p>
            <a:r>
              <a:rPr lang="sk-SK" sz="2500" dirty="0" smtClean="0"/>
              <a:t>Rozhodnutie úradu sa stane právoplatné, vykonateľné a </a:t>
            </a:r>
            <a:r>
              <a:rPr lang="sk-SK" sz="2500" dirty="0"/>
              <a:t>p</a:t>
            </a:r>
            <a:r>
              <a:rPr lang="sk-SK" sz="2500" dirty="0" smtClean="0"/>
              <a:t>okuta bude zaplatená</a:t>
            </a:r>
          </a:p>
          <a:p>
            <a:pPr marL="0" indent="0">
              <a:buNone/>
            </a:pPr>
            <a:endParaRPr lang="sk-SK" sz="2500" dirty="0" smtClean="0"/>
          </a:p>
          <a:p>
            <a:pPr marL="0" indent="0">
              <a:buNone/>
            </a:pPr>
            <a:endParaRPr lang="sk-SK" sz="2500" dirty="0" smtClean="0"/>
          </a:p>
          <a:p>
            <a:endParaRPr lang="sk-SK" sz="2600" dirty="0" smtClean="0"/>
          </a:p>
          <a:p>
            <a:endParaRPr lang="sk-SK" sz="26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416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/>
          <a:lstStyle/>
          <a:p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dirty="0" smtClean="0"/>
              <a:t>Výška odmeny</a:t>
            </a:r>
            <a:r>
              <a:rPr lang="sk-SK" sz="3600" dirty="0" smtClean="0"/>
              <a:t> a ochrana oznamovateľa</a:t>
            </a:r>
            <a:endParaRPr lang="en-US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lang="sk-SK" sz="3000" dirty="0" smtClean="0"/>
              <a:t>1 % zo súčtu pokút uložených v jednom rozhodnutí (max. 100 000 eur)</a:t>
            </a:r>
          </a:p>
          <a:p>
            <a:pPr lvl="1"/>
            <a:r>
              <a:rPr lang="sk-SK" sz="2500" dirty="0" smtClean="0"/>
              <a:t>Nezaplatenie pokuty: nárok na odmenu vo výške 50% pôvodnej odmeny (max. 10 000 eur)</a:t>
            </a:r>
          </a:p>
          <a:p>
            <a:r>
              <a:rPr lang="sk-SK" sz="3000" dirty="0" smtClean="0"/>
              <a:t>Ochrana identity oznamovateľa</a:t>
            </a:r>
          </a:p>
          <a:p>
            <a:r>
              <a:rPr lang="sk-SK" sz="3000" dirty="0" smtClean="0"/>
              <a:t>Oznámenie kartelu sa nepovažuje za porušenie mlčanlivosti oznamovateľa (zákonnej alebo zmluvnej)</a:t>
            </a:r>
          </a:p>
          <a:p>
            <a:endParaRPr lang="sk-SK" sz="25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56569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280400" cy="5040313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 smtClean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4300" dirty="0" smtClean="0"/>
              <a:t>Ďakujem za pozornosť!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3000" dirty="0" err="1" smtClean="0">
                <a:hlinkClick r:id="rId3"/>
              </a:rPr>
              <a:t>www.antimon.gov.sk</a:t>
            </a:r>
            <a:endParaRPr lang="sk-SK" sz="3000" dirty="0" smtClean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2700" dirty="0" err="1" smtClean="0">
                <a:solidFill>
                  <a:schemeClr val="accent4"/>
                </a:solidFill>
              </a:rPr>
              <a:t>Twitter</a:t>
            </a:r>
            <a:r>
              <a:rPr lang="sk-SK" sz="2700" dirty="0" smtClean="0">
                <a:solidFill>
                  <a:schemeClr val="accent4"/>
                </a:solidFill>
              </a:rPr>
              <a:t>: @</a:t>
            </a:r>
            <a:r>
              <a:rPr lang="sk-SK" sz="2700" dirty="0" err="1" smtClean="0">
                <a:solidFill>
                  <a:schemeClr val="accent4"/>
                </a:solidFill>
              </a:rPr>
              <a:t>PMUSR_tweetuje</a:t>
            </a:r>
            <a:endParaRPr lang="sk-SK" sz="2700" dirty="0" smtClean="0">
              <a:solidFill>
                <a:schemeClr val="accent4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endParaRPr lang="sk-SK" dirty="0" smtClean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endParaRPr lang="sk-SK" sz="2200" dirty="0" smtClean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endParaRPr lang="sk-SK" sz="2200" dirty="0" smtClean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2400" dirty="0" err="1" smtClean="0"/>
              <a:t>radoslav.toth@antimon.gov.sk</a:t>
            </a:r>
            <a:endParaRPr lang="sk-SK" sz="24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ia_vzor sj">
  <a:themeElements>
    <a:clrScheme name="Vlastná 4">
      <a:dk1>
        <a:sysClr val="windowText" lastClr="000000"/>
      </a:dk1>
      <a:lt1>
        <a:sysClr val="window" lastClr="FFFFFF"/>
      </a:lt1>
      <a:dk2>
        <a:srgbClr val="FFFFFF"/>
      </a:dk2>
      <a:lt2>
        <a:srgbClr val="000000"/>
      </a:lt2>
      <a:accent1>
        <a:srgbClr val="25657A"/>
      </a:accent1>
      <a:accent2>
        <a:srgbClr val="000000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, klas. ver.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žný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ý návr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á 4">
    <a:dk1>
      <a:sysClr val="windowText" lastClr="000000"/>
    </a:dk1>
    <a:lt1>
      <a:sysClr val="window" lastClr="FFFFFF"/>
    </a:lt1>
    <a:dk2>
      <a:srgbClr val="FFFFFF"/>
    </a:dk2>
    <a:lt2>
      <a:srgbClr val="000000"/>
    </a:lt2>
    <a:accent1>
      <a:srgbClr val="25657A"/>
    </a:accent1>
    <a:accent2>
      <a:srgbClr val="000000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prezentacia_vzor sj</Template>
  <TotalTime>2187</TotalTime>
  <Words>264</Words>
  <Application>Microsoft Office PowerPoint</Application>
  <PresentationFormat>Prezentácia na obrazovke (4:3)</PresentationFormat>
  <Paragraphs>49</Paragraphs>
  <Slides>6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6</vt:i4>
      </vt:variant>
    </vt:vector>
  </HeadingPairs>
  <TitlesOfParts>
    <vt:vector size="8" baseType="lpstr">
      <vt:lpstr>prezentacia_vzor sj</vt:lpstr>
      <vt:lpstr>Vlastný návrh</vt:lpstr>
      <vt:lpstr>Whistleblower program Tlačová konferencia PMÚ SR</vt:lpstr>
      <vt:lpstr>Odmena pre oznamovateľa</vt:lpstr>
      <vt:lpstr>Očakávania úradu</vt:lpstr>
      <vt:lpstr>Podmienky získania odmeny </vt:lpstr>
      <vt:lpstr> Výška odmeny a ochrana oznamovateľa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Andrea  Wilhelmová</dc:creator>
  <cp:lastModifiedBy>Andrea  Wilhelmová</cp:lastModifiedBy>
  <cp:revision>190</cp:revision>
  <cp:lastPrinted>2014-06-16T14:55:42Z</cp:lastPrinted>
  <dcterms:created xsi:type="dcterms:W3CDTF">2014-02-19T12:44:41Z</dcterms:created>
  <dcterms:modified xsi:type="dcterms:W3CDTF">2014-06-16T14:55:59Z</dcterms:modified>
</cp:coreProperties>
</file>