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  <p:sldMasterId id="2147483863" r:id="rId2"/>
  </p:sldMasterIdLst>
  <p:notesMasterIdLst>
    <p:notesMasterId r:id="rId7"/>
  </p:notesMasterIdLst>
  <p:handoutMasterIdLst>
    <p:handoutMasterId r:id="rId8"/>
  </p:handoutMasterIdLst>
  <p:sldIdLst>
    <p:sldId id="274" r:id="rId3"/>
    <p:sldId id="316" r:id="rId4"/>
    <p:sldId id="289" r:id="rId5"/>
    <p:sldId id="31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3">
          <p15:clr>
            <a:srgbClr val="A4A3A4"/>
          </p15:clr>
        </p15:guide>
        <p15:guide id="2" orient="horz" pos="4151">
          <p15:clr>
            <a:srgbClr val="A4A3A4"/>
          </p15:clr>
        </p15:guide>
        <p15:guide id="3" orient="horz" pos="818">
          <p15:clr>
            <a:srgbClr val="A4A3A4"/>
          </p15:clr>
        </p15:guide>
        <p15:guide id="4" orient="horz" pos="1446">
          <p15:clr>
            <a:srgbClr val="A4A3A4"/>
          </p15:clr>
        </p15:guide>
        <p15:guide id="5" orient="horz" pos="174">
          <p15:clr>
            <a:srgbClr val="A4A3A4"/>
          </p15:clr>
        </p15:guide>
        <p15:guide id="6" orient="horz" pos="1338">
          <p15:clr>
            <a:srgbClr val="A4A3A4"/>
          </p15:clr>
        </p15:guide>
        <p15:guide id="7" orient="horz" pos="3864">
          <p15:clr>
            <a:srgbClr val="A4A3A4"/>
          </p15:clr>
        </p15:guide>
        <p15:guide id="8" orient="horz" pos="736">
          <p15:clr>
            <a:srgbClr val="A4A3A4"/>
          </p15:clr>
        </p15:guide>
        <p15:guide id="9" orient="horz" pos="1705">
          <p15:clr>
            <a:srgbClr val="A4A3A4"/>
          </p15:clr>
        </p15:guide>
        <p15:guide id="10" orient="horz" pos="2063">
          <p15:clr>
            <a:srgbClr val="A4A3A4"/>
          </p15:clr>
        </p15:guide>
        <p15:guide id="11" orient="horz" pos="2407">
          <p15:clr>
            <a:srgbClr val="A4A3A4"/>
          </p15:clr>
        </p15:guide>
        <p15:guide id="12" orient="horz" pos="2751">
          <p15:clr>
            <a:srgbClr val="A4A3A4"/>
          </p15:clr>
        </p15:guide>
        <p15:guide id="13" orient="horz" pos="3118">
          <p15:clr>
            <a:srgbClr val="A4A3A4"/>
          </p15:clr>
        </p15:guide>
        <p15:guide id="14" pos="2880">
          <p15:clr>
            <a:srgbClr val="A4A3A4"/>
          </p15:clr>
        </p15:guide>
        <p15:guide id="15" pos="294">
          <p15:clr>
            <a:srgbClr val="A4A3A4"/>
          </p15:clr>
        </p15:guide>
        <p15:guide id="16" pos="54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no Alvim" initials="NA" lastIdx="1" clrIdx="0">
    <p:extLst>
      <p:ext uri="{19B8F6BF-5375-455C-9EA6-DF929625EA0E}">
        <p15:presenceInfo xmlns:p15="http://schemas.microsoft.com/office/powerpoint/2012/main" userId="Nuno Alv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93F"/>
    <a:srgbClr val="FA6F58"/>
    <a:srgbClr val="EEEEEF"/>
    <a:srgbClr val="CDCECF"/>
    <a:srgbClr val="77797C"/>
    <a:srgbClr val="92CB6B"/>
    <a:srgbClr val="0296BF"/>
    <a:srgbClr val="F6DF00"/>
    <a:srgbClr val="D9D9D9"/>
    <a:srgbClr val="95C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833" autoAdjust="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1443"/>
        <p:guide orient="horz" pos="4151"/>
        <p:guide orient="horz" pos="818"/>
        <p:guide orient="horz" pos="1446"/>
        <p:guide orient="horz" pos="174"/>
        <p:guide orient="horz" pos="1338"/>
        <p:guide orient="horz" pos="3864"/>
        <p:guide orient="horz" pos="736"/>
        <p:guide orient="horz" pos="1705"/>
        <p:guide orient="horz" pos="2063"/>
        <p:guide orient="horz" pos="2407"/>
        <p:guide orient="horz" pos="2751"/>
        <p:guide orient="horz" pos="3118"/>
        <p:guide pos="2880"/>
        <p:guide pos="294"/>
        <p:guide pos="5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iestyn\My%20Documents\counterfactual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195390818121883E-2"/>
          <c:y val="9.9891663113568771E-2"/>
          <c:w val="0.9648045896126709"/>
          <c:h val="0.89719889180519641"/>
        </c:manualLayout>
      </c:layout>
      <c:lineChart>
        <c:grouping val="standard"/>
        <c:varyColors val="0"/>
        <c:ser>
          <c:idx val="1"/>
          <c:order val="0"/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val>
            <c:numRef>
              <c:f>Sheet1!$F$3:$F$52</c:f>
              <c:numCache>
                <c:formatCode>General</c:formatCode>
                <c:ptCount val="50"/>
                <c:pt idx="0">
                  <c:v>5.2227046063080573</c:v>
                </c:pt>
                <c:pt idx="1">
                  <c:v>5.4603815168196341</c:v>
                </c:pt>
                <c:pt idx="2">
                  <c:v>5.2431615076993854</c:v>
                </c:pt>
                <c:pt idx="3">
                  <c:v>5.0393787723629124</c:v>
                </c:pt>
                <c:pt idx="4">
                  <c:v>4.8063211686403093</c:v>
                </c:pt>
                <c:pt idx="5">
                  <c:v>4.7104870533534076</c:v>
                </c:pt>
                <c:pt idx="6">
                  <c:v>4.9579697709281989</c:v>
                </c:pt>
                <c:pt idx="7">
                  <c:v>4.7709389304509244</c:v>
                </c:pt>
                <c:pt idx="8">
                  <c:v>4.5650044058262358</c:v>
                </c:pt>
                <c:pt idx="9">
                  <c:v>4.7699720847087423</c:v>
                </c:pt>
                <c:pt idx="10">
                  <c:v>4.9372068061491303</c:v>
                </c:pt>
                <c:pt idx="11">
                  <c:v>4.8603279446909253</c:v>
                </c:pt>
                <c:pt idx="12">
                  <c:v>4.8542235217523633</c:v>
                </c:pt>
                <c:pt idx="13">
                  <c:v>5.0533680895876962</c:v>
                </c:pt>
                <c:pt idx="14">
                  <c:v>4.8468552612775664</c:v>
                </c:pt>
                <c:pt idx="15">
                  <c:v>4.9327473971580194</c:v>
                </c:pt>
                <c:pt idx="16">
                  <c:v>4.8668605572168779</c:v>
                </c:pt>
                <c:pt idx="17">
                  <c:v>4.7920391533058462</c:v>
                </c:pt>
                <c:pt idx="18">
                  <c:v>4.6720876137233871</c:v>
                </c:pt>
                <c:pt idx="19">
                  <c:v>4.7172612401768959</c:v>
                </c:pt>
                <c:pt idx="20">
                  <c:v>4.7620551146280219</c:v>
                </c:pt>
                <c:pt idx="21">
                  <c:v>4.730732025524242</c:v>
                </c:pt>
                <c:pt idx="22">
                  <c:v>4.6505261537112075</c:v>
                </c:pt>
                <c:pt idx="23">
                  <c:v>4.5814245867755465</c:v>
                </c:pt>
                <c:pt idx="24">
                  <c:v>4.6851109261932846</c:v>
                </c:pt>
                <c:pt idx="25">
                  <c:v>4.640726152200437</c:v>
                </c:pt>
                <c:pt idx="26">
                  <c:v>4.6287019012313175</c:v>
                </c:pt>
                <c:pt idx="27">
                  <c:v>4.4211815486632355</c:v>
                </c:pt>
                <c:pt idx="28">
                  <c:v>4.4028515005068956</c:v>
                </c:pt>
                <c:pt idx="29">
                  <c:v>4.530925505259356</c:v>
                </c:pt>
                <c:pt idx="30">
                  <c:v>4.4229732167879234</c:v>
                </c:pt>
                <c:pt idx="31">
                  <c:v>4.5368214193456824</c:v>
                </c:pt>
                <c:pt idx="32">
                  <c:v>4.5162721415809814</c:v>
                </c:pt>
                <c:pt idx="33">
                  <c:v>4.3492194802034163</c:v>
                </c:pt>
                <c:pt idx="34">
                  <c:v>4.5673086876135809</c:v>
                </c:pt>
                <c:pt idx="35">
                  <c:v>4.3923303750354652</c:v>
                </c:pt>
                <c:pt idx="36">
                  <c:v>4.5928031464558785</c:v>
                </c:pt>
                <c:pt idx="37">
                  <c:v>4.7015901173035504</c:v>
                </c:pt>
                <c:pt idx="38">
                  <c:v>4.7713575801665113</c:v>
                </c:pt>
                <c:pt idx="39">
                  <c:v>4.6526454714644752</c:v>
                </c:pt>
                <c:pt idx="40">
                  <c:v>4.4237945145974455</c:v>
                </c:pt>
                <c:pt idx="41">
                  <c:v>4.401970511487189</c:v>
                </c:pt>
                <c:pt idx="42">
                  <c:v>4.4228662091275615</c:v>
                </c:pt>
                <c:pt idx="43">
                  <c:v>4.3329318706106745</c:v>
                </c:pt>
                <c:pt idx="44">
                  <c:v>4.3937537199260452</c:v>
                </c:pt>
                <c:pt idx="45">
                  <c:v>4.3977430916271834</c:v>
                </c:pt>
                <c:pt idx="46">
                  <c:v>4.2414983663874395</c:v>
                </c:pt>
                <c:pt idx="47">
                  <c:v>4.0112792663645394</c:v>
                </c:pt>
                <c:pt idx="48">
                  <c:v>3.8275916321607002</c:v>
                </c:pt>
                <c:pt idx="49">
                  <c:v>3.7912239181754201</c:v>
                </c:pt>
              </c:numCache>
            </c:numRef>
          </c:val>
          <c:smooth val="0"/>
        </c:ser>
        <c:ser>
          <c:idx val="0"/>
          <c:order val="1"/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val>
            <c:numRef>
              <c:f>Sheet1!$G$3:$G$52</c:f>
              <c:numCache>
                <c:formatCode>General</c:formatCode>
                <c:ptCount val="50"/>
                <c:pt idx="0">
                  <c:v>5.2227046063080573</c:v>
                </c:pt>
                <c:pt idx="1">
                  <c:v>5.4603815168196341</c:v>
                </c:pt>
                <c:pt idx="2">
                  <c:v>5.2431615076993854</c:v>
                </c:pt>
                <c:pt idx="3">
                  <c:v>5.0393787723629124</c:v>
                </c:pt>
                <c:pt idx="4">
                  <c:v>4.8063211686403093</c:v>
                </c:pt>
                <c:pt idx="5">
                  <c:v>4.7104870533534076</c:v>
                </c:pt>
                <c:pt idx="6">
                  <c:v>4.9579697709281989</c:v>
                </c:pt>
                <c:pt idx="7">
                  <c:v>4.7709389304509244</c:v>
                </c:pt>
                <c:pt idx="8">
                  <c:v>4.5650044058262358</c:v>
                </c:pt>
                <c:pt idx="9">
                  <c:v>4.7699720847087423</c:v>
                </c:pt>
                <c:pt idx="10">
                  <c:v>4.9372068061491303</c:v>
                </c:pt>
                <c:pt idx="11">
                  <c:v>4.8603279446909253</c:v>
                </c:pt>
                <c:pt idx="12">
                  <c:v>4.8542235217523633</c:v>
                </c:pt>
                <c:pt idx="13">
                  <c:v>5.0533680895876962</c:v>
                </c:pt>
                <c:pt idx="14">
                  <c:v>4.8468552612775664</c:v>
                </c:pt>
                <c:pt idx="15">
                  <c:v>4.9327473971580194</c:v>
                </c:pt>
                <c:pt idx="16">
                  <c:v>4.8668605572168779</c:v>
                </c:pt>
                <c:pt idx="17">
                  <c:v>4.7920391533058462</c:v>
                </c:pt>
                <c:pt idx="18">
                  <c:v>4.6720876137233871</c:v>
                </c:pt>
                <c:pt idx="19">
                  <c:v>4.7172612401768959</c:v>
                </c:pt>
                <c:pt idx="20">
                  <c:v>4.7620551146280219</c:v>
                </c:pt>
                <c:pt idx="21">
                  <c:v>4.730732025524242</c:v>
                </c:pt>
                <c:pt idx="22">
                  <c:v>4.6505261537112075</c:v>
                </c:pt>
                <c:pt idx="23">
                  <c:v>4.5814245867755465</c:v>
                </c:pt>
                <c:pt idx="24">
                  <c:v>4.6851109261932846</c:v>
                </c:pt>
                <c:pt idx="25">
                  <c:v>4.640726152200437</c:v>
                </c:pt>
                <c:pt idx="26">
                  <c:v>4.6287019012313175</c:v>
                </c:pt>
                <c:pt idx="27">
                  <c:v>4.9687415895409694</c:v>
                </c:pt>
                <c:pt idx="28">
                  <c:v>5.1232928348407896</c:v>
                </c:pt>
                <c:pt idx="29">
                  <c:v>5.2556722204445494</c:v>
                </c:pt>
                <c:pt idx="30">
                  <c:v>5.16944991781215</c:v>
                </c:pt>
                <c:pt idx="31">
                  <c:v>4.900534689674469</c:v>
                </c:pt>
                <c:pt idx="32">
                  <c:v>5.0476811209438504</c:v>
                </c:pt>
                <c:pt idx="33">
                  <c:v>5.1321004629949067</c:v>
                </c:pt>
                <c:pt idx="34">
                  <c:v>5.1504479114113586</c:v>
                </c:pt>
                <c:pt idx="35">
                  <c:v>4.9974627923709534</c:v>
                </c:pt>
                <c:pt idx="36">
                  <c:v>5.2080064918914584</c:v>
                </c:pt>
                <c:pt idx="37">
                  <c:v>5.3123714961939026</c:v>
                </c:pt>
                <c:pt idx="38">
                  <c:v>5.1964369206534755</c:v>
                </c:pt>
                <c:pt idx="39">
                  <c:v>5.0789248468823756</c:v>
                </c:pt>
                <c:pt idx="40">
                  <c:v>5.1673004465177179</c:v>
                </c:pt>
                <c:pt idx="41">
                  <c:v>4.8835627803149073</c:v>
                </c:pt>
                <c:pt idx="42">
                  <c:v>4.4228662091275615</c:v>
                </c:pt>
                <c:pt idx="43">
                  <c:v>4.3329318706106745</c:v>
                </c:pt>
                <c:pt idx="44">
                  <c:v>4.3937537199260452</c:v>
                </c:pt>
                <c:pt idx="45">
                  <c:v>4.3977430916271834</c:v>
                </c:pt>
                <c:pt idx="46">
                  <c:v>4.2414983663874395</c:v>
                </c:pt>
                <c:pt idx="47">
                  <c:v>4.0112792663645394</c:v>
                </c:pt>
                <c:pt idx="48">
                  <c:v>3.8275916321607002</c:v>
                </c:pt>
                <c:pt idx="49">
                  <c:v>3.7912239181754201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707376"/>
        <c:axId val="370244192"/>
      </c:lineChart>
      <c:catAx>
        <c:axId val="25570737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70244192"/>
        <c:crosses val="autoZero"/>
        <c:auto val="1"/>
        <c:lblAlgn val="ctr"/>
        <c:lblOffset val="100"/>
        <c:noMultiLvlLbl val="0"/>
      </c:catAx>
      <c:valAx>
        <c:axId val="370244192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5570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0.55159</cdr:x>
      <cdr:y>0.09785</cdr:y>
    </cdr:from>
    <cdr:to>
      <cdr:x>0.85488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779514" y="249388"/>
          <a:ext cx="2078161" cy="2299285"/>
        </a:xfrm>
        <a:prstGeom xmlns:a="http://schemas.openxmlformats.org/drawingml/2006/main" prst="rect">
          <a:avLst/>
        </a:prstGeom>
        <a:solidFill xmlns:a="http://schemas.openxmlformats.org/drawingml/2006/main">
          <a:srgbClr val="92CB6B">
            <a:lumMod val="60000"/>
            <a:lumOff val="40000"/>
            <a:alpha val="27000"/>
          </a:srgb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GB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0.66957</cdr:x>
      <cdr:y>0.12706</cdr:y>
    </cdr:from>
    <cdr:to>
      <cdr:x>0.80301</cdr:x>
      <cdr:y>0.48583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87844" y="368479"/>
          <a:ext cx="934251" cy="1040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6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rPr>
            <a:t>Actual Price</a:t>
          </a:r>
          <a:endParaRPr lang="en-GB" sz="12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B1CAD-2CD9-4D57-BE10-FC6C664BB23B}" type="datetimeFigureOut">
              <a:rPr lang="en-US" smtClean="0"/>
              <a:pPr/>
              <a:t>12/2/2016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74788-7EFF-422D-A116-C0562ADE51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68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A9E96-CEFB-4C9E-95D9-140C652292FE}" type="datetimeFigureOut">
              <a:rPr lang="en-US" smtClean="0"/>
              <a:pPr/>
              <a:t>12/2/2016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B5C5E-9904-4FBD-9B6F-E0D13BBBDD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0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B5C5E-9904-4FBD-9B6F-E0D13BBBDD5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63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227064"/>
            <a:ext cx="9144000" cy="6309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140" y="2075561"/>
            <a:ext cx="8338947" cy="1470025"/>
          </a:xfrm>
        </p:spPr>
        <p:txBody>
          <a:bodyPr lIns="90000" rIns="36000">
            <a:noAutofit/>
          </a:bodyPr>
          <a:lstStyle>
            <a:lvl1pPr>
              <a:defRPr sz="2800" b="1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3675888"/>
            <a:ext cx="8340090" cy="480476"/>
          </a:xfrm>
        </p:spPr>
        <p:txBody>
          <a:bodyPr lIns="90000" rIns="36000"/>
          <a:lstStyle>
            <a:lvl1pPr marL="0" indent="0" algn="l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581" y="4050792"/>
            <a:ext cx="8677275" cy="167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logo_black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7650" y="791766"/>
            <a:ext cx="2571750" cy="1071562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59850" y="4548388"/>
            <a:ext cx="8239125" cy="1009650"/>
          </a:xfrm>
        </p:spPr>
        <p:txBody>
          <a:bodyPr lIns="90000" rIns="36000"/>
          <a:lstStyle>
            <a:lvl1pPr>
              <a:defRPr>
                <a:solidFill>
                  <a:schemeClr val="accent5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330946" cy="1004400"/>
          </a:xfrm>
        </p:spPr>
        <p:txBody>
          <a:bodyPr>
            <a:normAutofit/>
          </a:bodyPr>
          <a:lstStyle>
            <a:lvl1pPr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390" y="2075561"/>
            <a:ext cx="8338947" cy="1470025"/>
          </a:xfrm>
        </p:spPr>
        <p:txBody>
          <a:bodyPr lIns="90000">
            <a:noAutofit/>
          </a:bodyPr>
          <a:lstStyle>
            <a:lvl1pPr>
              <a:defRPr sz="2800" b="1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010" y="3675888"/>
            <a:ext cx="8340090" cy="619665"/>
          </a:xfrm>
        </p:spPr>
        <p:txBody>
          <a:bodyPr/>
          <a:lstStyle>
            <a:lvl1pPr marL="0" indent="0" algn="l">
              <a:buNone/>
              <a:defRPr>
                <a:solidFill>
                  <a:srgbClr val="CDCEC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46726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4C171-C92C-4199-B080-58E87622636B}" type="datetime3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December, 2016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66725" y="4911726"/>
            <a:ext cx="8239125" cy="989345"/>
          </a:xfrm>
        </p:spPr>
        <p:txBody>
          <a:bodyPr/>
          <a:lstStyle>
            <a:lvl1pPr>
              <a:defRPr>
                <a:solidFill>
                  <a:srgbClr val="EEEEE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 descr="logo_black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tretch>
            <a:fillRect/>
          </a:stretch>
        </p:blipFill>
        <p:spPr>
          <a:xfrm>
            <a:off x="339091" y="791766"/>
            <a:ext cx="2571750" cy="107156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63563" y="4051672"/>
            <a:ext cx="857091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224"/>
            <a:ext cx="8229600" cy="1004253"/>
          </a:xfrm>
        </p:spPr>
        <p:txBody>
          <a:bodyPr lIns="0">
            <a:normAutofit/>
          </a:bodyPr>
          <a:lstStyle>
            <a:lvl1pPr>
              <a:lnSpc>
                <a:spcPts val="2700"/>
              </a:lnSpc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1056"/>
            <a:ext cx="8229600" cy="4535107"/>
          </a:xfrm>
        </p:spPr>
        <p:txBody>
          <a:bodyPr lIns="0"/>
          <a:lstStyle>
            <a:lvl1pPr marL="342900" indent="-3429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30238" indent="-292100"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ex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229600" cy="1004400"/>
          </a:xfrm>
        </p:spPr>
        <p:txBody>
          <a:bodyPr lIns="0"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552" y="3429000"/>
            <a:ext cx="8349297" cy="955357"/>
          </a:xfrm>
        </p:spPr>
        <p:txBody>
          <a:bodyPr lIns="90000" anchor="b" anchorCtr="0">
            <a:normAutofit/>
          </a:bodyPr>
          <a:lstStyle>
            <a:lvl1pPr algn="l">
              <a:defRPr sz="2700" b="0" cap="none" normalizeH="0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996" y="4407408"/>
            <a:ext cx="8348853" cy="401828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rgbClr val="EEEEE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466725" y="4389120"/>
            <a:ext cx="8677275" cy="167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7221600" y="6430804"/>
            <a:ext cx="1485900" cy="24622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58261-2FFD-4390-B74A-755FFD5124F8}" type="slidenum">
              <a:rPr kumimoji="0" lang="en-GB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8105553" y="6543675"/>
            <a:ext cx="62865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_black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tretch>
            <a:fillRect/>
          </a:stretch>
        </p:blipFill>
        <p:spPr>
          <a:xfrm>
            <a:off x="7296150" y="219075"/>
            <a:ext cx="1495425" cy="623093"/>
          </a:xfrm>
          <a:prstGeom prst="rect">
            <a:avLst/>
          </a:prstGeom>
        </p:spPr>
      </p:pic>
    </p:spTree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ubtitle and tex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800"/>
            <a:ext cx="8229600" cy="1143000"/>
          </a:xfrm>
        </p:spPr>
        <p:txBody>
          <a:bodyPr lIns="0" rIns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6725" y="1326706"/>
            <a:ext cx="8239125" cy="411797"/>
          </a:xfrm>
        </p:spPr>
        <p:txBody>
          <a:bodyPr lIns="0">
            <a:normAutofit/>
          </a:bodyPr>
          <a:lstStyle>
            <a:lvl1pPr>
              <a:defRPr sz="1800" b="1" i="0">
                <a:solidFill>
                  <a:srgbClr val="EEEEEF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57200" y="1756800"/>
            <a:ext cx="8229600" cy="4399200"/>
          </a:xfrm>
        </p:spPr>
        <p:txBody>
          <a:bodyPr lIns="0" r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82" y="137478"/>
            <a:ext cx="8330946" cy="1143000"/>
          </a:xfrm>
        </p:spPr>
        <p:txBody>
          <a:bodyPr lIns="0"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219" y="1600200"/>
            <a:ext cx="4038600" cy="4525963"/>
          </a:xfrm>
        </p:spPr>
        <p:txBody>
          <a:bodyPr lIns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2"/>
          </p:nvPr>
        </p:nvSpPr>
        <p:spPr>
          <a:xfrm>
            <a:off x="4667250" y="1600200"/>
            <a:ext cx="4038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224"/>
            <a:ext cx="8229600" cy="1004253"/>
          </a:xfrm>
        </p:spPr>
        <p:txBody>
          <a:bodyPr lIns="0">
            <a:normAutofit/>
          </a:bodyPr>
          <a:lstStyle>
            <a:lvl1pPr>
              <a:lnSpc>
                <a:spcPts val="2700"/>
              </a:lnSpc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1056"/>
            <a:ext cx="8229600" cy="4535107"/>
          </a:xfrm>
        </p:spPr>
        <p:txBody>
          <a:bodyPr lIns="0"/>
          <a:lstStyle>
            <a:lvl1pPr marL="342900" indent="-342900">
              <a:buClr>
                <a:schemeClr val="accent5"/>
              </a:buClr>
              <a:buFont typeface="+mj-lt"/>
              <a:buAutoNum type="arabicPeriod"/>
              <a:defRPr/>
            </a:lvl1pPr>
            <a:lvl2pPr marL="630238" indent="-292100">
              <a:spcBef>
                <a:spcPts val="400"/>
              </a:spcBef>
              <a:buClr>
                <a:schemeClr val="accent5"/>
              </a:buClr>
              <a:buSzPct val="70000"/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Subtitles and tex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7478"/>
            <a:ext cx="8340090" cy="1143000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823" y="131565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823" y="1975104"/>
            <a:ext cx="4040188" cy="415105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1565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75104"/>
            <a:ext cx="4041775" cy="415105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7478"/>
            <a:ext cx="8340090" cy="1143000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391886" y="1308100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081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5"/>
          </p:nvPr>
        </p:nvSpPr>
        <p:spPr>
          <a:xfrm>
            <a:off x="391886" y="3971925"/>
            <a:ext cx="4040188" cy="35401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58088" y="3971925"/>
            <a:ext cx="4041775" cy="35401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rgbClr val="EEEEEF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Chart Placeholder 26"/>
          <p:cNvSpPr>
            <a:spLocks noGrp="1"/>
          </p:cNvSpPr>
          <p:nvPr>
            <p:ph type="chart" sz="quarter" idx="17"/>
          </p:nvPr>
        </p:nvSpPr>
        <p:spPr>
          <a:xfrm>
            <a:off x="466725" y="1992692"/>
            <a:ext cx="3943350" cy="17411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28" name="Chart Placeholder 26"/>
          <p:cNvSpPr>
            <a:spLocks noGrp="1"/>
          </p:cNvSpPr>
          <p:nvPr>
            <p:ph type="chart" sz="quarter" idx="18"/>
          </p:nvPr>
        </p:nvSpPr>
        <p:spPr>
          <a:xfrm>
            <a:off x="4762500" y="1992692"/>
            <a:ext cx="3943350" cy="17411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35" name="Chart Placeholder 26"/>
          <p:cNvSpPr>
            <a:spLocks noGrp="1"/>
          </p:cNvSpPr>
          <p:nvPr>
            <p:ph type="chart" sz="quarter" idx="19"/>
          </p:nvPr>
        </p:nvSpPr>
        <p:spPr>
          <a:xfrm>
            <a:off x="466725" y="4392993"/>
            <a:ext cx="3943350" cy="17411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36" name="Chart Placeholder 26"/>
          <p:cNvSpPr>
            <a:spLocks noGrp="1"/>
          </p:cNvSpPr>
          <p:nvPr>
            <p:ph type="chart" sz="quarter" idx="20"/>
          </p:nvPr>
        </p:nvSpPr>
        <p:spPr>
          <a:xfrm>
            <a:off x="4762500" y="4392993"/>
            <a:ext cx="3943350" cy="17411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hart and text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5" y="137478"/>
            <a:ext cx="8330946" cy="1143000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602" y="1614487"/>
            <a:ext cx="8334374" cy="16398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452439" y="3390900"/>
            <a:ext cx="8239125" cy="2743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7478"/>
            <a:ext cx="8330946" cy="1143000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ex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229600" cy="1004400"/>
          </a:xfrm>
        </p:spPr>
        <p:txBody>
          <a:bodyPr lIns="0">
            <a:normAutofit/>
          </a:bodyPr>
          <a:lstStyle>
            <a:lvl1pPr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/>
          <a:lstStyle>
            <a:lvl2pPr>
              <a:buClr>
                <a:schemeClr val="accent5"/>
              </a:buClr>
              <a:defRPr/>
            </a:lvl2pPr>
            <a:lvl3pPr>
              <a:spcBef>
                <a:spcPts val="400"/>
              </a:spcBef>
              <a:buClr>
                <a:schemeClr val="accent5"/>
              </a:buClr>
              <a:defRPr sz="1600"/>
            </a:lvl3pPr>
            <a:lvl4pPr>
              <a:spcBef>
                <a:spcPts val="400"/>
              </a:spcBef>
              <a:buClr>
                <a:schemeClr val="accent5"/>
              </a:buClr>
              <a:defRPr sz="1600"/>
            </a:lvl4pPr>
            <a:lvl5pPr>
              <a:spcBef>
                <a:spcPts val="400"/>
              </a:spcBef>
              <a:buClr>
                <a:schemeClr val="accent5"/>
              </a:buCl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6552" y="3429000"/>
            <a:ext cx="8349297" cy="955357"/>
          </a:xfrm>
        </p:spPr>
        <p:txBody>
          <a:bodyPr lIns="90000" rIns="36000" anchor="b" anchorCtr="0">
            <a:normAutofit/>
          </a:bodyPr>
          <a:lstStyle>
            <a:lvl1pPr algn="l">
              <a:defRPr sz="2700" b="0" cap="none" normalizeH="0" baseline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996" y="4407408"/>
            <a:ext cx="8348853" cy="401828"/>
          </a:xfrm>
        </p:spPr>
        <p:txBody>
          <a:bodyPr lIns="90000" rIns="36000" anchor="b"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466725" y="4389120"/>
            <a:ext cx="8677275" cy="167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5400000">
            <a:off x="8105553" y="6543675"/>
            <a:ext cx="6286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19950" y="6430804"/>
            <a:ext cx="1485900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fld id="{E4158261-2FFD-4390-B74A-755FFD5124F8}" type="slidenum">
              <a:rPr lang="en-GB" sz="90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9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logo_black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6150" y="219075"/>
            <a:ext cx="1495425" cy="623093"/>
          </a:xfrm>
          <a:prstGeom prst="rect">
            <a:avLst/>
          </a:prstGeom>
        </p:spPr>
      </p:pic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ubtitle and text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229600" cy="1004400"/>
          </a:xfrm>
        </p:spPr>
        <p:txBody>
          <a:bodyPr lIns="0" rIns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6725" y="1326706"/>
            <a:ext cx="8239125" cy="411797"/>
          </a:xfrm>
        </p:spPr>
        <p:txBody>
          <a:bodyPr lIns="0">
            <a:normAutofit/>
          </a:bodyPr>
          <a:lstStyle>
            <a:lvl1pPr>
              <a:defRPr sz="1800" b="1" i="0">
                <a:solidFill>
                  <a:schemeClr val="accent5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6725" y="1750500"/>
            <a:ext cx="8239125" cy="4276725"/>
          </a:xfrm>
        </p:spPr>
        <p:txBody>
          <a:bodyPr lIns="0" rIns="0"/>
          <a:lstStyle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 sz="1600"/>
            </a:lvl3pPr>
            <a:lvl4pPr>
              <a:buClr>
                <a:schemeClr val="accent5"/>
              </a:buClr>
              <a:defRPr sz="1600"/>
            </a:lvl4pPr>
            <a:lvl5pPr>
              <a:buClr>
                <a:schemeClr val="accent5"/>
              </a:buCl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330946" cy="1004400"/>
          </a:xfrm>
        </p:spPr>
        <p:txBody>
          <a:bodyPr>
            <a:normAutofit/>
          </a:bodyPr>
          <a:lstStyle>
            <a:lvl1pPr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144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2"/>
          </p:nvPr>
        </p:nvSpPr>
        <p:spPr>
          <a:xfrm>
            <a:off x="466725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Subtitles and tex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340090" cy="1004400"/>
          </a:xfrm>
        </p:spPr>
        <p:txBody>
          <a:bodyPr>
            <a:normAutofit/>
          </a:bodyPr>
          <a:lstStyle>
            <a:lvl1pPr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010" y="131565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010" y="1975104"/>
            <a:ext cx="4040188" cy="41510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Clr>
                <a:schemeClr val="accent5"/>
              </a:buClr>
              <a:defRPr sz="1800"/>
            </a:lvl2pPr>
            <a:lvl3pPr>
              <a:spcBef>
                <a:spcPts val="400"/>
              </a:spcBef>
              <a:buClr>
                <a:schemeClr val="accent5"/>
              </a:buClr>
              <a:defRPr sz="1600"/>
            </a:lvl3pPr>
            <a:lvl4pPr>
              <a:spcBef>
                <a:spcPts val="400"/>
              </a:spcBef>
              <a:buClr>
                <a:schemeClr val="accent5"/>
              </a:buClr>
              <a:defRPr sz="1600"/>
            </a:lvl4pPr>
            <a:lvl5pPr>
              <a:spcBef>
                <a:spcPts val="400"/>
              </a:spcBef>
              <a:buClr>
                <a:schemeClr val="accent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1565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75104"/>
            <a:ext cx="4041775" cy="41510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Clr>
                <a:schemeClr val="accent5"/>
              </a:buClr>
              <a:defRPr sz="1800"/>
            </a:lvl2pPr>
            <a:lvl3pPr>
              <a:spcBef>
                <a:spcPts val="400"/>
              </a:spcBef>
              <a:buClr>
                <a:schemeClr val="accent5"/>
              </a:buClr>
              <a:defRPr sz="1600"/>
            </a:lvl3pPr>
            <a:lvl4pPr>
              <a:spcBef>
                <a:spcPts val="400"/>
              </a:spcBef>
              <a:buClr>
                <a:schemeClr val="accent5"/>
              </a:buClr>
              <a:defRPr sz="1600"/>
            </a:lvl4pPr>
            <a:lvl5pPr>
              <a:spcBef>
                <a:spcPts val="400"/>
              </a:spcBef>
              <a:buClr>
                <a:schemeClr val="accent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340090" cy="1004400"/>
          </a:xfrm>
        </p:spPr>
        <p:txBody>
          <a:bodyPr vert="horz" lIns="0" tIns="45720" rIns="3600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2700" kern="1200" dirty="0">
                <a:solidFill>
                  <a:schemeClr val="tx1"/>
                </a:solidFill>
                <a:latin typeface="Arial Narrow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437010" y="132045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081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5"/>
          </p:nvPr>
        </p:nvSpPr>
        <p:spPr>
          <a:xfrm>
            <a:off x="437010" y="3971925"/>
            <a:ext cx="4040188" cy="35401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45025" y="3971925"/>
            <a:ext cx="4041775" cy="35401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5"/>
                </a:solidFill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Chart Placeholder 26"/>
          <p:cNvSpPr>
            <a:spLocks noGrp="1"/>
          </p:cNvSpPr>
          <p:nvPr>
            <p:ph type="chart" sz="quarter" idx="17"/>
          </p:nvPr>
        </p:nvSpPr>
        <p:spPr>
          <a:xfrm>
            <a:off x="466725" y="1992692"/>
            <a:ext cx="3943350" cy="174110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28" name="Chart Placeholder 26"/>
          <p:cNvSpPr>
            <a:spLocks noGrp="1"/>
          </p:cNvSpPr>
          <p:nvPr>
            <p:ph type="chart" sz="quarter" idx="18"/>
          </p:nvPr>
        </p:nvSpPr>
        <p:spPr>
          <a:xfrm>
            <a:off x="4762500" y="1992692"/>
            <a:ext cx="3943350" cy="174110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35" name="Chart Placeholder 26"/>
          <p:cNvSpPr>
            <a:spLocks noGrp="1"/>
          </p:cNvSpPr>
          <p:nvPr>
            <p:ph type="chart" sz="quarter" idx="19"/>
          </p:nvPr>
        </p:nvSpPr>
        <p:spPr>
          <a:xfrm>
            <a:off x="466725" y="4392993"/>
            <a:ext cx="3943350" cy="174110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36" name="Chart Placeholder 26"/>
          <p:cNvSpPr>
            <a:spLocks noGrp="1"/>
          </p:cNvSpPr>
          <p:nvPr>
            <p:ph type="chart" sz="quarter" idx="20"/>
          </p:nvPr>
        </p:nvSpPr>
        <p:spPr>
          <a:xfrm>
            <a:off x="4762500" y="4392993"/>
            <a:ext cx="3943350" cy="174110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hart and text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200"/>
            <a:ext cx="8330946" cy="1004400"/>
          </a:xfrm>
        </p:spPr>
        <p:txBody>
          <a:bodyPr>
            <a:normAutofit/>
          </a:bodyPr>
          <a:lstStyle>
            <a:lvl1pPr>
              <a:defRPr sz="27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26" y="1614487"/>
            <a:ext cx="8334374" cy="16398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Clr>
                <a:schemeClr val="accent5"/>
              </a:buClr>
              <a:defRPr sz="1600"/>
            </a:lvl2pPr>
            <a:lvl3pPr>
              <a:spcBef>
                <a:spcPts val="400"/>
              </a:spcBef>
              <a:buClr>
                <a:schemeClr val="accent5"/>
              </a:buClr>
              <a:defRPr sz="1600"/>
            </a:lvl3pPr>
            <a:lvl4pPr>
              <a:spcBef>
                <a:spcPts val="400"/>
              </a:spcBef>
              <a:buClr>
                <a:schemeClr val="accent5"/>
              </a:buClr>
              <a:defRPr sz="1600"/>
            </a:lvl4pPr>
            <a:lvl5pPr>
              <a:spcBef>
                <a:spcPts val="400"/>
              </a:spcBef>
              <a:buClr>
                <a:schemeClr val="accent5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452437" y="3390900"/>
            <a:ext cx="8239125" cy="2743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4400"/>
          </a:xfrm>
          <a:prstGeom prst="rect">
            <a:avLst/>
          </a:prstGeom>
        </p:spPr>
        <p:txBody>
          <a:bodyPr vert="horz" lIns="0" tIns="45720" rIns="3600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219950" y="6430804"/>
            <a:ext cx="1485900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fld id="{E4158261-2FFD-4390-B74A-755FFD5124F8}" type="slidenum">
              <a:rPr lang="en-GB" sz="90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9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ogo_black2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6150" y="219075"/>
            <a:ext cx="1495425" cy="62309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66725" y="1280160"/>
            <a:ext cx="8239125" cy="184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105553" y="6543675"/>
            <a:ext cx="6286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6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Arial Narrow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itchFamily="34" charset="0"/>
        <a:buNone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57188" indent="-357188" algn="l" defTabSz="914400" rtl="0" eaLnBrk="1" latinLnBrk="0" hangingPunct="1">
        <a:spcBef>
          <a:spcPts val="600"/>
        </a:spcBef>
        <a:buClr>
          <a:srgbClr val="77797C"/>
        </a:buClr>
        <a:buSzPct val="60000"/>
        <a:buFont typeface="Wingdings" pitchFamily="2" charset="2"/>
        <a:buChar char="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12788" indent="-365125" algn="l" defTabSz="914400" rtl="0" eaLnBrk="1" latinLnBrk="0" hangingPunct="1">
        <a:spcBef>
          <a:spcPts val="600"/>
        </a:spcBef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79500" indent="-366713" algn="l" defTabSz="914400" rtl="0" eaLnBrk="1" latinLnBrk="0" hangingPunct="1">
        <a:spcBef>
          <a:spcPts val="600"/>
        </a:spcBef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35100" indent="-355600" algn="l" defTabSz="914400" rtl="0" eaLnBrk="1" latinLnBrk="0" hangingPunct="1">
        <a:spcBef>
          <a:spcPts val="600"/>
        </a:spcBef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4137"/>
            <a:ext cx="8229600" cy="1004400"/>
          </a:xfrm>
          <a:prstGeom prst="rect">
            <a:avLst/>
          </a:prstGeom>
        </p:spPr>
        <p:txBody>
          <a:bodyPr vert="horz" lIns="0" tIns="45720" rIns="3600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221600" y="6430804"/>
            <a:ext cx="1485900" cy="24622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58261-2FFD-4390-B74A-755FFD5124F8}" type="slidenum">
              <a:rPr kumimoji="0" lang="en-GB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logo_black2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6150" y="219075"/>
            <a:ext cx="1495425" cy="623093"/>
          </a:xfrm>
          <a:prstGeom prst="rect">
            <a:avLst/>
          </a:prstGeom>
        </p:spPr>
      </p:pic>
      <p:pic>
        <p:nvPicPr>
          <p:cNvPr id="8" name="Picture 7" descr="logo_black2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tretch>
            <a:fillRect/>
          </a:stretch>
        </p:blipFill>
        <p:spPr>
          <a:xfrm>
            <a:off x="7296150" y="219075"/>
            <a:ext cx="1495425" cy="62309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8105553" y="6543675"/>
            <a:ext cx="62865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6725" y="1280160"/>
            <a:ext cx="8677275" cy="167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Arial Narrow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itchFamily="34" charset="0"/>
        <a:buNone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357188" indent="-357188" algn="l" defTabSz="914400" rtl="0" eaLnBrk="1" latinLnBrk="0" hangingPunct="1">
        <a:spcBef>
          <a:spcPts val="600"/>
        </a:spcBef>
        <a:buClr>
          <a:schemeClr val="bg1"/>
        </a:buClr>
        <a:buSzPct val="60000"/>
        <a:buFont typeface="Wingdings" pitchFamily="2" charset="2"/>
        <a:buChar char="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712788" indent="-365125" algn="l" defTabSz="914400" rtl="0" eaLnBrk="1" latinLnBrk="0" hangingPunct="1">
        <a:spcBef>
          <a:spcPts val="600"/>
        </a:spcBef>
        <a:buClr>
          <a:schemeClr val="bg1"/>
        </a:buClr>
        <a:buFont typeface="Arial" pitchFamily="34" charset="0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079500" indent="-366713" algn="l" defTabSz="914400" rtl="0" eaLnBrk="1" latinLnBrk="0" hangingPunct="1">
        <a:spcBef>
          <a:spcPts val="600"/>
        </a:spcBef>
        <a:buClr>
          <a:schemeClr val="bg1"/>
        </a:buClr>
        <a:buFont typeface="Arial" pitchFamily="34" charset="0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1435100" indent="-355600" algn="l" defTabSz="914400" rtl="0" eaLnBrk="1" latinLnBrk="0" hangingPunct="1">
        <a:spcBef>
          <a:spcPts val="600"/>
        </a:spcBef>
        <a:buClr>
          <a:schemeClr val="bg1"/>
        </a:buClr>
        <a:buFont typeface="Arial" pitchFamily="34" charset="0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noit.durand@rbbec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600" dirty="0" smtClean="0"/>
              <a:t>Quantifying Damages</a:t>
            </a:r>
            <a:endParaRPr lang="en-GB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>
                <a:solidFill>
                  <a:schemeClr val="tx1"/>
                </a:solidFill>
              </a:rPr>
              <a:t>Presentation at Competition Day, Bratislava</a:t>
            </a:r>
          </a:p>
          <a:p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Benoît Durand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  <a:hlinkClick r:id="rId3"/>
              </a:rPr>
              <a:t>benoit.durand@rbbecon.com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6726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23 November 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Total damage for direct purchasers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Clr>
                <a:srgbClr val="77797C"/>
              </a:buClr>
              <a:buSzPct val="100000"/>
              <a:buNone/>
            </a:pPr>
            <a:endParaRPr lang="en-GB" sz="1600" b="1" dirty="0">
              <a:solidFill>
                <a:schemeClr val="bg2"/>
              </a:solidFill>
            </a:endParaRPr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marL="0" lvl="1" indent="0">
              <a:buClr>
                <a:srgbClr val="77797C"/>
              </a:buClr>
              <a:buNone/>
            </a:pPr>
            <a:endParaRPr lang="en-GB" noProof="0" dirty="0" smtClean="0"/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lvl="1">
              <a:buClr>
                <a:srgbClr val="77797C"/>
              </a:buClr>
            </a:pPr>
            <a:endParaRPr lang="en-GB" noProof="0" dirty="0" smtClean="0"/>
          </a:p>
          <a:p>
            <a:pPr marL="0" lvl="1" indent="0">
              <a:buClr>
                <a:srgbClr val="77797C"/>
              </a:buClr>
              <a:buNone/>
            </a:pPr>
            <a:endParaRPr lang="en-GB" noProof="0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4710543" y="4270730"/>
            <a:ext cx="571055" cy="1018947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87196" y="3931431"/>
            <a:ext cx="2615421" cy="353206"/>
          </a:xfrm>
          <a:prstGeom prst="rect">
            <a:avLst/>
          </a:prstGeom>
          <a:solidFill>
            <a:srgbClr val="FA6F5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96380" y="5278488"/>
            <a:ext cx="3185218" cy="52895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7193" y="4284638"/>
            <a:ext cx="2617712" cy="5388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087196" y="4818101"/>
            <a:ext cx="2615421" cy="462037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677380" y="4397628"/>
            <a:ext cx="2819627" cy="0"/>
          </a:xfrm>
          <a:prstGeom prst="lin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</p:cxnSp>
      <p:cxnSp>
        <p:nvCxnSpPr>
          <p:cNvPr id="64" name="Straight Connector 63"/>
          <p:cNvCxnSpPr/>
          <p:nvPr/>
        </p:nvCxnSpPr>
        <p:spPr>
          <a:xfrm>
            <a:off x="2078007" y="5807441"/>
            <a:ext cx="3913537" cy="0"/>
          </a:xfrm>
          <a:prstGeom prst="lin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</p:cxnSp>
      <p:sp>
        <p:nvSpPr>
          <p:cNvPr id="65" name="TextBox 19"/>
          <p:cNvSpPr txBox="1"/>
          <p:nvPr/>
        </p:nvSpPr>
        <p:spPr>
          <a:xfrm>
            <a:off x="3318575" y="4884537"/>
            <a:ext cx="322995" cy="3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A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49" name="TextBox 24"/>
          <p:cNvSpPr txBox="1"/>
          <p:nvPr/>
        </p:nvSpPr>
        <p:spPr>
          <a:xfrm>
            <a:off x="1692566" y="3024514"/>
            <a:ext cx="362407" cy="283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€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195085" y="2987820"/>
            <a:ext cx="3537427" cy="213710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</a:ln>
          <a:effectLst/>
        </p:spPr>
      </p:cxnSp>
      <p:cxnSp>
        <p:nvCxnSpPr>
          <p:cNvPr id="51" name="Straight Connector 50"/>
          <p:cNvCxnSpPr/>
          <p:nvPr/>
        </p:nvCxnSpPr>
        <p:spPr>
          <a:xfrm>
            <a:off x="2083649" y="3929703"/>
            <a:ext cx="2618186" cy="0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cxnSp>
        <p:nvCxnSpPr>
          <p:cNvPr id="52" name="Straight Connector 51"/>
          <p:cNvCxnSpPr/>
          <p:nvPr/>
        </p:nvCxnSpPr>
        <p:spPr>
          <a:xfrm rot="5400000">
            <a:off x="3766813" y="4873434"/>
            <a:ext cx="1887461" cy="0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cxnSp>
        <p:nvCxnSpPr>
          <p:cNvPr id="53" name="Straight Connector 52"/>
          <p:cNvCxnSpPr/>
          <p:nvPr/>
        </p:nvCxnSpPr>
        <p:spPr>
          <a:xfrm rot="5400000">
            <a:off x="683022" y="4397633"/>
            <a:ext cx="2819626" cy="0"/>
          </a:xfrm>
          <a:prstGeom prst="line">
            <a:avLst/>
          </a:prstGeom>
          <a:noFill/>
          <a:ln w="25400" cap="flat" cmpd="sng" algn="ctr">
            <a:solidFill>
              <a:srgbClr val="2A2D27"/>
            </a:solidFill>
            <a:prstDash val="solid"/>
            <a:headEnd type="arrow"/>
            <a:tailEnd type="none"/>
          </a:ln>
          <a:effectLst/>
        </p:spPr>
      </p:cxnSp>
      <p:cxnSp>
        <p:nvCxnSpPr>
          <p:cNvPr id="54" name="Straight Connector 53"/>
          <p:cNvCxnSpPr/>
          <p:nvPr/>
        </p:nvCxnSpPr>
        <p:spPr>
          <a:xfrm>
            <a:off x="2083649" y="5807446"/>
            <a:ext cx="4880162" cy="6940"/>
          </a:xfrm>
          <a:prstGeom prst="line">
            <a:avLst/>
          </a:prstGeom>
          <a:noFill/>
          <a:ln w="25400" cap="flat" cmpd="sng" algn="ctr">
            <a:solidFill>
              <a:srgbClr val="2A2D27"/>
            </a:solidFill>
            <a:prstDash val="solid"/>
            <a:headEnd type="none"/>
            <a:tailEnd type="arrow"/>
          </a:ln>
          <a:effectLst/>
        </p:spPr>
      </p:cxnSp>
      <p:sp>
        <p:nvSpPr>
          <p:cNvPr id="55" name="TextBox 5"/>
          <p:cNvSpPr txBox="1"/>
          <p:nvPr/>
        </p:nvSpPr>
        <p:spPr>
          <a:xfrm>
            <a:off x="6521687" y="5896729"/>
            <a:ext cx="1035053" cy="323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Quantity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56" name="TextBox 31"/>
          <p:cNvSpPr txBox="1"/>
          <p:nvPr/>
        </p:nvSpPr>
        <p:spPr>
          <a:xfrm>
            <a:off x="3249274" y="3979238"/>
            <a:ext cx="322994" cy="323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B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57" name="TextBox 33"/>
          <p:cNvSpPr txBox="1"/>
          <p:nvPr/>
        </p:nvSpPr>
        <p:spPr>
          <a:xfrm>
            <a:off x="5662033" y="4056373"/>
            <a:ext cx="1377179" cy="323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Demand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281598" y="4270730"/>
            <a:ext cx="0" cy="1543656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sp>
        <p:nvSpPr>
          <p:cNvPr id="36" name="TextBox 41"/>
          <p:cNvSpPr txBox="1"/>
          <p:nvPr/>
        </p:nvSpPr>
        <p:spPr>
          <a:xfrm>
            <a:off x="1621501" y="3730879"/>
            <a:ext cx="440624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p</a:t>
            </a:r>
            <a:r>
              <a:rPr kumimoji="0" lang="en-US" sz="1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1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37" name="TextBox 42"/>
          <p:cNvSpPr txBox="1"/>
          <p:nvPr/>
        </p:nvSpPr>
        <p:spPr>
          <a:xfrm>
            <a:off x="1621499" y="4653537"/>
            <a:ext cx="562384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c</a:t>
            </a:r>
            <a:r>
              <a:rPr kumimoji="0" lang="en-US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1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38" name="TextBox 43"/>
          <p:cNvSpPr txBox="1"/>
          <p:nvPr/>
        </p:nvSpPr>
        <p:spPr>
          <a:xfrm>
            <a:off x="1621499" y="5060896"/>
            <a:ext cx="478968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c</a:t>
            </a:r>
            <a:r>
              <a:rPr kumimoji="0" lang="en-US" sz="1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0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39" name="TextBox 44"/>
          <p:cNvSpPr txBox="1"/>
          <p:nvPr/>
        </p:nvSpPr>
        <p:spPr>
          <a:xfrm>
            <a:off x="4475805" y="5933320"/>
            <a:ext cx="516640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q</a:t>
            </a:r>
            <a:r>
              <a:rPr kumimoji="0" lang="en-US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1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40" name="TextBox 45"/>
          <p:cNvSpPr txBox="1"/>
          <p:nvPr/>
        </p:nvSpPr>
        <p:spPr>
          <a:xfrm>
            <a:off x="1621500" y="4117044"/>
            <a:ext cx="478295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p</a:t>
            </a:r>
            <a:r>
              <a:rPr kumimoji="0" lang="en-US" sz="14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0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41" name="TextBox 46"/>
          <p:cNvSpPr txBox="1"/>
          <p:nvPr/>
        </p:nvSpPr>
        <p:spPr>
          <a:xfrm>
            <a:off x="5133643" y="5933320"/>
            <a:ext cx="515967" cy="311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q</a:t>
            </a:r>
            <a:r>
              <a:rPr kumimoji="0" lang="en-US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0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sp>
        <p:nvSpPr>
          <p:cNvPr id="42" name="TextBox 47"/>
          <p:cNvSpPr txBox="1"/>
          <p:nvPr/>
        </p:nvSpPr>
        <p:spPr>
          <a:xfrm>
            <a:off x="4833767" y="4524630"/>
            <a:ext cx="333183" cy="3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C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088000" y="4270730"/>
            <a:ext cx="3204000" cy="20224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cxnSp>
        <p:nvCxnSpPr>
          <p:cNvPr id="44" name="Straight Connector 43"/>
          <p:cNvCxnSpPr/>
          <p:nvPr/>
        </p:nvCxnSpPr>
        <p:spPr>
          <a:xfrm>
            <a:off x="2091721" y="4820184"/>
            <a:ext cx="2618187" cy="0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cxnSp>
        <p:nvCxnSpPr>
          <p:cNvPr id="45" name="Straight Connector 44"/>
          <p:cNvCxnSpPr/>
          <p:nvPr/>
        </p:nvCxnSpPr>
        <p:spPr>
          <a:xfrm flipV="1">
            <a:off x="2099793" y="5270881"/>
            <a:ext cx="3181808" cy="6365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cxnSp>
        <p:nvCxnSpPr>
          <p:cNvPr id="5" name="Straight Arrow Connector 4"/>
          <p:cNvCxnSpPr/>
          <p:nvPr/>
        </p:nvCxnSpPr>
        <p:spPr>
          <a:xfrm>
            <a:off x="2429206" y="2382982"/>
            <a:ext cx="451533" cy="257869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781659" y="2382982"/>
            <a:ext cx="155079" cy="17765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048471" y="2549972"/>
            <a:ext cx="1017334" cy="20041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300000" flipH="1" flipV="1">
            <a:off x="1950652" y="3955088"/>
            <a:ext cx="25455" cy="28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300000" flipH="1" flipV="1">
            <a:off x="1935374" y="4860000"/>
            <a:ext cx="25455" cy="36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-5160000" flipH="1" flipV="1">
            <a:off x="4932000" y="5709768"/>
            <a:ext cx="25455" cy="46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087910" y="4829749"/>
            <a:ext cx="3204000" cy="0"/>
          </a:xfrm>
          <a:prstGeom prst="line">
            <a:avLst/>
          </a:prstGeom>
          <a:noFill/>
          <a:ln w="12700" cap="flat" cmpd="sng" algn="ctr">
            <a:solidFill>
              <a:srgbClr val="2A2D27"/>
            </a:solidFill>
            <a:prstDash val="dash"/>
          </a:ln>
          <a:effectLst/>
        </p:spPr>
      </p:cxnSp>
      <p:sp>
        <p:nvSpPr>
          <p:cNvPr id="70" name="Rectangle 69"/>
          <p:cNvSpPr/>
          <p:nvPr/>
        </p:nvSpPr>
        <p:spPr>
          <a:xfrm>
            <a:off x="2116888" y="4837421"/>
            <a:ext cx="3154309" cy="436817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90018" y="4424518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Profit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904" y="4876230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Cost increase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1346" y="3935873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Price increase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2466" y="6321574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Output reduction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1" y="1934419"/>
            <a:ext cx="8229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en-GB" sz="16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(overcharge)  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600" b="1" dirty="0">
                <a:solidFill>
                  <a:srgbClr val="F959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(passing-on) </a:t>
            </a:r>
            <a:r>
              <a:rPr lang="en-GB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C (the lost business/volume effect)</a:t>
            </a:r>
          </a:p>
          <a:p>
            <a:endParaRPr lang="en-GB" dirty="0"/>
          </a:p>
        </p:txBody>
      </p:sp>
      <p:sp>
        <p:nvSpPr>
          <p:cNvPr id="73" name="TextBox 19"/>
          <p:cNvSpPr txBox="1"/>
          <p:nvPr/>
        </p:nvSpPr>
        <p:spPr>
          <a:xfrm>
            <a:off x="3400814" y="4880287"/>
            <a:ext cx="322995" cy="3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SimSun"/>
              </a:rPr>
              <a:t>A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63274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62" grpId="0" animBg="1"/>
      <p:bldP spid="65" grpId="0"/>
      <p:bldP spid="56" grpId="0"/>
      <p:bldP spid="36" grpId="0"/>
      <p:bldP spid="37" grpId="0"/>
      <p:bldP spid="39" grpId="0"/>
      <p:bldP spid="42" grpId="0"/>
      <p:bldP spid="70" grpId="0" animBg="1"/>
      <p:bldP spid="70" grpId="1" animBg="1"/>
      <p:bldP spid="14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73" grpId="0"/>
      <p:bldP spid="7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Estimating the overcharge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1056"/>
            <a:ext cx="8229600" cy="5133594"/>
          </a:xfrm>
        </p:spPr>
        <p:txBody>
          <a:bodyPr>
            <a:normAutofit/>
          </a:bodyPr>
          <a:lstStyle/>
          <a:p>
            <a:pPr marL="338138" lvl="1" indent="0">
              <a:lnSpc>
                <a:spcPct val="90000"/>
              </a:lnSpc>
              <a:buNone/>
            </a:pPr>
            <a:endParaRPr lang="en-US" dirty="0" smtClean="0"/>
          </a:p>
          <a:p>
            <a:pPr marL="338138" lvl="1" indent="0">
              <a:lnSpc>
                <a:spcPct val="90000"/>
              </a:lnSpc>
              <a:buNone/>
            </a:pPr>
            <a:r>
              <a:rPr lang="en-US" dirty="0"/>
              <a:t>	</a:t>
            </a:r>
          </a:p>
          <a:p>
            <a:pPr marL="338138" lvl="1" indent="0">
              <a:lnSpc>
                <a:spcPct val="90000"/>
              </a:lnSpc>
              <a:buNone/>
            </a:pPr>
            <a:r>
              <a:rPr lang="en-US" sz="1800" b="1" dirty="0" smtClean="0"/>
              <a:t>	Overcharge</a:t>
            </a:r>
            <a:r>
              <a:rPr lang="en-US" sz="1800" dirty="0" smtClean="0"/>
              <a:t> = </a:t>
            </a:r>
            <a:r>
              <a:rPr lang="en-US" sz="1800" b="1" dirty="0" smtClean="0"/>
              <a:t>Actual Input Price </a:t>
            </a:r>
            <a:r>
              <a:rPr lang="en-US" sz="1800" dirty="0" smtClean="0"/>
              <a:t>– </a:t>
            </a:r>
            <a:r>
              <a:rPr lang="en-US" sz="1800" b="1" dirty="0" smtClean="0"/>
              <a:t>Counterfactual Input Price</a:t>
            </a:r>
            <a:endParaRPr lang="en-US" sz="1800" b="1" dirty="0" smtClean="0">
              <a:solidFill>
                <a:schemeClr val="accent1"/>
              </a:solidFill>
            </a:endParaRPr>
          </a:p>
          <a:p>
            <a:pPr lvl="2">
              <a:lnSpc>
                <a:spcPct val="120000"/>
              </a:lnSpc>
              <a:buClr>
                <a:schemeClr val="accent1"/>
              </a:buClr>
            </a:pPr>
            <a:endParaRPr lang="en-GB" dirty="0" smtClean="0">
              <a:solidFill>
                <a:schemeClr val="accent1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sz="1000" dirty="0" smtClean="0"/>
          </a:p>
          <a:p>
            <a:pPr marL="361950" lvl="1" indent="-361950">
              <a:lnSpc>
                <a:spcPct val="120000"/>
              </a:lnSpc>
              <a:buSzPct val="100000"/>
              <a:buFont typeface="Arial" pitchFamily="34" charset="0"/>
              <a:buChar char="•"/>
            </a:pPr>
            <a:endParaRPr lang="en-GB" sz="1800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338138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>
              <a:buClr>
                <a:srgbClr val="FFFF00"/>
              </a:buClr>
            </a:pPr>
            <a:endParaRPr lang="en-GB" sz="1800" dirty="0" smtClean="0">
              <a:solidFill>
                <a:srgbClr val="FFFF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475145" y="4764398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Counterfactual</a:t>
            </a:r>
            <a:endParaRPr lang="en-GB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686" y="384984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Input Price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25532" y="5901918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Time</a:t>
            </a:r>
            <a:endParaRPr lang="en-GB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14445" y="5548414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Cartel period</a:t>
            </a:r>
            <a:endParaRPr lang="en-GB" sz="16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55982"/>
              </p:ext>
            </p:extLst>
          </p:nvPr>
        </p:nvGraphicFramePr>
        <p:xfrm>
          <a:off x="1376218" y="3029527"/>
          <a:ext cx="7081559" cy="3057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09718" y="5208459"/>
            <a:ext cx="2042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Counterfactual Price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0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Locations and contacts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573613"/>
              </p:ext>
            </p:extLst>
          </p:nvPr>
        </p:nvGraphicFramePr>
        <p:xfrm>
          <a:off x="457200" y="1600200"/>
          <a:ext cx="8229600" cy="47573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1526458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London</a:t>
                      </a:r>
                    </a:p>
                    <a:p>
                      <a:r>
                        <a:rPr lang="en-GB" sz="400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Bishopsgate</a:t>
                      </a:r>
                    </a:p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London EC2M 3TY</a:t>
                      </a:r>
                    </a:p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Kingdom</a:t>
                      </a:r>
                    </a:p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+44 20 7421 2410</a:t>
                      </a:r>
                    </a:p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london@rbbecon.com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Brussels</a:t>
                      </a:r>
                    </a:p>
                    <a:p>
                      <a:r>
                        <a:rPr lang="fr-FR" sz="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Bastion Tower</a:t>
                      </a:r>
                    </a:p>
                    <a:p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du Champ de Mars 5</a:t>
                      </a:r>
                    </a:p>
                    <a:p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1050 Brussels</a:t>
                      </a:r>
                    </a:p>
                    <a:p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Belgium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fr-F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+32 2 792 0000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fr-F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brussels@rbbecon.com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Hague</a:t>
                      </a:r>
                    </a:p>
                    <a:p>
                      <a:r>
                        <a:rPr lang="en-GB" sz="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Lange </a:t>
                      </a:r>
                      <a:r>
                        <a:rPr lang="en-GB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Houtstraat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37-39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2511 CV The Hague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Netherlands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+31 70 302 3060</a:t>
                      </a:r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thehague@rbbecon.com</a:t>
                      </a:r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26458">
                <a:tc>
                  <a:txBody>
                    <a:bodyPr/>
                    <a:lstStyle/>
                    <a:p>
                      <a:r>
                        <a:rPr lang="es-ES" sz="1200" b="1" i="0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Madrid</a:t>
                      </a:r>
                    </a:p>
                    <a:p>
                      <a:r>
                        <a:rPr lang="es-ES" sz="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n-GB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Castaños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</a:t>
                      </a:r>
                    </a:p>
                    <a:p>
                      <a:r>
                        <a:rPr lang="es-E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28004 Madrid</a:t>
                      </a:r>
                    </a:p>
                    <a:p>
                      <a:r>
                        <a:rPr lang="es-E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Spain</a:t>
                      </a:r>
                      <a:endParaRPr lang="es-ES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+34 91 745 59 34</a:t>
                      </a:r>
                      <a:endParaRPr lang="es-ES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madrid@rbbecon.com</a:t>
                      </a:r>
                      <a:endParaRPr lang="es-ES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Stockholm</a:t>
                      </a:r>
                    </a:p>
                    <a:p>
                      <a:endParaRPr lang="de-DE" sz="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200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Kungsgatan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37 5fl.</a:t>
                      </a:r>
                    </a:p>
                    <a:p>
                      <a:r>
                        <a:rPr lang="de-D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56 Stockholm</a:t>
                      </a:r>
                    </a:p>
                    <a:p>
                      <a:r>
                        <a:rPr lang="de-DE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Sweden</a:t>
                      </a:r>
                      <a:endParaRPr lang="en-GB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+46 8 5025 6680</a:t>
                      </a:r>
                      <a:endParaRPr lang="es-ES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stockholm@rbbecon.com</a:t>
                      </a:r>
                      <a:endParaRPr lang="es-ES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Paris</a:t>
                      </a:r>
                    </a:p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 56 Avenue </a:t>
                      </a:r>
                      <a:r>
                        <a:rPr lang="en-GB" sz="12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Hoche</a:t>
                      </a:r>
                      <a:endParaRPr lang="en-GB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75008</a:t>
                      </a:r>
                    </a:p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Paris,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France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+33 1 5660 5140</a:t>
                      </a:r>
                    </a:p>
                    <a:p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paris@rbbecon.com</a:t>
                      </a:r>
                      <a:endParaRPr lang="en-GB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2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26458">
                <a:tc>
                  <a:txBody>
                    <a:bodyPr/>
                    <a:lstStyle/>
                    <a:p>
                      <a:r>
                        <a:rPr lang="en-GB" sz="1200" b="1" i="0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Johannesburg</a:t>
                      </a:r>
                    </a:p>
                    <a:p>
                      <a:r>
                        <a:rPr lang="en-GB" sz="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Augusta House, </a:t>
                      </a:r>
                      <a:r>
                        <a:rPr lang="en-GB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Inanda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Greens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 </a:t>
                      </a:r>
                      <a:r>
                        <a:rPr lang="en-GB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Wierda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Road West</a:t>
                      </a:r>
                    </a:p>
                    <a:p>
                      <a:r>
                        <a:rPr lang="en-GB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Sandton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Johannesburg, 2196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South Africa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+27 11 783 1949</a:t>
                      </a:r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johannesburg@rbbecon.com</a:t>
                      </a:r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Melbourne</a:t>
                      </a:r>
                    </a:p>
                    <a:p>
                      <a:r>
                        <a:rPr lang="en-GB" sz="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Level 51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 Collins Street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Melbourne VIC 3000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Australia</a:t>
                      </a: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+61 3 8686 0010</a:t>
                      </a:r>
                      <a:endParaRPr lang="en-GB" sz="1200" b="0" i="0" u="non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 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melbourne@rbbecon.com</a:t>
                      </a:r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46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BB Print Template January 15">
  <a:themeElements>
    <a:clrScheme name="RBB Template">
      <a:dk1>
        <a:srgbClr val="2A2D27"/>
      </a:dk1>
      <a:lt1>
        <a:sysClr val="window" lastClr="FFFFFF"/>
      </a:lt1>
      <a:dk2>
        <a:srgbClr val="00BCE4"/>
      </a:dk2>
      <a:lt2>
        <a:srgbClr val="00A0BD"/>
      </a:lt2>
      <a:accent1>
        <a:srgbClr val="8EEBFF"/>
      </a:accent1>
      <a:accent2>
        <a:srgbClr val="D1F7FF"/>
      </a:accent2>
      <a:accent3>
        <a:srgbClr val="92CB6B"/>
      </a:accent3>
      <a:accent4>
        <a:srgbClr val="C4E3AF"/>
      </a:accent4>
      <a:accent5>
        <a:srgbClr val="77797C"/>
      </a:accent5>
      <a:accent6>
        <a:srgbClr val="ADAEB0"/>
      </a:accent6>
      <a:hlink>
        <a:srgbClr val="CDCECF"/>
      </a:hlink>
      <a:folHlink>
        <a:srgbClr val="EEEEE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ended print template.pptx" id="{F1436B73-3C82-4F6C-8EA5-51AE0983CC95}" vid="{A5F12051-963A-4F81-AA96-949BEE772F75}"/>
    </a:ext>
  </a:extLst>
</a:theme>
</file>

<file path=ppt/theme/theme2.xml><?xml version="1.0" encoding="utf-8"?>
<a:theme xmlns:a="http://schemas.openxmlformats.org/drawingml/2006/main" name="Screen template">
  <a:themeElements>
    <a:clrScheme name="RBB Template">
      <a:dk1>
        <a:srgbClr val="2A2D27"/>
      </a:dk1>
      <a:lt1>
        <a:sysClr val="window" lastClr="FFFFFF"/>
      </a:lt1>
      <a:dk2>
        <a:srgbClr val="00BCE4"/>
      </a:dk2>
      <a:lt2>
        <a:srgbClr val="00A0BD"/>
      </a:lt2>
      <a:accent1>
        <a:srgbClr val="8EEBFF"/>
      </a:accent1>
      <a:accent2>
        <a:srgbClr val="D1F7FF"/>
      </a:accent2>
      <a:accent3>
        <a:srgbClr val="92CB6B"/>
      </a:accent3>
      <a:accent4>
        <a:srgbClr val="C4E3AF"/>
      </a:accent4>
      <a:accent5>
        <a:srgbClr val="77797C"/>
      </a:accent5>
      <a:accent6>
        <a:srgbClr val="ADAEB0"/>
      </a:accent6>
      <a:hlink>
        <a:srgbClr val="CDCECF"/>
      </a:hlink>
      <a:folHlink>
        <a:srgbClr val="EEEEE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ended print template.pptx" id="{F1436B73-3C82-4F6C-8EA5-51AE0983CC95}" vid="{135E2B90-792D-4F85-B6C2-0EB9BA65376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RBB Print Template_April 10</Template>
  <TotalTime>1701</TotalTime>
  <Words>125</Words>
  <Application>Microsoft Office PowerPoint</Application>
  <PresentationFormat>Prezentácia na obrazovke (4:3)</PresentationFormat>
  <Paragraphs>113</Paragraphs>
  <Slides>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4</vt:i4>
      </vt:variant>
    </vt:vector>
  </HeadingPairs>
  <TitlesOfParts>
    <vt:vector size="12" baseType="lpstr">
      <vt:lpstr>SimSun</vt:lpstr>
      <vt:lpstr>Arial</vt:lpstr>
      <vt:lpstr>Arial Narrow</vt:lpstr>
      <vt:lpstr>Calibri</vt:lpstr>
      <vt:lpstr>Times New Roman</vt:lpstr>
      <vt:lpstr>Wingdings</vt:lpstr>
      <vt:lpstr>RBB Print Template January 15</vt:lpstr>
      <vt:lpstr>Screen template</vt:lpstr>
      <vt:lpstr>Quantifying Damages</vt:lpstr>
      <vt:lpstr>Total damage for direct purchasers</vt:lpstr>
      <vt:lpstr>Estimating the overcharge</vt:lpstr>
      <vt:lpstr>Locations and contacts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Cartel Damages</dc:title>
  <dc:creator>Benoît Durand</dc:creator>
  <cp:lastModifiedBy>Adriana Oľšavská</cp:lastModifiedBy>
  <cp:revision>52</cp:revision>
  <dcterms:created xsi:type="dcterms:W3CDTF">2016-05-16T17:41:34Z</dcterms:created>
  <dcterms:modified xsi:type="dcterms:W3CDTF">2016-12-02T10:12:37Z</dcterms:modified>
</cp:coreProperties>
</file>