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63" r:id="rId4"/>
    <p:sldId id="262" r:id="rId5"/>
  </p:sldIdLst>
  <p:sldSz cx="12192000" cy="6858000"/>
  <p:notesSz cx="6742113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CB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70" d="100"/>
          <a:sy n="70" d="100"/>
        </p:scale>
        <p:origin x="-437" y="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6" d="100"/>
          <a:sy n="46" d="100"/>
        </p:scale>
        <p:origin x="-2789" y="-72"/>
      </p:cViewPr>
      <p:guideLst>
        <p:guide orient="horz" pos="3109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21000" cy="495300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9526" y="2"/>
            <a:ext cx="2921000" cy="495300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3CB97B34-6F3A-451D-A44C-53731FEE644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377366"/>
            <a:ext cx="2921000" cy="495300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9526" y="9377366"/>
            <a:ext cx="2921000" cy="495300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E2266EBD-07CC-4C8D-98E6-9F1F93D45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854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21582" cy="495347"/>
          </a:xfrm>
          <a:prstGeom prst="rect">
            <a:avLst/>
          </a:prstGeom>
        </p:spPr>
        <p:txBody>
          <a:bodyPr vert="horz" lIns="90813" tIns="45408" rIns="90813" bIns="4540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8972" y="2"/>
            <a:ext cx="2921582" cy="495347"/>
          </a:xfrm>
          <a:prstGeom prst="rect">
            <a:avLst/>
          </a:prstGeom>
        </p:spPr>
        <p:txBody>
          <a:bodyPr vert="horz" lIns="90813" tIns="45408" rIns="90813" bIns="45408" rtlCol="0"/>
          <a:lstStyle>
            <a:lvl1pPr algn="r">
              <a:defRPr sz="1200"/>
            </a:lvl1pPr>
          </a:lstStyle>
          <a:p>
            <a:fld id="{38997EAF-F79B-493A-878A-1313EF382E5A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13" tIns="45408" rIns="90813" bIns="4540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4212" y="4751223"/>
            <a:ext cx="5393690" cy="3887361"/>
          </a:xfrm>
          <a:prstGeom prst="rect">
            <a:avLst/>
          </a:prstGeom>
        </p:spPr>
        <p:txBody>
          <a:bodyPr vert="horz" lIns="90813" tIns="45408" rIns="90813" bIns="45408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3" y="9377319"/>
            <a:ext cx="2921582" cy="495346"/>
          </a:xfrm>
          <a:prstGeom prst="rect">
            <a:avLst/>
          </a:prstGeom>
        </p:spPr>
        <p:txBody>
          <a:bodyPr vert="horz" lIns="90813" tIns="45408" rIns="90813" bIns="4540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8972" y="9377319"/>
            <a:ext cx="2921582" cy="495346"/>
          </a:xfrm>
          <a:prstGeom prst="rect">
            <a:avLst/>
          </a:prstGeom>
        </p:spPr>
        <p:txBody>
          <a:bodyPr vert="horz" lIns="90813" tIns="45408" rIns="90813" bIns="45408" rtlCol="0" anchor="b"/>
          <a:lstStyle>
            <a:lvl1pPr algn="r">
              <a:defRPr sz="1200"/>
            </a:lvl1pPr>
          </a:lstStyle>
          <a:p>
            <a:fld id="{E5C498B9-8559-4FE2-B3DA-38F224F73E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993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622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49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49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49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06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365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24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25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23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54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15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301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132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970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08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6C0BC-7BAE-40F4-9E4D-2B41D97310FE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94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1701800"/>
            <a:ext cx="9263743" cy="1952096"/>
          </a:xfrm>
        </p:spPr>
        <p:txBody>
          <a:bodyPr>
            <a:normAutofit/>
          </a:bodyPr>
          <a:lstStyle/>
          <a:p>
            <a:r>
              <a:rPr lang="sk-SK" sz="3200" dirty="0" smtClean="0"/>
              <a:t>Smerom k efektívnejšiemu uplatňovaniu čl. 101 a </a:t>
            </a:r>
            <a:br>
              <a:rPr lang="sk-SK" sz="3200" dirty="0" smtClean="0"/>
            </a:br>
            <a:r>
              <a:rPr lang="sk-SK" sz="3200" dirty="0" smtClean="0"/>
              <a:t>čl. 102 </a:t>
            </a:r>
            <a:r>
              <a:rPr lang="sk-SK" sz="3200" dirty="0"/>
              <a:t>ZFEÚ</a:t>
            </a:r>
            <a:br>
              <a:rPr lang="sk-SK" sz="3200" dirty="0"/>
            </a:br>
            <a:r>
              <a:rPr lang="sk-SK" sz="3200" dirty="0" smtClean="0"/>
              <a:t>K slovenskej realite</a:t>
            </a:r>
            <a:endParaRPr lang="sk-SK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644426"/>
            <a:ext cx="9144000" cy="858907"/>
          </a:xfrm>
        </p:spPr>
        <p:txBody>
          <a:bodyPr>
            <a:normAutofit/>
          </a:bodyPr>
          <a:lstStyle/>
          <a:p>
            <a:pPr algn="l"/>
            <a:r>
              <a:rPr lang="cs-CZ" sz="1800" dirty="0" smtClean="0"/>
              <a:t>Andrea Oršulová, Nedelka Kubáč advokáti</a:t>
            </a:r>
          </a:p>
          <a:p>
            <a:pPr algn="l"/>
            <a:r>
              <a:rPr lang="cs-CZ" sz="1800" dirty="0" err="1" smtClean="0"/>
              <a:t>Európsky</a:t>
            </a:r>
            <a:r>
              <a:rPr lang="cs-CZ" sz="1800" dirty="0" smtClean="0"/>
              <a:t> </a:t>
            </a:r>
            <a:r>
              <a:rPr lang="cs-CZ" sz="1800" dirty="0" err="1" smtClean="0"/>
              <a:t>súťažný</a:t>
            </a:r>
            <a:r>
              <a:rPr lang="cs-CZ" sz="1800" dirty="0" smtClean="0"/>
              <a:t> </a:t>
            </a:r>
            <a:r>
              <a:rPr lang="cs-CZ" sz="1800" dirty="0" err="1" smtClean="0"/>
              <a:t>deň</a:t>
            </a:r>
            <a:r>
              <a:rPr lang="cs-CZ" sz="1800" dirty="0" smtClean="0"/>
              <a:t>, Bratislava, 23.11.2016</a:t>
            </a:r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035" y="426050"/>
            <a:ext cx="2894965" cy="247650"/>
          </a:xfrm>
          <a:prstGeom prst="rect">
            <a:avLst/>
          </a:prstGeom>
          <a:noFill/>
        </p:spPr>
      </p:pic>
      <p:sp>
        <p:nvSpPr>
          <p:cNvPr id="7" name="Zástupný symbol pro zápatí 4"/>
          <p:cNvSpPr txBox="1">
            <a:spLocks/>
          </p:cNvSpPr>
          <p:nvPr/>
        </p:nvSpPr>
        <p:spPr>
          <a:xfrm>
            <a:off x="234142" y="4053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400" dirty="0">
              <a:ln w="22225">
                <a:noFill/>
                <a:prstDash val="solid"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37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K slovenskej realite / Bez silného arbitra to nejde (I) </a:t>
            </a:r>
            <a:endParaRPr lang="sk-SK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Tx/>
              <a:buChar char="-"/>
            </a:pPr>
            <a:r>
              <a:rPr lang="sk-SK" sz="2000" dirty="0" smtClean="0"/>
              <a:t>Dostatočné a silné právomoci PMÚ  </a:t>
            </a:r>
            <a:endParaRPr lang="sk-SK" sz="2000" dirty="0"/>
          </a:p>
          <a:p>
            <a:pPr>
              <a:spcBef>
                <a:spcPts val="1200"/>
              </a:spcBef>
              <a:buFontTx/>
              <a:buChar char="-"/>
            </a:pPr>
            <a:r>
              <a:rPr lang="sk-SK" sz="2000" dirty="0" smtClean="0"/>
              <a:t> Viac právomocí neznamená nevyhnutne efektívnejšie presadzovanie </a:t>
            </a:r>
          </a:p>
          <a:p>
            <a:pPr marL="271463" lvl="1" indent="-271463">
              <a:spcBef>
                <a:spcPts val="1200"/>
              </a:spcBef>
              <a:buFontTx/>
              <a:buChar char="-"/>
              <a:tabLst>
                <a:tab pos="271463" algn="l"/>
              </a:tabLst>
            </a:pPr>
            <a:r>
              <a:rPr lang="sk-SK" sz="2000" b="1" dirty="0" smtClean="0"/>
              <a:t>Prítomnosť </a:t>
            </a:r>
            <a:r>
              <a:rPr lang="sk-SK" sz="2000" b="1" dirty="0"/>
              <a:t>silného arbitra </a:t>
            </a:r>
            <a:r>
              <a:rPr lang="en-US" sz="2000" b="1" dirty="0" smtClean="0"/>
              <a:t>=</a:t>
            </a:r>
            <a:r>
              <a:rPr lang="sk-SK" sz="2000" b="1" dirty="0" smtClean="0"/>
              <a:t> efektívna súdna kontrola </a:t>
            </a:r>
            <a:r>
              <a:rPr lang="en-US" sz="2000" b="1" dirty="0" smtClean="0"/>
              <a:t>= </a:t>
            </a:r>
            <a:r>
              <a:rPr lang="sk-SK" sz="2000" b="1" dirty="0" smtClean="0"/>
              <a:t> efektívnejšie vymáhanie súťažného práva    </a:t>
            </a:r>
          </a:p>
          <a:p>
            <a:pPr marL="0" lvl="1" indent="0">
              <a:spcBef>
                <a:spcPts val="1200"/>
              </a:spcBef>
              <a:buNone/>
              <a:tabLst>
                <a:tab pos="271463" algn="l"/>
              </a:tabLst>
            </a:pPr>
            <a:r>
              <a:rPr lang="sk-SK" sz="2000" b="1" dirty="0" smtClean="0"/>
              <a:t>                               </a:t>
            </a:r>
          </a:p>
          <a:p>
            <a:pPr marL="271463" lvl="1" indent="-271463">
              <a:spcBef>
                <a:spcPts val="1200"/>
              </a:spcBef>
              <a:buFontTx/>
              <a:buChar char="-"/>
              <a:tabLst>
                <a:tab pos="271463" algn="l"/>
              </a:tabLst>
            </a:pPr>
            <a:r>
              <a:rPr lang="sk-SK" sz="2000" dirty="0" smtClean="0"/>
              <a:t> A teda: </a:t>
            </a:r>
          </a:p>
          <a:p>
            <a:pPr marL="271463" lvl="1" indent="-271463">
              <a:spcBef>
                <a:spcPts val="1200"/>
              </a:spcBef>
              <a:buFontTx/>
              <a:buChar char="-"/>
            </a:pPr>
            <a:r>
              <a:rPr lang="sk-SK" sz="2000" b="1" dirty="0" smtClean="0"/>
              <a:t>Včasný a nespochybniteľný súdny </a:t>
            </a:r>
            <a:r>
              <a:rPr lang="sk-SK" sz="2000" b="1" dirty="0"/>
              <a:t>prieskum zákonnosti inšpekcií  </a:t>
            </a:r>
            <a:endParaRPr lang="sk-SK" sz="2000" b="1" dirty="0" smtClean="0"/>
          </a:p>
          <a:p>
            <a:pPr marL="631825" lvl="2" indent="-273050">
              <a:spcBef>
                <a:spcPts val="1200"/>
              </a:spcBef>
              <a:buFontTx/>
              <a:buChar char="-"/>
            </a:pPr>
            <a:r>
              <a:rPr lang="sk-SK" dirty="0"/>
              <a:t>Konzistentnosť výkladu rozsahu právomocí PMÚ</a:t>
            </a:r>
          </a:p>
          <a:p>
            <a:pPr marL="892175" lvl="3" indent="-260350">
              <a:spcBef>
                <a:spcPts val="1200"/>
              </a:spcBef>
              <a:buFontTx/>
              <a:buChar char="-"/>
            </a:pPr>
            <a:r>
              <a:rPr lang="sk-SK" sz="2000" dirty="0" smtClean="0"/>
              <a:t>Avšak i </a:t>
            </a:r>
            <a:r>
              <a:rPr lang="sk-SK" sz="2000" dirty="0"/>
              <a:t>nekonzistentný výklad </a:t>
            </a:r>
            <a:r>
              <a:rPr lang="sk-SK" sz="2000" dirty="0" smtClean="0"/>
              <a:t>posúva </a:t>
            </a:r>
            <a:r>
              <a:rPr lang="sk-SK" sz="2000" dirty="0"/>
              <a:t>diskusiu ďalej  </a:t>
            </a:r>
          </a:p>
          <a:p>
            <a:pPr marL="457200" lvl="1" indent="0">
              <a:spcBef>
                <a:spcPts val="1200"/>
              </a:spcBef>
              <a:buNone/>
            </a:pPr>
            <a:endParaRPr lang="sk-SK" sz="2000" dirty="0"/>
          </a:p>
          <a:p>
            <a:pPr lvl="1">
              <a:spcBef>
                <a:spcPts val="1200"/>
              </a:spcBef>
              <a:buFontTx/>
              <a:buChar char="-"/>
            </a:pPr>
            <a:endParaRPr lang="sk-SK" sz="1800" dirty="0" smtClean="0"/>
          </a:p>
          <a:p>
            <a:pPr marL="0" indent="0">
              <a:spcBef>
                <a:spcPts val="1200"/>
              </a:spcBef>
              <a:buNone/>
            </a:pPr>
            <a:endParaRPr lang="sk-SK" sz="18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endParaRPr lang="sk-SK" sz="1800" dirty="0" smtClean="0"/>
          </a:p>
          <a:p>
            <a:pPr marL="0" indent="0">
              <a:spcBef>
                <a:spcPts val="1200"/>
              </a:spcBef>
              <a:buNone/>
            </a:pPr>
            <a:endParaRPr lang="sk-SK" sz="1800" dirty="0" smtClean="0"/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735" y="155310"/>
            <a:ext cx="1155065" cy="97155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39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K slovenskej realite / Bez silného arbitra to nejde (II) </a:t>
            </a:r>
            <a:endParaRPr lang="sk-SK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Tx/>
              <a:buChar char="-"/>
            </a:pPr>
            <a:r>
              <a:rPr lang="sk-SK" sz="2000" b="1" dirty="0" smtClean="0"/>
              <a:t>Efektívny </a:t>
            </a:r>
            <a:r>
              <a:rPr lang="sk-SK" sz="2000" b="1" dirty="0"/>
              <a:t>následný administratívny </a:t>
            </a:r>
            <a:r>
              <a:rPr lang="sk-SK" sz="2000" b="1" dirty="0" smtClean="0"/>
              <a:t>prieskum </a:t>
            </a:r>
          </a:p>
          <a:p>
            <a:pPr marL="0" lvl="1" indent="0">
              <a:spcBef>
                <a:spcPts val="1200"/>
              </a:spcBef>
              <a:buNone/>
              <a:tabLst>
                <a:tab pos="358775" algn="l"/>
              </a:tabLst>
            </a:pPr>
            <a:r>
              <a:rPr lang="sk-SK" sz="2000" dirty="0"/>
              <a:t>	</a:t>
            </a:r>
            <a:r>
              <a:rPr lang="sk-SK" sz="2000" dirty="0" smtClean="0"/>
              <a:t>-    Znalosť hmotného súťažného práva </a:t>
            </a:r>
          </a:p>
          <a:p>
            <a:pPr marL="631825" lvl="1" indent="-273050">
              <a:spcBef>
                <a:spcPts val="1200"/>
              </a:spcBef>
              <a:buFontTx/>
              <a:buChar char="-"/>
              <a:tabLst>
                <a:tab pos="631825" algn="l"/>
              </a:tabLst>
            </a:pPr>
            <a:r>
              <a:rPr lang="sk-SK" sz="2000" dirty="0"/>
              <a:t>Upustenie od formalizmu </a:t>
            </a:r>
          </a:p>
          <a:p>
            <a:pPr marL="631825" lvl="1" indent="-273050">
              <a:spcBef>
                <a:spcPts val="1200"/>
              </a:spcBef>
              <a:buFontTx/>
              <a:buChar char="-"/>
              <a:tabLst>
                <a:tab pos="631825" algn="l"/>
              </a:tabLst>
            </a:pPr>
            <a:r>
              <a:rPr lang="sk-SK" sz="2000" dirty="0"/>
              <a:t>Riadne odôvodnenie rozhodnutia</a:t>
            </a:r>
          </a:p>
          <a:p>
            <a:pPr marL="631825" lvl="1" indent="-273050">
              <a:spcBef>
                <a:spcPts val="1200"/>
              </a:spcBef>
              <a:buFontTx/>
              <a:buChar char="-"/>
              <a:tabLst>
                <a:tab pos="631825" algn="l"/>
              </a:tabLst>
            </a:pPr>
            <a:r>
              <a:rPr lang="sk-SK" sz="2000" dirty="0"/>
              <a:t>Rešpektovanie rozhodovacej praxe </a:t>
            </a:r>
          </a:p>
          <a:p>
            <a:pPr marL="631825" lvl="1" indent="-273050">
              <a:spcBef>
                <a:spcPts val="1200"/>
              </a:spcBef>
              <a:buFontTx/>
              <a:buChar char="-"/>
              <a:tabLst>
                <a:tab pos="631825" algn="l"/>
              </a:tabLst>
            </a:pPr>
            <a:r>
              <a:rPr lang="sk-SK" sz="2000" dirty="0"/>
              <a:t>Spojenie vecí na jedno konanie </a:t>
            </a:r>
          </a:p>
          <a:p>
            <a:pPr marL="800100" lvl="2" indent="-342900">
              <a:spcBef>
                <a:spcPts val="1200"/>
              </a:spcBef>
              <a:buFontTx/>
              <a:buChar char="-"/>
              <a:tabLst>
                <a:tab pos="271463" algn="l"/>
              </a:tabLst>
            </a:pPr>
            <a:endParaRPr lang="sk-SK" dirty="0"/>
          </a:p>
          <a:p>
            <a:pPr marL="342900" lvl="1" indent="-342900">
              <a:spcBef>
                <a:spcPts val="1200"/>
              </a:spcBef>
              <a:buFontTx/>
              <a:buChar char="-"/>
              <a:tabLst>
                <a:tab pos="271463" algn="l"/>
              </a:tabLst>
            </a:pPr>
            <a:r>
              <a:rPr lang="sk-SK" sz="2000" b="1" dirty="0" smtClean="0"/>
              <a:t>Rozhodovanie špecializovaných senátov / sudcov (?)</a:t>
            </a:r>
          </a:p>
          <a:p>
            <a:pPr marL="800100" lvl="2" indent="-342900">
              <a:spcBef>
                <a:spcPts val="1200"/>
              </a:spcBef>
              <a:buFontTx/>
              <a:buChar char="-"/>
              <a:tabLst>
                <a:tab pos="271463" algn="l"/>
              </a:tabLst>
            </a:pPr>
            <a:endParaRPr lang="sk-SK" sz="1600" dirty="0" smtClean="0"/>
          </a:p>
          <a:p>
            <a:pPr marL="457200" lvl="1" indent="0">
              <a:spcBef>
                <a:spcPts val="1200"/>
              </a:spcBef>
              <a:buNone/>
            </a:pPr>
            <a:endParaRPr lang="sk-SK" sz="2000" dirty="0"/>
          </a:p>
          <a:p>
            <a:pPr lvl="1">
              <a:spcBef>
                <a:spcPts val="1200"/>
              </a:spcBef>
              <a:buFontTx/>
              <a:buChar char="-"/>
            </a:pPr>
            <a:endParaRPr lang="sk-SK" sz="1800" dirty="0" smtClean="0"/>
          </a:p>
          <a:p>
            <a:pPr marL="0" indent="0">
              <a:spcBef>
                <a:spcPts val="1200"/>
              </a:spcBef>
              <a:buNone/>
            </a:pPr>
            <a:endParaRPr lang="sk-SK" sz="18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endParaRPr lang="sk-SK" sz="1800" dirty="0" smtClean="0"/>
          </a:p>
          <a:p>
            <a:pPr marL="0" indent="0">
              <a:spcBef>
                <a:spcPts val="1200"/>
              </a:spcBef>
              <a:buNone/>
            </a:pPr>
            <a:endParaRPr lang="sk-SK" sz="1800" dirty="0" smtClean="0"/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735" y="155310"/>
            <a:ext cx="1155065" cy="97155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45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 </a:t>
            </a:r>
            <a:endParaRPr lang="sk-SK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174625" lvl="1" indent="-174625">
              <a:spcBef>
                <a:spcPts val="1200"/>
              </a:spcBef>
              <a:buNone/>
            </a:pPr>
            <a:endParaRPr lang="sk-SK" sz="2000" b="1" dirty="0"/>
          </a:p>
          <a:p>
            <a:pPr marL="0" indent="0">
              <a:spcBef>
                <a:spcPts val="1200"/>
              </a:spcBef>
              <a:buNone/>
            </a:pPr>
            <a:endParaRPr lang="sk-SK" sz="2000" dirty="0"/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735" y="155310"/>
            <a:ext cx="1155065" cy="97155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4</a:t>
            </a:fld>
            <a:endParaRPr lang="cs-CZ"/>
          </a:p>
        </p:txBody>
      </p:sp>
      <p:sp>
        <p:nvSpPr>
          <p:cNvPr id="6" name="Obdĺžnik 5"/>
          <p:cNvSpPr/>
          <p:nvPr/>
        </p:nvSpPr>
        <p:spPr>
          <a:xfrm>
            <a:off x="3048000" y="296733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b="1" dirty="0" smtClean="0"/>
              <a:t>ĎAKUJEM ZA POZORNOSŤ !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Andrea Oršulová (</a:t>
            </a:r>
            <a:r>
              <a:rPr lang="sk-SK" dirty="0" err="1" smtClean="0"/>
              <a:t>orsulova</a:t>
            </a:r>
            <a:r>
              <a:rPr lang="en-US" dirty="0" smtClean="0"/>
              <a:t>@nklegal.eu</a:t>
            </a:r>
            <a:r>
              <a:rPr lang="sk-SK" dirty="0" smtClean="0"/>
              <a:t>) </a:t>
            </a:r>
            <a:endParaRPr lang="en-US" dirty="0" smtClean="0"/>
          </a:p>
          <a:p>
            <a:r>
              <a:rPr lang="en-US" dirty="0" smtClean="0"/>
              <a:t>Nedelka </a:t>
            </a:r>
            <a:r>
              <a:rPr lang="en-US" dirty="0" err="1" smtClean="0"/>
              <a:t>Kub</a:t>
            </a:r>
            <a:r>
              <a:rPr lang="sk-SK" dirty="0" err="1" smtClean="0"/>
              <a:t>áč</a:t>
            </a:r>
            <a:r>
              <a:rPr lang="sk-SK" dirty="0" smtClean="0"/>
              <a:t> advokáti (</a:t>
            </a:r>
            <a:r>
              <a:rPr lang="sk-SK" dirty="0" err="1" smtClean="0"/>
              <a:t>office</a:t>
            </a:r>
            <a:r>
              <a:rPr lang="en-US" dirty="0" smtClean="0"/>
              <a:t>@</a:t>
            </a:r>
            <a:r>
              <a:rPr lang="sk-SK" dirty="0" err="1" smtClean="0"/>
              <a:t>nklegal.eu</a:t>
            </a:r>
            <a:r>
              <a:rPr lang="sk-SK" dirty="0" smtClean="0"/>
              <a:t>)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6526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2451</TotalTime>
  <Words>124</Words>
  <Application>Microsoft Office PowerPoint</Application>
  <PresentationFormat>Vlastná</PresentationFormat>
  <Paragraphs>42</Paragraphs>
  <Slides>4</Slides>
  <Notes>4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Motiv Office</vt:lpstr>
      <vt:lpstr>Smerom k efektívnejšiemu uplatňovaniu čl. 101 a  čl. 102 ZFEÚ K slovenskej realite</vt:lpstr>
      <vt:lpstr>K slovenskej realite / Bez silného arbitra to nejde (I) </vt:lpstr>
      <vt:lpstr>K slovenskej realite / Bez silného arbitra to nejde (II)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Renata Bachůrková</dc:creator>
  <cp:lastModifiedBy>JUDr. Andrea Oršulová, PhD.</cp:lastModifiedBy>
  <cp:revision>202</cp:revision>
  <cp:lastPrinted>2016-11-18T09:59:48Z</cp:lastPrinted>
  <dcterms:created xsi:type="dcterms:W3CDTF">2013-11-07T09:57:43Z</dcterms:created>
  <dcterms:modified xsi:type="dcterms:W3CDTF">2016-11-21T08:56:41Z</dcterms:modified>
</cp:coreProperties>
</file>