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handoutMasterIdLst>
    <p:handoutMasterId r:id="rId13"/>
  </p:handoutMasterIdLst>
  <p:sldIdLst>
    <p:sldId id="277" r:id="rId3"/>
    <p:sldId id="303" r:id="rId4"/>
    <p:sldId id="305" r:id="rId5"/>
    <p:sldId id="301" r:id="rId6"/>
    <p:sldId id="310" r:id="rId7"/>
    <p:sldId id="312" r:id="rId8"/>
    <p:sldId id="314" r:id="rId9"/>
    <p:sldId id="315" r:id="rId10"/>
    <p:sldId id="272" r:id="rId11"/>
  </p:sldIdLst>
  <p:sldSz cx="9144000" cy="6858000" type="screen4x3"/>
  <p:notesSz cx="6669088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ANTIMONOPOLY OFFICE of the Slovak Republic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D22D08-8AF8-4E35-BDDA-F1871B4860D1}" type="datetimeFigureOut">
              <a:rPr lang="en-US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280DF5-7E60-44CA-A7AD-25CA61304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0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ANTIMONOPOLY OFFICE of the Slovak Republic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B8D0E0-07CC-468A-ACAB-DB3DD40048CF}" type="datetimeFigureOut">
              <a:rPr lang="en-US"/>
              <a:pPr>
                <a:defRPr/>
              </a:pPr>
              <a:t>11/18/2016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en-US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0325D9-D0DA-4FDC-AF6A-F927B35AA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3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smtClean="0"/>
          </a:p>
        </p:txBody>
      </p:sp>
      <p:sp>
        <p:nvSpPr>
          <p:cNvPr id="17412" name="Zástupný symbol hlavičky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Calibri" pitchFamily="34" charset="0"/>
              </a:rPr>
              <a:t>ANTIMONOPOLY OFFICE of the Slovak Republic</a:t>
            </a:r>
          </a:p>
        </p:txBody>
      </p:sp>
      <p:sp>
        <p:nvSpPr>
          <p:cNvPr id="17413" name="Zástupný symbol čísla snímky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146F76-BB53-4BD1-9E05-115C8565F428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98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altLang="sk-SK" smtClean="0"/>
          </a:p>
        </p:txBody>
      </p:sp>
      <p:sp>
        <p:nvSpPr>
          <p:cNvPr id="19460" name="Zástupný symbol čísla snímky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D47AEB-3849-43E5-8AD1-6A9B76879943}" type="slidenum">
              <a:rPr lang="en-US" altLang="sk-SK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sk-SK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03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bdĺžnik 3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Nadpis 7"/>
          <p:cNvSpPr txBox="1">
            <a:spLocks/>
          </p:cNvSpPr>
          <p:nvPr/>
        </p:nvSpPr>
        <p:spPr>
          <a:xfrm>
            <a:off x="1333500" y="1844675"/>
            <a:ext cx="6477000" cy="182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153400" cy="15121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8957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E07420A-1707-4995-AFBC-53403AA6C26A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695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6011863" y="1889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7E0783-06C7-455C-AC74-7E78D1349B5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8305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7307-B6A4-4253-B02A-DEADBC6E8B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918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5AC40-8F26-4423-8088-EC17DA1924E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60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32C7-B5AC-400C-8CC3-EED57082C3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1010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901B1-63DF-4F1D-8FD3-478AE4FC8E1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0614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2437-FA8E-44F1-9D3C-E524A55B25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2765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9A0C-37B1-4BDF-BDD8-F9777418A9A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659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56230-B4EE-4991-9D16-254C20760BD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0172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EBEB7-ADDF-4B44-A027-9AEEF513ADF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301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5F16F2-4596-4C4C-AB93-AB8AF2F0C74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60186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7E82F-0CBD-4A56-990A-2846466F97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753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15785-AC51-428B-976A-98051C3EEE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5041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A4285-5D2D-4125-8A69-0463ECA52C5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756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ĺžni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Obrázo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>
          <a:xfrm>
            <a:off x="323850" y="1916113"/>
            <a:ext cx="533400" cy="244475"/>
          </a:xfrm>
        </p:spPr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E64C90-B504-487E-941A-542BF1AFB9B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595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830EA3-F16B-4F30-A9CA-A00BDCF16E9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526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Zástupný symbol čísla snímky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FB5ADF-1EC2-4D14-922F-D9CBEFC5AE0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562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0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6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Obrázo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52413"/>
            <a:ext cx="210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ĺžnik 16"/>
          <p:cNvSpPr>
            <a:spLocks noChangeArrowheads="1"/>
          </p:cNvSpPr>
          <p:nvPr/>
        </p:nvSpPr>
        <p:spPr bwMode="auto">
          <a:xfrm>
            <a:off x="468313" y="1268413"/>
            <a:ext cx="503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30FFA1-6E56-4E2B-BD88-863A08D1BE99}" type="slidenum">
              <a:rPr lang="sk-SK" altLang="sk-SK">
                <a:solidFill>
                  <a:schemeClr val="bg1"/>
                </a:solidFill>
              </a:rPr>
              <a:pPr/>
              <a:t>‹#›</a:t>
            </a:fld>
            <a:endParaRPr lang="sk-SK" alt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361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  <a:endParaRPr lang="en-US" altLang="sk-SK" smtClean="0"/>
          </a:p>
        </p:txBody>
      </p:sp>
      <p:sp>
        <p:nvSpPr>
          <p:cNvPr id="1027" name="Zástupný symbol textu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  <a:endParaRPr lang="en-US" altLang="sk-SK" smtClean="0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ĺžni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E7FDCA-BE99-4759-AFF0-9B8371392AD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7EA5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 predlohy nadpisov.</a:t>
            </a:r>
          </a:p>
        </p:txBody>
      </p:sp>
      <p:sp>
        <p:nvSpPr>
          <p:cNvPr id="2051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0192BD-67A1-4F04-B98B-9371F14D6E0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imon.gov.s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287524" y="980728"/>
            <a:ext cx="8856476" cy="2592288"/>
          </a:xfrm>
        </p:spPr>
        <p:txBody>
          <a:bodyPr/>
          <a:lstStyle/>
          <a:p>
            <a:pPr algn="ctr"/>
            <a:r>
              <a:rPr lang="sk-SK" sz="3600" b="1" dirty="0"/>
              <a:t>Smerom k efektívnejšiemu uplatňovaniu článkov 101 a 102 ZFEÚ</a:t>
            </a:r>
            <a:r>
              <a:rPr lang="sk-SK" sz="3200" b="1" dirty="0" smtClean="0"/>
              <a:t/>
            </a:r>
            <a:br>
              <a:rPr lang="sk-SK" sz="3200" b="1" dirty="0" smtClean="0"/>
            </a:br>
            <a:r>
              <a:rPr lang="sk-SK" sz="3200" b="1" dirty="0" smtClean="0"/>
              <a:t/>
            </a:r>
            <a:br>
              <a:rPr lang="sk-SK" sz="3200" b="1" dirty="0" smtClean="0"/>
            </a:br>
            <a:r>
              <a:rPr lang="sk-SK" sz="2400" dirty="0" smtClean="0"/>
              <a:t>Európsky deň  hospodárskej súťaže </a:t>
            </a:r>
            <a:br>
              <a:rPr lang="sk-SK" sz="2400" dirty="0" smtClean="0"/>
            </a:br>
            <a:r>
              <a:rPr lang="sk-SK" sz="2400" dirty="0" smtClean="0"/>
              <a:t>23.11.2016</a:t>
            </a:r>
            <a:r>
              <a:rPr lang="sk-SK" sz="2400" smtClean="0"/>
              <a:t>, Bratislava</a:t>
            </a:r>
            <a:endParaRPr lang="en-US" sz="2400" dirty="0"/>
          </a:p>
        </p:txBody>
      </p:sp>
      <p:sp>
        <p:nvSpPr>
          <p:cNvPr id="13315" name="BlokTextu 2"/>
          <p:cNvSpPr txBox="1">
            <a:spLocks noChangeArrowheads="1"/>
          </p:cNvSpPr>
          <p:nvPr/>
        </p:nvSpPr>
        <p:spPr bwMode="auto">
          <a:xfrm>
            <a:off x="4644008" y="4005064"/>
            <a:ext cx="4032250" cy="143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k-SK" dirty="0" smtClean="0">
                <a:solidFill>
                  <a:schemeClr val="bg1"/>
                </a:solidFill>
              </a:rPr>
              <a:t>Zuzana Šabová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Protimonopolný úrad SR*</a:t>
            </a:r>
          </a:p>
          <a:p>
            <a:r>
              <a:rPr lang="sk-SK" altLang="sk-SK" sz="1100" dirty="0" smtClean="0">
                <a:solidFill>
                  <a:schemeClr val="bg1"/>
                </a:solidFill>
              </a:rPr>
              <a:t>*</a:t>
            </a:r>
            <a:r>
              <a:rPr lang="sk-SK" altLang="sk-SK" sz="1100" dirty="0">
                <a:solidFill>
                  <a:schemeClr val="bg1"/>
                </a:solidFill>
              </a:rPr>
              <a:t>Názory uvedené v tejto prezentácii sú osobnými názormi autorky a nemožno z nich odvodzovať postoj inštitúcie, v ktorej pracuje</a:t>
            </a:r>
            <a:endParaRPr lang="sk-SK" sz="11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z="4000" dirty="0" smtClean="0"/>
              <a:t>Jednotná aplikácia </a:t>
            </a:r>
            <a:br>
              <a:rPr lang="sk-SK" altLang="sk-SK" sz="4000" dirty="0" smtClean="0"/>
            </a:br>
            <a:r>
              <a:rPr lang="sk-SK" altLang="sk-SK" sz="4000" dirty="0" smtClean="0"/>
              <a:t>čl. 101 a 102 ZFEÚ</a:t>
            </a:r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>
          <a:xfrm>
            <a:off x="684213" y="1844675"/>
            <a:ext cx="8002587" cy="4608513"/>
          </a:xfrm>
        </p:spPr>
        <p:txBody>
          <a:bodyPr/>
          <a:lstStyle/>
          <a:p>
            <a:pPr eaLnBrk="1" hangingPunct="1">
              <a:defRPr/>
            </a:pPr>
            <a:r>
              <a:rPr lang="sk-SK" sz="2800" dirty="0" smtClean="0"/>
              <a:t>Nariadenie 1/2003 – decentralizovaná aplikácia európskeho súťažného práva (čl. 101 a 102 ZFEÚ)</a:t>
            </a:r>
          </a:p>
          <a:p>
            <a:pPr eaLnBrk="1" hangingPunct="1">
              <a:defRPr/>
            </a:pPr>
            <a:r>
              <a:rPr lang="sk-SK" sz="2800" dirty="0" smtClean="0"/>
              <a:t>Rovnaká hmotnoprávna úprava, ale neharmonizované národné procesné pravidlá a sankčné mechanizmy</a:t>
            </a:r>
          </a:p>
          <a:p>
            <a:pPr eaLnBrk="1" hangingPunct="1">
              <a:defRPr/>
            </a:pPr>
            <a:r>
              <a:rPr lang="sk-SK" sz="2800" dirty="0" smtClean="0"/>
              <a:t>Všeobecné princípy EÚ práva: princíp ekvivalencie a efektívnosti</a:t>
            </a:r>
          </a:p>
          <a:p>
            <a:pPr>
              <a:defRPr/>
            </a:pPr>
            <a:r>
              <a:rPr lang="sk-SK" sz="2800" dirty="0" smtClean="0"/>
              <a:t>Nástroje zabezpečujúce jednotnú aplikáciu</a:t>
            </a:r>
          </a:p>
          <a:p>
            <a:pPr>
              <a:defRPr/>
            </a:pPr>
            <a:endParaRPr lang="sk-SK" sz="1600" dirty="0" smtClean="0"/>
          </a:p>
        </p:txBody>
      </p:sp>
    </p:spTree>
    <p:extLst>
      <p:ext uri="{BB962C8B-B14F-4D97-AF65-F5344CB8AC3E}">
        <p14:creationId xmlns:p14="http://schemas.microsoft.com/office/powerpoint/2010/main" val="3285313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/>
              <a:t>Ochrana </a:t>
            </a:r>
            <a:br>
              <a:rPr lang="sk-SK" sz="4000" dirty="0" smtClean="0"/>
            </a:br>
            <a:r>
              <a:rPr lang="sk-SK" sz="4000" dirty="0" smtClean="0"/>
              <a:t>ľudských práv a slobôd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k-SK" sz="2000" b="1" dirty="0" smtClean="0"/>
              <a:t>Do prijatia Lisabonskej zmluvy </a:t>
            </a:r>
          </a:p>
          <a:p>
            <a:pPr lvl="1" algn="just"/>
            <a:r>
              <a:rPr lang="sk-SK" sz="2000" dirty="0" smtClean="0"/>
              <a:t>EÚ - neexistovalo priame prepojenie na EDĽP (postupný vývoj od pomerne rezervovaného vyjadrovania až po zdroj inšpirácie a potrebu rešpektovania)</a:t>
            </a:r>
          </a:p>
          <a:p>
            <a:pPr lvl="1" algn="just"/>
            <a:r>
              <a:rPr lang="sk-SK" sz="2000" dirty="0" smtClean="0"/>
              <a:t>Členské štáty – signatári EDĽP – potreba rešpektovať výklad ESĽP </a:t>
            </a:r>
          </a:p>
          <a:p>
            <a:pPr algn="just"/>
            <a:r>
              <a:rPr lang="sk-SK" sz="2000" b="1" dirty="0"/>
              <a:t>Čl. 52 (3) Charty základných práv a slobôd EÚ:</a:t>
            </a:r>
            <a:r>
              <a:rPr lang="sk-SK" sz="2000" dirty="0"/>
              <a:t> v rozsahu, v akom Charta obsahuje práva, ktoré zodpovedajú právam podľa EDĽP, je zmysel a rozsah týchto práv ako zmysel a rozsah práv podľa EDĽP (vzťah k </a:t>
            </a:r>
            <a:r>
              <a:rPr lang="sk-SK" sz="2000" dirty="0" smtClean="0"/>
              <a:t>textu </a:t>
            </a:r>
            <a:r>
              <a:rPr lang="sk-SK" sz="2000" dirty="0"/>
              <a:t>EDĽP, ale aj prepojenie na judikatúru ESĽP)</a:t>
            </a:r>
          </a:p>
          <a:p>
            <a:pPr algn="just"/>
            <a:endParaRPr lang="sk-SK" sz="20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047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Právne východiská v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Právna úprava procesných a sankčných mechanizmov:</a:t>
            </a:r>
          </a:p>
          <a:p>
            <a:pPr lvl="1"/>
            <a:r>
              <a:rPr lang="sk-SK" dirty="0" smtClean="0"/>
              <a:t>Právna úprava podľa vzoru EK (vrátane soft </a:t>
            </a:r>
            <a:r>
              <a:rPr lang="sk-SK" dirty="0" err="1" smtClean="0"/>
              <a:t>law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Úrad disponuje všetkými potrebnými právomocami</a:t>
            </a:r>
          </a:p>
          <a:p>
            <a:pPr lvl="1"/>
            <a:r>
              <a:rPr lang="sk-SK" dirty="0" smtClean="0"/>
              <a:t>Praktické problémy - otázka výkladu?</a:t>
            </a:r>
          </a:p>
          <a:p>
            <a:pPr lvl="1"/>
            <a:r>
              <a:rPr lang="sk-SK" dirty="0" smtClean="0"/>
              <a:t>Potreba právnej istoty pre správny orgán aj podnikateľov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430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Praktické skúsenosti I.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Intervencie </a:t>
            </a:r>
            <a:r>
              <a:rPr lang="sk-SK" i="1" dirty="0" err="1" smtClean="0"/>
              <a:t>amicus</a:t>
            </a:r>
            <a:r>
              <a:rPr lang="sk-SK" i="1" dirty="0" smtClean="0"/>
              <a:t> </a:t>
            </a:r>
            <a:r>
              <a:rPr lang="sk-SK" i="1" dirty="0" err="1" smtClean="0"/>
              <a:t>curiae</a:t>
            </a:r>
            <a:r>
              <a:rPr lang="sk-SK" i="1" dirty="0" smtClean="0"/>
              <a:t> </a:t>
            </a:r>
            <a:r>
              <a:rPr lang="sk-SK" dirty="0" smtClean="0"/>
              <a:t>(čl. 15(3) Nariadenia 1/2003):</a:t>
            </a:r>
          </a:p>
          <a:p>
            <a:pPr lvl="1"/>
            <a:r>
              <a:rPr lang="sk-SK" dirty="0" smtClean="0"/>
              <a:t>2010 – prípad „LTE“ </a:t>
            </a:r>
            <a:endParaRPr lang="sk-SK" dirty="0" smtClean="0"/>
          </a:p>
          <a:p>
            <a:pPr lvl="2"/>
            <a:r>
              <a:rPr lang="sk-SK" dirty="0" smtClean="0"/>
              <a:t>test </a:t>
            </a:r>
            <a:r>
              <a:rPr lang="sk-SK" dirty="0" smtClean="0"/>
              <a:t>ekonomickej kontinuity</a:t>
            </a:r>
          </a:p>
          <a:p>
            <a:pPr lvl="1"/>
            <a:r>
              <a:rPr lang="sk-SK" dirty="0" smtClean="0"/>
              <a:t>2012 – prípad „ENVI-PAK“ </a:t>
            </a:r>
          </a:p>
          <a:p>
            <a:pPr lvl="2"/>
            <a:r>
              <a:rPr lang="sk-SK" dirty="0" smtClean="0"/>
              <a:t>Trestanie na základe generálnej klauzuly</a:t>
            </a:r>
          </a:p>
          <a:p>
            <a:pPr lvl="2"/>
            <a:r>
              <a:rPr lang="sk-SK" dirty="0" smtClean="0"/>
              <a:t>Paralelná aplikácia európskeho a národného práva</a:t>
            </a:r>
            <a:endParaRPr lang="sk-SK" dirty="0"/>
          </a:p>
          <a:p>
            <a:pPr lvl="1"/>
            <a:r>
              <a:rPr lang="sk-SK" dirty="0" smtClean="0"/>
              <a:t>Riešenie nových konceptov </a:t>
            </a:r>
            <a:r>
              <a:rPr lang="sk-SK" dirty="0" err="1" smtClean="0"/>
              <a:t>vs</a:t>
            </a:r>
            <a:r>
              <a:rPr lang="sk-SK" dirty="0" smtClean="0"/>
              <a:t>. objasňovanie ustálených doktrín</a:t>
            </a:r>
          </a:p>
          <a:p>
            <a:pPr marL="366713" lvl="1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8761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Praktické skúsenosti II.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Inšpekcia ako najdôležitejší vyšetrovací nástroj:</a:t>
            </a:r>
          </a:p>
          <a:p>
            <a:pPr marL="0" indent="0">
              <a:buNone/>
            </a:pPr>
            <a:endParaRPr lang="sk-SK" dirty="0" smtClean="0"/>
          </a:p>
          <a:p>
            <a:pPr lvl="1"/>
            <a:r>
              <a:rPr lang="sk-SK" dirty="0"/>
              <a:t>Právna úprava </a:t>
            </a:r>
            <a:r>
              <a:rPr lang="sk-SK" dirty="0" err="1"/>
              <a:t>vs</a:t>
            </a:r>
            <a:r>
              <a:rPr lang="sk-SK" dirty="0"/>
              <a:t>. praktické aspekty</a:t>
            </a:r>
          </a:p>
          <a:p>
            <a:pPr lvl="1"/>
            <a:r>
              <a:rPr lang="sk-SK" dirty="0"/>
              <a:t>Technické otázky – zber dát v digitálnej </a:t>
            </a:r>
            <a:r>
              <a:rPr lang="sk-SK" dirty="0" smtClean="0"/>
              <a:t>podobe a nakladanie s nimi</a:t>
            </a:r>
          </a:p>
          <a:p>
            <a:pPr lvl="1"/>
            <a:r>
              <a:rPr lang="sk-SK" dirty="0" smtClean="0"/>
              <a:t>Súdna kontrola zákonnosti inšpekcie </a:t>
            </a:r>
          </a:p>
          <a:p>
            <a:pPr marL="366713" lvl="1" indent="0">
              <a:buNone/>
            </a:pPr>
            <a:endParaRPr lang="sk-SK" dirty="0"/>
          </a:p>
          <a:p>
            <a:r>
              <a:rPr lang="sk-SK" dirty="0" smtClean="0"/>
              <a:t>Rozhodovacia prax SDEÚ ako vzor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65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Praktické skúsenosti III.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Súdna prax – potreba aplikovať trestnoprávne štandardy?</a:t>
            </a:r>
          </a:p>
          <a:p>
            <a:pPr lvl="1"/>
            <a:r>
              <a:rPr lang="sk-SK" sz="2000" dirty="0" smtClean="0"/>
              <a:t>Konkretizácia skutku vo výroku – miesto, čas a spôsob spáchania skutku</a:t>
            </a:r>
          </a:p>
          <a:p>
            <a:pPr lvl="1"/>
            <a:r>
              <a:rPr lang="sk-SK" sz="2000" dirty="0" smtClean="0"/>
              <a:t>Dôkazný štandard</a:t>
            </a:r>
          </a:p>
          <a:p>
            <a:pPr lvl="1"/>
            <a:r>
              <a:rPr lang="sk-SK" sz="2000" dirty="0" smtClean="0"/>
              <a:t>Postup pri ukladaní pokút </a:t>
            </a:r>
          </a:p>
          <a:p>
            <a:pPr lvl="1"/>
            <a:r>
              <a:rPr lang="sk-SK" sz="2000" dirty="0" smtClean="0"/>
              <a:t>Správny súdny poriadok – potreba individuálneho prístupu</a:t>
            </a:r>
          </a:p>
          <a:p>
            <a:pPr lvl="1"/>
            <a:r>
              <a:rPr lang="sk-SK" sz="2000" dirty="0"/>
              <a:t>Nález ÚS SR I. ÚS </a:t>
            </a:r>
            <a:r>
              <a:rPr lang="sk-SK" sz="2000" dirty="0" smtClean="0"/>
              <a:t>505/2015-55 vo veci „Siemens“</a:t>
            </a:r>
            <a:endParaRPr lang="sk-SK" sz="2000" dirty="0"/>
          </a:p>
          <a:p>
            <a:r>
              <a:rPr lang="sk-SK" dirty="0" smtClean="0"/>
              <a:t>Vymáhanie pokút uložených podnikateľom v iných členských štátoch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1462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/>
              <a:t>Záver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Harmonizácia procesných pravidiel</a:t>
            </a:r>
          </a:p>
          <a:p>
            <a:pPr lvl="1"/>
            <a:r>
              <a:rPr lang="sk-SK" dirty="0"/>
              <a:t>Vhodný vzor – postupy EK</a:t>
            </a:r>
          </a:p>
          <a:p>
            <a:pPr lvl="1"/>
            <a:r>
              <a:rPr lang="sk-SK" dirty="0"/>
              <a:t>Posledná novela zákona účinná od </a:t>
            </a:r>
            <a:r>
              <a:rPr lang="sk-SK" dirty="0" smtClean="0"/>
              <a:t>1.7.2014</a:t>
            </a:r>
          </a:p>
          <a:p>
            <a:r>
              <a:rPr lang="sk-SK" dirty="0"/>
              <a:t>Rešpektovanie rozhodovacej praxe SDEÚ</a:t>
            </a:r>
          </a:p>
          <a:p>
            <a:pPr lvl="1"/>
            <a:r>
              <a:rPr lang="sk-SK" dirty="0"/>
              <a:t>Rešpektovanie </a:t>
            </a:r>
            <a:r>
              <a:rPr lang="sk-SK" dirty="0" smtClean="0"/>
              <a:t>EDĽP</a:t>
            </a:r>
            <a:r>
              <a:rPr lang="sk-SK" smtClean="0"/>
              <a:t>, resp. Charty</a:t>
            </a:r>
            <a:endParaRPr lang="sk-SK" dirty="0"/>
          </a:p>
          <a:p>
            <a:r>
              <a:rPr lang="sk-SK" dirty="0" smtClean="0"/>
              <a:t>Potreba </a:t>
            </a:r>
            <a:r>
              <a:rPr lang="sk-SK" dirty="0" smtClean="0"/>
              <a:t>úpravy výkonu rozhodnutí</a:t>
            </a:r>
          </a:p>
          <a:p>
            <a:r>
              <a:rPr lang="sk-SK" dirty="0" smtClean="0"/>
              <a:t>Plnohodnotné </a:t>
            </a:r>
            <a:r>
              <a:rPr lang="sk-SK" dirty="0" smtClean="0"/>
              <a:t>napĺňanie cieľov, ktoré nám zveruje ZFEÚ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F5F16F2-4596-4C4C-AB93-AB8AF2F0C740}" type="slidenum">
              <a:rPr lang="sk-SK" smtClean="0"/>
              <a:pPr>
                <a:defRPr/>
              </a:pPr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81316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280400" cy="5040313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4300" dirty="0" smtClean="0"/>
              <a:t>Ďakujem za pozornosť!</a:t>
            </a:r>
            <a:endParaRPr lang="en-US" sz="4300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3000" dirty="0" err="1" smtClean="0">
                <a:hlinkClick r:id="rId3"/>
              </a:rPr>
              <a:t>www.antimon.gov.sk</a:t>
            </a:r>
            <a:endParaRPr lang="sk-SK" sz="3000" dirty="0" smtClean="0"/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2700" dirty="0" err="1" smtClean="0">
                <a:solidFill>
                  <a:schemeClr val="accent4"/>
                </a:solidFill>
              </a:rPr>
              <a:t>Twitter</a:t>
            </a:r>
            <a:r>
              <a:rPr lang="sk-SK" sz="2700" dirty="0" smtClean="0">
                <a:solidFill>
                  <a:schemeClr val="accent4"/>
                </a:solidFill>
              </a:rPr>
              <a:t>: </a:t>
            </a:r>
            <a:r>
              <a:rPr lang="sk-SK" sz="2700" dirty="0">
                <a:solidFill>
                  <a:schemeClr val="accent4"/>
                </a:solidFill>
              </a:rPr>
              <a:t>@</a:t>
            </a:r>
            <a:r>
              <a:rPr lang="sk-SK" sz="2700" dirty="0" err="1">
                <a:solidFill>
                  <a:schemeClr val="accent4"/>
                </a:solidFill>
              </a:rPr>
              <a:t>PMUSR_tweetuje</a:t>
            </a:r>
            <a:endParaRPr lang="en-US" sz="2700" dirty="0" smtClean="0">
              <a:solidFill>
                <a:schemeClr val="accent4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 smtClean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endParaRPr lang="sk-SK" sz="2200" dirty="0"/>
          </a:p>
          <a:p>
            <a:pPr marL="0" indent="0" algn="r" fontAlgn="auto">
              <a:spcAft>
                <a:spcPts val="0"/>
              </a:spcAft>
              <a:buFont typeface="Wingdings"/>
              <a:buNone/>
              <a:defRPr/>
            </a:pPr>
            <a:r>
              <a:rPr lang="sk-SK" sz="2400" dirty="0" err="1" smtClean="0"/>
              <a:t>zuzana</a:t>
            </a:r>
            <a:r>
              <a:rPr lang="en-US" sz="2400" dirty="0" smtClean="0"/>
              <a:t>.</a:t>
            </a:r>
            <a:r>
              <a:rPr lang="sk-SK" sz="2400" dirty="0" err="1" smtClean="0"/>
              <a:t>sabova</a:t>
            </a:r>
            <a:r>
              <a:rPr lang="en-US" sz="2400" dirty="0" smtClean="0"/>
              <a:t>@antimon.gov.sk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226A4F2-7C82-4721-BB9F-33904C5098FA}" type="slidenum">
              <a:rPr lang="sk-SK"/>
              <a:pPr>
                <a:defRPr/>
              </a:pPr>
              <a:t>9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ia_vzor sj">
  <a:themeElements>
    <a:clrScheme name="Vlastná 4">
      <a:dk1>
        <a:sysClr val="windowText" lastClr="000000"/>
      </a:dk1>
      <a:lt1>
        <a:sysClr val="window" lastClr="FFFFFF"/>
      </a:lt1>
      <a:dk2>
        <a:srgbClr val="FFFFFF"/>
      </a:dk2>
      <a:lt2>
        <a:srgbClr val="000000"/>
      </a:lt2>
      <a:accent1>
        <a:srgbClr val="25657A"/>
      </a:accent1>
      <a:accent2>
        <a:srgbClr val="000000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á 4">
    <a:dk1>
      <a:sysClr val="windowText" lastClr="000000"/>
    </a:dk1>
    <a:lt1>
      <a:sysClr val="window" lastClr="FFFFFF"/>
    </a:lt1>
    <a:dk2>
      <a:srgbClr val="FFFFFF"/>
    </a:dk2>
    <a:lt2>
      <a:srgbClr val="000000"/>
    </a:lt2>
    <a:accent1>
      <a:srgbClr val="25657A"/>
    </a:accent1>
    <a:accent2>
      <a:srgbClr val="000000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prezentacia_vzor sj</Template>
  <TotalTime>237</TotalTime>
  <Words>418</Words>
  <Application>Microsoft Office PowerPoint</Application>
  <PresentationFormat>Prezentácia na obrazovke (4:3)</PresentationFormat>
  <Paragraphs>73</Paragraphs>
  <Slides>9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Wingdings 2</vt:lpstr>
      <vt:lpstr>prezentacia_vzor sj</vt:lpstr>
      <vt:lpstr>Vlastný návrh</vt:lpstr>
      <vt:lpstr>Smerom k efektívnejšiemu uplatňovaniu článkov 101 a 102 ZFEÚ  Európsky deň  hospodárskej súťaže  23.11.2016, Bratislava</vt:lpstr>
      <vt:lpstr>Jednotná aplikácia  čl. 101 a 102 ZFEÚ</vt:lpstr>
      <vt:lpstr>Ochrana  ľudských práv a slobôd</vt:lpstr>
      <vt:lpstr>Právne východiská v SR</vt:lpstr>
      <vt:lpstr>Praktické skúsenosti I.</vt:lpstr>
      <vt:lpstr>Praktické skúsenosti II.</vt:lpstr>
      <vt:lpstr>Praktické skúsenosti III.</vt:lpstr>
      <vt:lpstr>Záver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Andrea  Wilhelmová</dc:creator>
  <cp:lastModifiedBy>Zuzana Sabova</cp:lastModifiedBy>
  <cp:revision>28</cp:revision>
  <cp:lastPrinted>2015-09-30T09:05:32Z</cp:lastPrinted>
  <dcterms:created xsi:type="dcterms:W3CDTF">2014-02-19T12:44:41Z</dcterms:created>
  <dcterms:modified xsi:type="dcterms:W3CDTF">2016-11-18T14:01:34Z</dcterms:modified>
</cp:coreProperties>
</file>