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3" r:id="rId4"/>
    <p:sldId id="262" r:id="rId5"/>
  </p:sldIdLst>
  <p:sldSz cx="12192000" cy="6858000"/>
  <p:notesSz cx="6742113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-2789" y="-72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21000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9526" y="2"/>
            <a:ext cx="2921000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3CB97B34-6F3A-451D-A44C-53731FEE644C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377366"/>
            <a:ext cx="2921000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9526" y="9377366"/>
            <a:ext cx="2921000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E2266EBD-07CC-4C8D-98E6-9F1F93D457B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854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21582" cy="495347"/>
          </a:xfrm>
          <a:prstGeom prst="rect">
            <a:avLst/>
          </a:prstGeom>
        </p:spPr>
        <p:txBody>
          <a:bodyPr vert="horz" lIns="90813" tIns="45408" rIns="90813" bIns="45408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8972" y="2"/>
            <a:ext cx="2921582" cy="495347"/>
          </a:xfrm>
          <a:prstGeom prst="rect">
            <a:avLst/>
          </a:prstGeom>
        </p:spPr>
        <p:txBody>
          <a:bodyPr vert="horz" lIns="90813" tIns="45408" rIns="90813" bIns="45408" rtlCol="0"/>
          <a:lstStyle>
            <a:lvl1pPr algn="r">
              <a:defRPr sz="1200"/>
            </a:lvl1pPr>
          </a:lstStyle>
          <a:p>
            <a:fld id="{38997EAF-F79B-493A-878A-1313EF382E5A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3" tIns="45408" rIns="90813" bIns="45408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4212" y="4751223"/>
            <a:ext cx="5393690" cy="3887361"/>
          </a:xfrm>
          <a:prstGeom prst="rect">
            <a:avLst/>
          </a:prstGeom>
        </p:spPr>
        <p:txBody>
          <a:bodyPr vert="horz" lIns="90813" tIns="45408" rIns="90813" bIns="4540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9377319"/>
            <a:ext cx="2921582" cy="495346"/>
          </a:xfrm>
          <a:prstGeom prst="rect">
            <a:avLst/>
          </a:prstGeom>
        </p:spPr>
        <p:txBody>
          <a:bodyPr vert="horz" lIns="90813" tIns="45408" rIns="90813" bIns="45408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8972" y="9377319"/>
            <a:ext cx="2921582" cy="495346"/>
          </a:xfrm>
          <a:prstGeom prst="rect">
            <a:avLst/>
          </a:prstGeom>
        </p:spPr>
        <p:txBody>
          <a:bodyPr vert="horz" lIns="90813" tIns="45408" rIns="90813" bIns="45408" rtlCol="0" anchor="b"/>
          <a:lstStyle>
            <a:lvl1pPr algn="r">
              <a:defRPr sz="1200"/>
            </a:lvl1pPr>
          </a:lstStyle>
          <a:p>
            <a:fld id="{E5C498B9-8559-4FE2-B3DA-38F224F73EC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993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622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4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49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4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06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36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724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25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23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4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15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30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13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97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08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6C0BC-7BAE-40F4-9E4D-2B41D97310FE}" type="datetimeFigureOut">
              <a:rPr lang="cs-CZ" smtClean="0"/>
              <a:pPr/>
              <a:t>5. 12. 2016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5D55F-13E3-4E84-B287-B95FF6863E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94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1701800"/>
            <a:ext cx="9263743" cy="195209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Towards More Effective Application of Articles Nos.101 and </a:t>
            </a:r>
            <a:br>
              <a:rPr lang="en-GB" sz="3200" dirty="0" smtClean="0"/>
            </a:br>
            <a:r>
              <a:rPr lang="en-GB" sz="3200" dirty="0" smtClean="0"/>
              <a:t> 102 of the TFEU</a:t>
            </a:r>
            <a:br>
              <a:rPr lang="en-GB" sz="3200" dirty="0" smtClean="0"/>
            </a:br>
            <a:r>
              <a:rPr lang="en-GB" sz="3200" dirty="0" smtClean="0"/>
              <a:t>About the Slovak Reality</a:t>
            </a:r>
            <a:endParaRPr lang="en-GB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644426"/>
            <a:ext cx="9144000" cy="858907"/>
          </a:xfrm>
        </p:spPr>
        <p:txBody>
          <a:bodyPr>
            <a:normAutofit/>
          </a:bodyPr>
          <a:lstStyle/>
          <a:p>
            <a:pPr algn="l"/>
            <a:r>
              <a:rPr lang="en-GB" sz="1800" dirty="0" smtClean="0"/>
              <a:t>Andrea Oršulová, Nedelka Kubáč advokáti</a:t>
            </a:r>
          </a:p>
          <a:p>
            <a:pPr algn="l"/>
            <a:r>
              <a:rPr lang="en-GB" sz="1800" dirty="0" smtClean="0"/>
              <a:t>European Competition Day, Bratislava, 23 November 2016</a:t>
            </a:r>
          </a:p>
          <a:p>
            <a:endParaRPr lang="en-GB" dirty="0"/>
          </a:p>
        </p:txBody>
      </p:sp>
      <p:pic>
        <p:nvPicPr>
          <p:cNvPr id="4" name="Obráze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035" y="426050"/>
            <a:ext cx="2894965" cy="247650"/>
          </a:xfrm>
          <a:prstGeom prst="rect">
            <a:avLst/>
          </a:prstGeom>
          <a:noFill/>
        </p:spPr>
      </p:pic>
      <p:sp>
        <p:nvSpPr>
          <p:cNvPr id="7" name="Zástupný symbol pro zápatí 4"/>
          <p:cNvSpPr txBox="1">
            <a:spLocks/>
          </p:cNvSpPr>
          <p:nvPr/>
        </p:nvSpPr>
        <p:spPr>
          <a:xfrm>
            <a:off x="234142" y="4053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>
              <a:ln w="22225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37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About the Slovak Reality/It Cannot Function Without a Powerful Arbiter (I) </a:t>
            </a:r>
            <a:endParaRPr lang="en-GB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Tx/>
              <a:buChar char="-"/>
            </a:pPr>
            <a:r>
              <a:rPr lang="en-GB" sz="2000" dirty="0" smtClean="0"/>
              <a:t>Sufficient and strong powers of the AMO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GB" sz="2000" dirty="0" smtClean="0"/>
              <a:t> More powers  do not necessarily mean more effective enforcement</a:t>
            </a:r>
          </a:p>
          <a:p>
            <a:pPr marL="271463" lvl="1" indent="-271463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r>
              <a:rPr lang="en-GB" sz="2000" b="1" dirty="0" smtClean="0"/>
              <a:t>Presence of a powerful arbiter = effective judicial scrutiny =  more effective competition law enforcement</a:t>
            </a:r>
          </a:p>
          <a:p>
            <a:pPr marL="0" lvl="1" indent="0">
              <a:spcBef>
                <a:spcPts val="1200"/>
              </a:spcBef>
              <a:buNone/>
              <a:tabLst>
                <a:tab pos="271463" algn="l"/>
              </a:tabLst>
            </a:pPr>
            <a:r>
              <a:rPr lang="en-GB" sz="2000" b="1" dirty="0" smtClean="0"/>
              <a:t>                               </a:t>
            </a:r>
          </a:p>
          <a:p>
            <a:pPr marL="271463" lvl="1" indent="-271463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r>
              <a:rPr lang="en-GB" sz="2000" dirty="0" smtClean="0"/>
              <a:t> Thus: </a:t>
            </a:r>
          </a:p>
          <a:p>
            <a:pPr marL="271463" lvl="1" indent="-271463">
              <a:spcBef>
                <a:spcPts val="1200"/>
              </a:spcBef>
              <a:buFontTx/>
              <a:buChar char="-"/>
            </a:pPr>
            <a:r>
              <a:rPr lang="en-GB" sz="2000" b="1" dirty="0" smtClean="0"/>
              <a:t>On-time and indisputable judicial review of the legitimacy of inspections</a:t>
            </a:r>
          </a:p>
          <a:p>
            <a:pPr marL="631825" lvl="2" indent="-273050">
              <a:spcBef>
                <a:spcPts val="1200"/>
              </a:spcBef>
              <a:buFontTx/>
              <a:buChar char="-"/>
            </a:pPr>
            <a:r>
              <a:rPr lang="en-GB" dirty="0" smtClean="0"/>
              <a:t>Consistency of interpretation of the scope of the AMO´s powers</a:t>
            </a:r>
          </a:p>
          <a:p>
            <a:pPr marL="892175" lvl="3" indent="-260350">
              <a:spcBef>
                <a:spcPts val="1200"/>
              </a:spcBef>
              <a:buFontTx/>
              <a:buChar char="-"/>
            </a:pPr>
            <a:r>
              <a:rPr lang="en-GB" sz="2000" dirty="0" smtClean="0"/>
              <a:t>However, even inconsistent interpretation advances the discussion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GB" sz="2000" dirty="0" smtClean="0"/>
          </a:p>
          <a:p>
            <a:pPr lvl="1">
              <a:spcBef>
                <a:spcPts val="1200"/>
              </a:spcBef>
              <a:buFontTx/>
              <a:buChar char="-"/>
            </a:pPr>
            <a:endParaRPr lang="en-GB" sz="1800" dirty="0" smtClean="0"/>
          </a:p>
          <a:p>
            <a:pPr marL="0" indent="0">
              <a:spcBef>
                <a:spcPts val="1200"/>
              </a:spcBef>
              <a:buNone/>
            </a:pPr>
            <a:endParaRPr lang="en-GB" sz="18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en-GB" sz="1800" dirty="0" smtClean="0"/>
          </a:p>
          <a:p>
            <a:pPr marL="0" indent="0">
              <a:spcBef>
                <a:spcPts val="1200"/>
              </a:spcBef>
              <a:buNone/>
            </a:pPr>
            <a:endParaRPr lang="en-GB" sz="1800" dirty="0" smtClean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3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About the Slovak Reality/It Cannot Function Without a Powerful Arbiter</a:t>
            </a:r>
            <a:r>
              <a:rPr lang="sk-SK" sz="3600" dirty="0" smtClean="0"/>
              <a:t> (II) </a:t>
            </a:r>
            <a:endParaRPr lang="sk-SK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Tx/>
              <a:buChar char="-"/>
            </a:pPr>
            <a:r>
              <a:rPr lang="en-GB" sz="2000" b="1" dirty="0" smtClean="0"/>
              <a:t>Effective Subsequent Administrative Research</a:t>
            </a:r>
          </a:p>
          <a:p>
            <a:pPr marL="0" lvl="1" indent="0">
              <a:spcBef>
                <a:spcPts val="1200"/>
              </a:spcBef>
              <a:buNone/>
              <a:tabLst>
                <a:tab pos="358775" algn="l"/>
              </a:tabLst>
            </a:pPr>
            <a:r>
              <a:rPr lang="en-GB" sz="2000" dirty="0" smtClean="0"/>
              <a:t>	-    Knowledge of the substantive competition law</a:t>
            </a:r>
          </a:p>
          <a:p>
            <a:pPr marL="631825" lvl="1" indent="-273050">
              <a:spcBef>
                <a:spcPts val="1200"/>
              </a:spcBef>
              <a:buFontTx/>
              <a:buChar char="-"/>
              <a:tabLst>
                <a:tab pos="631825" algn="l"/>
              </a:tabLst>
            </a:pPr>
            <a:r>
              <a:rPr lang="en-GB" sz="2000" dirty="0" smtClean="0"/>
              <a:t>Withdrawal from formalism </a:t>
            </a:r>
          </a:p>
          <a:p>
            <a:pPr marL="631825" lvl="1" indent="-273050">
              <a:spcBef>
                <a:spcPts val="1200"/>
              </a:spcBef>
              <a:buFontTx/>
              <a:buChar char="-"/>
              <a:tabLst>
                <a:tab pos="631825" algn="l"/>
              </a:tabLst>
            </a:pPr>
            <a:r>
              <a:rPr lang="en-GB" sz="2000" dirty="0" smtClean="0"/>
              <a:t>Due justification of decisions</a:t>
            </a:r>
          </a:p>
          <a:p>
            <a:pPr marL="631825" lvl="1" indent="-273050">
              <a:spcBef>
                <a:spcPts val="1200"/>
              </a:spcBef>
              <a:buFontTx/>
              <a:buChar char="-"/>
              <a:tabLst>
                <a:tab pos="631825" algn="l"/>
              </a:tabLst>
            </a:pPr>
            <a:r>
              <a:rPr lang="en-GB" sz="2000" dirty="0" smtClean="0"/>
              <a:t>Respecting the decision-making practice</a:t>
            </a:r>
          </a:p>
          <a:p>
            <a:pPr marL="631825" lvl="1" indent="-273050">
              <a:spcBef>
                <a:spcPts val="1200"/>
              </a:spcBef>
              <a:buFontTx/>
              <a:buChar char="-"/>
              <a:tabLst>
                <a:tab pos="631825" algn="l"/>
              </a:tabLst>
            </a:pPr>
            <a:r>
              <a:rPr lang="en-GB" sz="2000" dirty="0" smtClean="0"/>
              <a:t>Joining cases for a single procedure</a:t>
            </a:r>
          </a:p>
          <a:p>
            <a:pPr marL="800100" lvl="2" indent="-342900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endParaRPr lang="en-GB" dirty="0" smtClean="0"/>
          </a:p>
          <a:p>
            <a:pPr marL="342900" lvl="1" indent="-342900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r>
              <a:rPr lang="en-GB" sz="2000" b="1" dirty="0" smtClean="0"/>
              <a:t>Decision-making by specialized senates/judges</a:t>
            </a:r>
            <a:r>
              <a:rPr lang="sk-SK" sz="2000" b="1" smtClean="0"/>
              <a:t> </a:t>
            </a:r>
            <a:r>
              <a:rPr lang="en-GB" sz="2000" b="1" smtClean="0"/>
              <a:t>(?)</a:t>
            </a:r>
            <a:endParaRPr lang="en-GB" sz="2000" b="1" dirty="0" smtClean="0"/>
          </a:p>
          <a:p>
            <a:pPr marL="800100" lvl="2" indent="-342900">
              <a:spcBef>
                <a:spcPts val="1200"/>
              </a:spcBef>
              <a:buFontTx/>
              <a:buChar char="-"/>
              <a:tabLst>
                <a:tab pos="271463" algn="l"/>
              </a:tabLst>
            </a:pPr>
            <a:endParaRPr lang="en-GB" sz="1600" dirty="0" smtClean="0"/>
          </a:p>
          <a:p>
            <a:pPr marL="457200" lvl="1" indent="0">
              <a:spcBef>
                <a:spcPts val="1200"/>
              </a:spcBef>
              <a:buNone/>
            </a:pPr>
            <a:endParaRPr lang="en-GB" sz="2000" dirty="0" smtClean="0"/>
          </a:p>
          <a:p>
            <a:pPr lvl="1">
              <a:spcBef>
                <a:spcPts val="1200"/>
              </a:spcBef>
              <a:buFontTx/>
              <a:buChar char="-"/>
            </a:pPr>
            <a:endParaRPr lang="en-GB" sz="1800" dirty="0" smtClean="0"/>
          </a:p>
          <a:p>
            <a:pPr marL="0" indent="0">
              <a:spcBef>
                <a:spcPts val="1200"/>
              </a:spcBef>
              <a:buNone/>
            </a:pPr>
            <a:endParaRPr lang="en-GB" sz="18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en-GB" sz="1800" dirty="0" smtClean="0"/>
          </a:p>
          <a:p>
            <a:pPr marL="0" indent="0">
              <a:spcBef>
                <a:spcPts val="1200"/>
              </a:spcBef>
              <a:buNone/>
            </a:pPr>
            <a:endParaRPr lang="en-GB" sz="1800" dirty="0" smtClean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4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174625" lvl="1" indent="-174625">
              <a:spcBef>
                <a:spcPts val="1200"/>
              </a:spcBef>
              <a:buNone/>
            </a:pPr>
            <a:endParaRPr lang="sk-SK" sz="2000" b="1" dirty="0"/>
          </a:p>
          <a:p>
            <a:pPr marL="0" indent="0">
              <a:spcBef>
                <a:spcPts val="1200"/>
              </a:spcBef>
              <a:buNone/>
            </a:pPr>
            <a:endParaRPr lang="sk-SK" sz="2000" dirty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6" name="Obdĺžnik 5"/>
          <p:cNvSpPr/>
          <p:nvPr/>
        </p:nvSpPr>
        <p:spPr>
          <a:xfrm>
            <a:off x="3048000" y="296733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THANK YOU FOR YOUR ATTENTION</a:t>
            </a:r>
            <a:r>
              <a:rPr lang="sk-SK" b="1" dirty="0" smtClean="0"/>
              <a:t>!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Andrea Oršulová (orsulova</a:t>
            </a:r>
            <a:r>
              <a:rPr lang="en-US" dirty="0" smtClean="0"/>
              <a:t>@nklegal.eu</a:t>
            </a:r>
            <a:r>
              <a:rPr lang="sk-SK" dirty="0" smtClean="0"/>
              <a:t>) </a:t>
            </a:r>
            <a:endParaRPr lang="en-US" dirty="0" smtClean="0"/>
          </a:p>
          <a:p>
            <a:r>
              <a:rPr lang="en-US" dirty="0" smtClean="0"/>
              <a:t>Nedelka Kub</a:t>
            </a:r>
            <a:r>
              <a:rPr lang="sk-SK" dirty="0" smtClean="0"/>
              <a:t>áč advokáti (office</a:t>
            </a:r>
            <a:r>
              <a:rPr lang="en-US" dirty="0" smtClean="0"/>
              <a:t>@</a:t>
            </a:r>
            <a:r>
              <a:rPr lang="sk-SK" dirty="0" smtClean="0"/>
              <a:t>nklegal.eu)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526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145</Words>
  <Application>Microsoft Office PowerPoint</Application>
  <PresentationFormat>Širokouhlá</PresentationFormat>
  <Paragraphs>41</Paragraphs>
  <Slides>4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Towards More Effective Application of Articles Nos.101 and   102 of the TFEU About the Slovak Reality</vt:lpstr>
      <vt:lpstr>About the Slovak Reality/It Cannot Function Without a Powerful Arbiter (I) </vt:lpstr>
      <vt:lpstr>About the Slovak Reality/It Cannot Function Without a Powerful Arbiter (II) 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Renata Bachůrková</dc:creator>
  <cp:lastModifiedBy>Adriana Oľšavská</cp:lastModifiedBy>
  <cp:revision>206</cp:revision>
  <cp:lastPrinted>2016-11-18T09:59:48Z</cp:lastPrinted>
  <dcterms:created xsi:type="dcterms:W3CDTF">2013-11-07T09:57:43Z</dcterms:created>
  <dcterms:modified xsi:type="dcterms:W3CDTF">2016-12-05T13:26:49Z</dcterms:modified>
</cp:coreProperties>
</file>